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9"/>
  </p:notesMasterIdLst>
  <p:handoutMasterIdLst>
    <p:handoutMasterId r:id="rId100"/>
  </p:handoutMasterIdLst>
  <p:sldIdLst>
    <p:sldId id="454" r:id="rId5"/>
    <p:sldId id="315" r:id="rId6"/>
    <p:sldId id="455" r:id="rId7"/>
    <p:sldId id="585" r:id="rId8"/>
    <p:sldId id="567" r:id="rId9"/>
    <p:sldId id="568" r:id="rId10"/>
    <p:sldId id="375" r:id="rId11"/>
    <p:sldId id="411" r:id="rId12"/>
    <p:sldId id="410" r:id="rId13"/>
    <p:sldId id="476" r:id="rId14"/>
    <p:sldId id="586" r:id="rId15"/>
    <p:sldId id="519" r:id="rId16"/>
    <p:sldId id="492" r:id="rId17"/>
    <p:sldId id="496" r:id="rId18"/>
    <p:sldId id="504" r:id="rId19"/>
    <p:sldId id="587" r:id="rId20"/>
    <p:sldId id="555" r:id="rId21"/>
    <p:sldId id="588" r:id="rId22"/>
    <p:sldId id="575" r:id="rId23"/>
    <p:sldId id="569" r:id="rId24"/>
    <p:sldId id="570" r:id="rId25"/>
    <p:sldId id="571" r:id="rId26"/>
    <p:sldId id="572" r:id="rId27"/>
    <p:sldId id="573" r:id="rId28"/>
    <p:sldId id="593" r:id="rId29"/>
    <p:sldId id="437" r:id="rId30"/>
    <p:sldId id="556" r:id="rId31"/>
    <p:sldId id="550" r:id="rId32"/>
    <p:sldId id="548" r:id="rId33"/>
    <p:sldId id="527" r:id="rId34"/>
    <p:sldId id="589" r:id="rId35"/>
    <p:sldId id="546" r:id="rId36"/>
    <p:sldId id="518" r:id="rId37"/>
    <p:sldId id="516" r:id="rId38"/>
    <p:sldId id="553" r:id="rId39"/>
    <p:sldId id="524" r:id="rId40"/>
    <p:sldId id="517" r:id="rId41"/>
    <p:sldId id="522" r:id="rId42"/>
    <p:sldId id="618" r:id="rId43"/>
    <p:sldId id="528" r:id="rId44"/>
    <p:sldId id="619" r:id="rId45"/>
    <p:sldId id="525" r:id="rId46"/>
    <p:sldId id="620" r:id="rId47"/>
    <p:sldId id="526" r:id="rId48"/>
    <p:sldId id="621" r:id="rId49"/>
    <p:sldId id="521" r:id="rId50"/>
    <p:sldId id="597" r:id="rId51"/>
    <p:sldId id="574" r:id="rId52"/>
    <p:sldId id="531" r:id="rId53"/>
    <p:sldId id="532" r:id="rId54"/>
    <p:sldId id="533" r:id="rId55"/>
    <p:sldId id="536" r:id="rId56"/>
    <p:sldId id="508" r:id="rId57"/>
    <p:sldId id="598" r:id="rId58"/>
    <p:sldId id="611" r:id="rId59"/>
    <p:sldId id="612" r:id="rId60"/>
    <p:sldId id="613" r:id="rId61"/>
    <p:sldId id="614" r:id="rId62"/>
    <p:sldId id="615" r:id="rId63"/>
    <p:sldId id="616" r:id="rId64"/>
    <p:sldId id="617" r:id="rId65"/>
    <p:sldId id="592" r:id="rId66"/>
    <p:sldId id="622" r:id="rId67"/>
    <p:sldId id="542" r:id="rId68"/>
    <p:sldId id="510" r:id="rId69"/>
    <p:sldId id="566" r:id="rId70"/>
    <p:sldId id="545" r:id="rId71"/>
    <p:sldId id="543" r:id="rId72"/>
    <p:sldId id="511" r:id="rId73"/>
    <p:sldId id="602" r:id="rId74"/>
    <p:sldId id="557" r:id="rId75"/>
    <p:sldId id="607" r:id="rId76"/>
    <p:sldId id="604" r:id="rId77"/>
    <p:sldId id="605" r:id="rId78"/>
    <p:sldId id="606" r:id="rId79"/>
    <p:sldId id="603" r:id="rId80"/>
    <p:sldId id="599" r:id="rId81"/>
    <p:sldId id="600" r:id="rId82"/>
    <p:sldId id="601" r:id="rId83"/>
    <p:sldId id="608" r:id="rId84"/>
    <p:sldId id="554" r:id="rId85"/>
    <p:sldId id="609" r:id="rId86"/>
    <p:sldId id="481" r:id="rId87"/>
    <p:sldId id="578" r:id="rId88"/>
    <p:sldId id="579" r:id="rId89"/>
    <p:sldId id="580" r:id="rId90"/>
    <p:sldId id="581" r:id="rId91"/>
    <p:sldId id="582" r:id="rId92"/>
    <p:sldId id="583" r:id="rId93"/>
    <p:sldId id="505" r:id="rId94"/>
    <p:sldId id="576" r:id="rId95"/>
    <p:sldId id="610" r:id="rId96"/>
    <p:sldId id="584" r:id="rId97"/>
    <p:sldId id="364" r:id="rId9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BE7"/>
    <a:srgbClr val="FFFFE7"/>
    <a:srgbClr val="FFFFFF"/>
    <a:srgbClr val="FFD9B2"/>
    <a:srgbClr val="FFAA99"/>
    <a:srgbClr val="E67386"/>
    <a:srgbClr val="666666"/>
    <a:srgbClr val="000000"/>
    <a:srgbClr val="6EC628"/>
    <a:srgbClr val="A297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9" autoAdjust="0"/>
    <p:restoredTop sz="98401" autoAdjust="0"/>
  </p:normalViewPr>
  <p:slideViewPr>
    <p:cSldViewPr snapToGrid="0">
      <p:cViewPr>
        <p:scale>
          <a:sx n="66" d="100"/>
          <a:sy n="66" d="100"/>
        </p:scale>
        <p:origin x="-498" y="-246"/>
      </p:cViewPr>
      <p:guideLst>
        <p:guide orient="horz" pos="835"/>
        <p:guide orient="horz" pos="798"/>
        <p:guide orient="horz" pos="117"/>
        <p:guide orient="horz" pos="4196"/>
        <p:guide orient="horz" pos="3874"/>
        <p:guide orient="horz" pos="2083"/>
        <p:guide orient="horz" pos="697"/>
        <p:guide pos="2775"/>
        <p:guide pos="3000"/>
        <p:guide pos="282"/>
        <p:guide pos="2880"/>
        <p:guide pos="54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6206"/>
    </p:cViewPr>
  </p:sorterViewPr>
  <p:notesViewPr>
    <p:cSldViewPr snapToGrid="0">
      <p:cViewPr varScale="1">
        <p:scale>
          <a:sx n="57" d="100"/>
          <a:sy n="57" d="100"/>
        </p:scale>
        <p:origin x="-252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3A2E8FD-2AFE-4B1E-9D19-015693014FEA}" type="datetimeFigureOut">
              <a:rPr lang="en-US" smtClean="0">
                <a:latin typeface="Arial" pitchFamily="34" charset="0"/>
              </a:rPr>
              <a:pPr/>
              <a:t>1/16/2017</a:t>
            </a:fld>
            <a:endParaRPr lang="en-US" dirty="0">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D0142-0A92-499C-9E53-36958F98D275}" type="slidenum">
              <a:rPr lang="en-US" smtClean="0">
                <a:latin typeface="Arial" pitchFamily="34" charset="0"/>
              </a:rPr>
              <a:pPr/>
              <a:t>‹#›</a:t>
            </a:fld>
            <a:endParaRPr lang="en-US" dirty="0">
              <a:latin typeface="Arial" pitchFamily="34" charset="0"/>
            </a:endParaRPr>
          </a:p>
        </p:txBody>
      </p:sp>
    </p:spTree>
    <p:extLst>
      <p:ext uri="{BB962C8B-B14F-4D97-AF65-F5344CB8AC3E}">
        <p14:creationId xmlns:p14="http://schemas.microsoft.com/office/powerpoint/2010/main" val="23239254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B5D7A87D-1CDA-443F-BAE3-82C9C05446C3}" type="datetimeFigureOut">
              <a:rPr lang="en-US" smtClean="0"/>
              <a:pPr/>
              <a:t>1/16/2017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0B9C825-F38E-45BB-92C1-043DE61C9183}" type="slidenum">
              <a:rPr lang="en-US" smtClean="0"/>
              <a:pPr/>
              <a:t>‹#›</a:t>
            </a:fld>
            <a:endParaRPr lang="en-US" dirty="0"/>
          </a:p>
        </p:txBody>
      </p:sp>
    </p:spTree>
    <p:extLst>
      <p:ext uri="{BB962C8B-B14F-4D97-AF65-F5344CB8AC3E}">
        <p14:creationId xmlns:p14="http://schemas.microsoft.com/office/powerpoint/2010/main" val="1863036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Animation</a:t>
            </a:r>
            <a:r>
              <a:rPr lang="en-GB" baseline="0" dirty="0" smtClean="0"/>
              <a:t> – highlights the topic we are about to discuss</a:t>
            </a:r>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14</a:t>
            </a:fld>
            <a:endParaRPr lang="en-US" dirty="0"/>
          </a:p>
        </p:txBody>
      </p:sp>
    </p:spTree>
    <p:extLst>
      <p:ext uri="{BB962C8B-B14F-4D97-AF65-F5344CB8AC3E}">
        <p14:creationId xmlns:p14="http://schemas.microsoft.com/office/powerpoint/2010/main" val="4012448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17</a:t>
            </a:fld>
            <a:endParaRPr lang="en-US" dirty="0"/>
          </a:p>
        </p:txBody>
      </p:sp>
    </p:spTree>
    <p:extLst>
      <p:ext uri="{BB962C8B-B14F-4D97-AF65-F5344CB8AC3E}">
        <p14:creationId xmlns:p14="http://schemas.microsoft.com/office/powerpoint/2010/main" val="2870711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761042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Robin/Mike</a:t>
            </a:r>
          </a:p>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761042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Robin/Mike</a:t>
            </a:r>
          </a:p>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761042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26</a:t>
            </a:fld>
            <a:endParaRPr lang="en-US" dirty="0"/>
          </a:p>
        </p:txBody>
      </p:sp>
    </p:spTree>
    <p:extLst>
      <p:ext uri="{BB962C8B-B14F-4D97-AF65-F5344CB8AC3E}">
        <p14:creationId xmlns:p14="http://schemas.microsoft.com/office/powerpoint/2010/main" val="2870711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27</a:t>
            </a:fld>
            <a:endParaRPr lang="en-US" dirty="0"/>
          </a:p>
        </p:txBody>
      </p:sp>
    </p:spTree>
    <p:extLst>
      <p:ext uri="{BB962C8B-B14F-4D97-AF65-F5344CB8AC3E}">
        <p14:creationId xmlns:p14="http://schemas.microsoft.com/office/powerpoint/2010/main" val="2870711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34</a:t>
            </a:fld>
            <a:endParaRPr lang="en-US" dirty="0"/>
          </a:p>
        </p:txBody>
      </p:sp>
    </p:spTree>
    <p:extLst>
      <p:ext uri="{BB962C8B-B14F-4D97-AF65-F5344CB8AC3E}">
        <p14:creationId xmlns:p14="http://schemas.microsoft.com/office/powerpoint/2010/main" val="2870711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35</a:t>
            </a:fld>
            <a:endParaRPr lang="en-US" dirty="0"/>
          </a:p>
        </p:txBody>
      </p:sp>
    </p:spTree>
    <p:extLst>
      <p:ext uri="{BB962C8B-B14F-4D97-AF65-F5344CB8AC3E}">
        <p14:creationId xmlns:p14="http://schemas.microsoft.com/office/powerpoint/2010/main" val="2870711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36</a:t>
            </a:fld>
            <a:endParaRPr lang="en-US" dirty="0"/>
          </a:p>
        </p:txBody>
      </p:sp>
    </p:spTree>
    <p:extLst>
      <p:ext uri="{BB962C8B-B14F-4D97-AF65-F5344CB8AC3E}">
        <p14:creationId xmlns:p14="http://schemas.microsoft.com/office/powerpoint/2010/main" val="2870711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5</a:t>
            </a:fld>
            <a:endParaRPr lang="en-US" dirty="0"/>
          </a:p>
        </p:txBody>
      </p:sp>
    </p:spTree>
    <p:extLst>
      <p:ext uri="{BB962C8B-B14F-4D97-AF65-F5344CB8AC3E}">
        <p14:creationId xmlns:p14="http://schemas.microsoft.com/office/powerpoint/2010/main" val="4012448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48</a:t>
            </a:fld>
            <a:endParaRPr lang="en-US" dirty="0"/>
          </a:p>
        </p:txBody>
      </p:sp>
    </p:spTree>
    <p:extLst>
      <p:ext uri="{BB962C8B-B14F-4D97-AF65-F5344CB8AC3E}">
        <p14:creationId xmlns:p14="http://schemas.microsoft.com/office/powerpoint/2010/main" val="4012448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52</a:t>
            </a:fld>
            <a:endParaRPr lang="en-US" dirty="0"/>
          </a:p>
        </p:txBody>
      </p:sp>
    </p:spTree>
    <p:extLst>
      <p:ext uri="{BB962C8B-B14F-4D97-AF65-F5344CB8AC3E}">
        <p14:creationId xmlns:p14="http://schemas.microsoft.com/office/powerpoint/2010/main" val="4012448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55</a:t>
            </a:fld>
            <a:endParaRPr lang="en-US" dirty="0"/>
          </a:p>
        </p:txBody>
      </p:sp>
    </p:spTree>
    <p:extLst>
      <p:ext uri="{BB962C8B-B14F-4D97-AF65-F5344CB8AC3E}">
        <p14:creationId xmlns:p14="http://schemas.microsoft.com/office/powerpoint/2010/main" val="4012448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56</a:t>
            </a:fld>
            <a:endParaRPr lang="en-US" dirty="0"/>
          </a:p>
        </p:txBody>
      </p:sp>
    </p:spTree>
    <p:extLst>
      <p:ext uri="{BB962C8B-B14F-4D97-AF65-F5344CB8AC3E}">
        <p14:creationId xmlns:p14="http://schemas.microsoft.com/office/powerpoint/2010/main" val="4012448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57</a:t>
            </a:fld>
            <a:endParaRPr lang="en-US" dirty="0"/>
          </a:p>
        </p:txBody>
      </p:sp>
    </p:spTree>
    <p:extLst>
      <p:ext uri="{BB962C8B-B14F-4D97-AF65-F5344CB8AC3E}">
        <p14:creationId xmlns:p14="http://schemas.microsoft.com/office/powerpoint/2010/main" val="4012448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58</a:t>
            </a:fld>
            <a:endParaRPr lang="en-US" dirty="0"/>
          </a:p>
        </p:txBody>
      </p:sp>
    </p:spTree>
    <p:extLst>
      <p:ext uri="{BB962C8B-B14F-4D97-AF65-F5344CB8AC3E}">
        <p14:creationId xmlns:p14="http://schemas.microsoft.com/office/powerpoint/2010/main" val="4012448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59</a:t>
            </a:fld>
            <a:endParaRPr lang="en-US" dirty="0"/>
          </a:p>
        </p:txBody>
      </p:sp>
    </p:spTree>
    <p:extLst>
      <p:ext uri="{BB962C8B-B14F-4D97-AF65-F5344CB8AC3E}">
        <p14:creationId xmlns:p14="http://schemas.microsoft.com/office/powerpoint/2010/main" val="4012448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60</a:t>
            </a:fld>
            <a:endParaRPr lang="en-US" dirty="0"/>
          </a:p>
        </p:txBody>
      </p:sp>
    </p:spTree>
    <p:extLst>
      <p:ext uri="{BB962C8B-B14F-4D97-AF65-F5344CB8AC3E}">
        <p14:creationId xmlns:p14="http://schemas.microsoft.com/office/powerpoint/2010/main" val="4012448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61</a:t>
            </a:fld>
            <a:endParaRPr lang="en-US" dirty="0"/>
          </a:p>
        </p:txBody>
      </p:sp>
    </p:spTree>
    <p:extLst>
      <p:ext uri="{BB962C8B-B14F-4D97-AF65-F5344CB8AC3E}">
        <p14:creationId xmlns:p14="http://schemas.microsoft.com/office/powerpoint/2010/main" val="4012448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64</a:t>
            </a:fld>
            <a:endParaRPr lang="en-US" dirty="0"/>
          </a:p>
        </p:txBody>
      </p:sp>
    </p:spTree>
    <p:extLst>
      <p:ext uri="{BB962C8B-B14F-4D97-AF65-F5344CB8AC3E}">
        <p14:creationId xmlns:p14="http://schemas.microsoft.com/office/powerpoint/2010/main" val="4012448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6</a:t>
            </a:fld>
            <a:endParaRPr lang="en-US" dirty="0"/>
          </a:p>
        </p:txBody>
      </p:sp>
    </p:spTree>
    <p:extLst>
      <p:ext uri="{BB962C8B-B14F-4D97-AF65-F5344CB8AC3E}">
        <p14:creationId xmlns:p14="http://schemas.microsoft.com/office/powerpoint/2010/main" val="4012448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71</a:t>
            </a:fld>
            <a:endParaRPr lang="en-US" dirty="0"/>
          </a:p>
        </p:txBody>
      </p:sp>
    </p:spTree>
    <p:extLst>
      <p:ext uri="{BB962C8B-B14F-4D97-AF65-F5344CB8AC3E}">
        <p14:creationId xmlns:p14="http://schemas.microsoft.com/office/powerpoint/2010/main" val="28707119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81</a:t>
            </a:fld>
            <a:endParaRPr lang="en-US" dirty="0"/>
          </a:p>
        </p:txBody>
      </p:sp>
    </p:spTree>
    <p:extLst>
      <p:ext uri="{BB962C8B-B14F-4D97-AF65-F5344CB8AC3E}">
        <p14:creationId xmlns:p14="http://schemas.microsoft.com/office/powerpoint/2010/main" val="2870711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4012448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4012448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solidFill>
                  <a:prstClr val="black"/>
                </a:solidFill>
              </a:rPr>
              <a:pPr/>
              <a:t>87</a:t>
            </a:fld>
            <a:endParaRPr lang="en-US" dirty="0">
              <a:solidFill>
                <a:prstClr val="black"/>
              </a:solidFill>
            </a:endParaRPr>
          </a:p>
        </p:txBody>
      </p:sp>
    </p:spTree>
    <p:extLst>
      <p:ext uri="{BB962C8B-B14F-4D97-AF65-F5344CB8AC3E}">
        <p14:creationId xmlns:p14="http://schemas.microsoft.com/office/powerpoint/2010/main" val="40124480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solidFill>
                  <a:prstClr val="black"/>
                </a:solidFill>
              </a:rPr>
              <a:pPr/>
              <a:t>88</a:t>
            </a:fld>
            <a:endParaRPr lang="en-US" dirty="0">
              <a:solidFill>
                <a:prstClr val="black"/>
              </a:solidFill>
            </a:endParaRPr>
          </a:p>
        </p:txBody>
      </p:sp>
    </p:spTree>
    <p:extLst>
      <p:ext uri="{BB962C8B-B14F-4D97-AF65-F5344CB8AC3E}">
        <p14:creationId xmlns:p14="http://schemas.microsoft.com/office/powerpoint/2010/main" val="4012448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0B9C825-F38E-45BB-92C1-043DE61C9183}" type="slidenum">
              <a:rPr lang="en-US" smtClean="0"/>
              <a:pPr/>
              <a:t>94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GB" smtClean="0"/>
              <a:pPr/>
              <a:t>7</a:t>
            </a:fld>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8</a:t>
            </a:fld>
            <a:endParaRPr lang="en-US" dirty="0"/>
          </a:p>
        </p:txBody>
      </p:sp>
    </p:spTree>
    <p:extLst>
      <p:ext uri="{BB962C8B-B14F-4D97-AF65-F5344CB8AC3E}">
        <p14:creationId xmlns:p14="http://schemas.microsoft.com/office/powerpoint/2010/main" val="2468342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9</a:t>
            </a:fld>
            <a:endParaRPr lang="en-US" dirty="0"/>
          </a:p>
        </p:txBody>
      </p:sp>
    </p:spTree>
    <p:extLst>
      <p:ext uri="{BB962C8B-B14F-4D97-AF65-F5344CB8AC3E}">
        <p14:creationId xmlns:p14="http://schemas.microsoft.com/office/powerpoint/2010/main" val="3786731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10</a:t>
            </a:fld>
            <a:endParaRPr lang="en-US" dirty="0"/>
          </a:p>
        </p:txBody>
      </p:sp>
    </p:spTree>
    <p:extLst>
      <p:ext uri="{BB962C8B-B14F-4D97-AF65-F5344CB8AC3E}">
        <p14:creationId xmlns:p14="http://schemas.microsoft.com/office/powerpoint/2010/main" val="3815683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12</a:t>
            </a:fld>
            <a:endParaRPr lang="en-US" dirty="0"/>
          </a:p>
        </p:txBody>
      </p:sp>
    </p:spTree>
    <p:extLst>
      <p:ext uri="{BB962C8B-B14F-4D97-AF65-F5344CB8AC3E}">
        <p14:creationId xmlns:p14="http://schemas.microsoft.com/office/powerpoint/2010/main" val="2512941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Animation</a:t>
            </a:r>
            <a:r>
              <a:rPr lang="en-GB" baseline="0" dirty="0" smtClean="0"/>
              <a:t> – highlights the topic we are about to discuss</a:t>
            </a:r>
            <a:endParaRPr lang="en-GB"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13</a:t>
            </a:fld>
            <a:endParaRPr lang="en-US" dirty="0"/>
          </a:p>
        </p:txBody>
      </p:sp>
    </p:spTree>
    <p:extLst>
      <p:ext uri="{BB962C8B-B14F-4D97-AF65-F5344CB8AC3E}">
        <p14:creationId xmlns:p14="http://schemas.microsoft.com/office/powerpoint/2010/main" val="40124480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age">
    <p:spTree>
      <p:nvGrpSpPr>
        <p:cNvPr id="1" name=""/>
        <p:cNvGrpSpPr/>
        <p:nvPr/>
      </p:nvGrpSpPr>
      <p:grpSpPr>
        <a:xfrm>
          <a:off x="0" y="0"/>
          <a:ext cx="0" cy="0"/>
          <a:chOff x="0" y="0"/>
          <a:chExt cx="0" cy="0"/>
        </a:xfrm>
      </p:grpSpPr>
      <p:pic>
        <p:nvPicPr>
          <p:cNvPr id="47" name="Image 22" descr="cover- Ice.jpg &lt;IGNORE&gt;"/>
          <p:cNvPicPr>
            <a:picLocks noChangeAspect="1"/>
          </p:cNvPicPr>
          <p:nvPr userDrawn="1"/>
        </p:nvPicPr>
        <p:blipFill>
          <a:blip r:embed="rId2" cstate="print"/>
          <a:stretch>
            <a:fillRect/>
          </a:stretch>
        </p:blipFill>
        <p:spPr>
          <a:xfrm>
            <a:off x="1" y="0"/>
            <a:ext cx="9143998" cy="4071937"/>
          </a:xfrm>
          <a:prstGeom prst="rect">
            <a:avLst/>
          </a:prstGeom>
        </p:spPr>
      </p:pic>
      <p:pic>
        <p:nvPicPr>
          <p:cNvPr id="49" name="Picture 6" descr="cover_bg_ice_part2.jpg &lt;IGNORE&gt;"/>
          <p:cNvPicPr>
            <a:picLocks/>
          </p:cNvPicPr>
          <p:nvPr userDrawn="1"/>
        </p:nvPicPr>
        <p:blipFill>
          <a:blip r:embed="rId3" cstate="print"/>
          <a:stretch>
            <a:fillRect/>
          </a:stretch>
        </p:blipFill>
        <p:spPr>
          <a:xfrm>
            <a:off x="0" y="4069080"/>
            <a:ext cx="9144000" cy="1527048"/>
          </a:xfrm>
          <a:prstGeom prst="rect">
            <a:avLst/>
          </a:prstGeom>
        </p:spPr>
      </p:pic>
      <p:pic>
        <p:nvPicPr>
          <p:cNvPr id="50" name="Picture 8" descr="cover_bg_ice_part1.jpg &lt;IGNORE&gt;"/>
          <p:cNvPicPr>
            <a:picLocks noChangeAspect="1"/>
          </p:cNvPicPr>
          <p:nvPr userDrawn="1"/>
        </p:nvPicPr>
        <p:blipFill>
          <a:blip r:embed="rId4" cstate="print"/>
          <a:stretch>
            <a:fillRect/>
          </a:stretch>
        </p:blipFill>
        <p:spPr>
          <a:xfrm>
            <a:off x="44" y="3906044"/>
            <a:ext cx="9143910" cy="178592"/>
          </a:xfrm>
          <a:prstGeom prst="rect">
            <a:avLst/>
          </a:prstGeom>
        </p:spPr>
      </p:pic>
      <p:grpSp>
        <p:nvGrpSpPr>
          <p:cNvPr id="11" name="Group 10"/>
          <p:cNvGrpSpPr/>
          <p:nvPr userDrawn="1"/>
        </p:nvGrpSpPr>
        <p:grpSpPr bwMode="gray">
          <a:xfrm>
            <a:off x="6901056" y="5829386"/>
            <a:ext cx="1894407" cy="855073"/>
            <a:chOff x="1028700" y="1828800"/>
            <a:chExt cx="7083426" cy="3197226"/>
          </a:xfrm>
        </p:grpSpPr>
        <p:sp>
          <p:nvSpPr>
            <p:cNvPr id="12" name="Freeform 5"/>
            <p:cNvSpPr>
              <a:spLocks/>
            </p:cNvSpPr>
            <p:nvPr/>
          </p:nvSpPr>
          <p:spPr bwMode="gray">
            <a:xfrm>
              <a:off x="3371850" y="1828800"/>
              <a:ext cx="1697038" cy="2027238"/>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normAutofit/>
            </a:bodyPr>
            <a:lstStyle/>
            <a:p>
              <a:endParaRPr lang="en-US" dirty="0">
                <a:latin typeface="Arial" pitchFamily="34" charset="0"/>
              </a:endParaRPr>
            </a:p>
          </p:txBody>
        </p:sp>
        <p:sp>
          <p:nvSpPr>
            <p:cNvPr id="13" name="Freeform 6"/>
            <p:cNvSpPr>
              <a:spLocks/>
            </p:cNvSpPr>
            <p:nvPr/>
          </p:nvSpPr>
          <p:spPr bwMode="gray">
            <a:xfrm>
              <a:off x="5222875" y="1828800"/>
              <a:ext cx="1758950" cy="2027238"/>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normAutofit/>
            </a:bodyPr>
            <a:lstStyle/>
            <a:p>
              <a:endParaRPr lang="en-US" dirty="0">
                <a:latin typeface="Arial" pitchFamily="34" charset="0"/>
              </a:endParaRPr>
            </a:p>
          </p:txBody>
        </p:sp>
        <p:sp>
          <p:nvSpPr>
            <p:cNvPr id="18" name="Rectangle 7"/>
            <p:cNvSpPr>
              <a:spLocks noChangeArrowheads="1"/>
            </p:cNvSpPr>
            <p:nvPr/>
          </p:nvSpPr>
          <p:spPr bwMode="gray">
            <a:xfrm>
              <a:off x="7304088" y="1870075"/>
              <a:ext cx="417513" cy="1944688"/>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normAutofit/>
            </a:bodyPr>
            <a:lstStyle/>
            <a:p>
              <a:endParaRPr lang="en-US" dirty="0">
                <a:latin typeface="Arial" pitchFamily="34" charset="0"/>
              </a:endParaRPr>
            </a:p>
          </p:txBody>
        </p:sp>
        <p:sp>
          <p:nvSpPr>
            <p:cNvPr id="19" name="Freeform 8"/>
            <p:cNvSpPr>
              <a:spLocks/>
            </p:cNvSpPr>
            <p:nvPr/>
          </p:nvSpPr>
          <p:spPr bwMode="gray">
            <a:xfrm>
              <a:off x="1028700" y="4525963"/>
              <a:ext cx="269875" cy="390525"/>
            </a:xfrm>
            <a:custGeom>
              <a:avLst/>
              <a:gdLst/>
              <a:ahLst/>
              <a:cxnLst>
                <a:cxn ang="0">
                  <a:pos x="0" y="0"/>
                </a:cxn>
                <a:cxn ang="0">
                  <a:pos x="168" y="0"/>
                </a:cxn>
                <a:cxn ang="0">
                  <a:pos x="168" y="26"/>
                </a:cxn>
                <a:cxn ang="0">
                  <a:pos x="31" y="26"/>
                </a:cxn>
                <a:cxn ang="0">
                  <a:pos x="31" y="107"/>
                </a:cxn>
                <a:cxn ang="0">
                  <a:pos x="159" y="107"/>
                </a:cxn>
                <a:cxn ang="0">
                  <a:pos x="159" y="133"/>
                </a:cxn>
                <a:cxn ang="0">
                  <a:pos x="31" y="133"/>
                </a:cxn>
                <a:cxn ang="0">
                  <a:pos x="31" y="218"/>
                </a:cxn>
                <a:cxn ang="0">
                  <a:pos x="170" y="218"/>
                </a:cxn>
                <a:cxn ang="0">
                  <a:pos x="170" y="246"/>
                </a:cxn>
                <a:cxn ang="0">
                  <a:pos x="0" y="246"/>
                </a:cxn>
                <a:cxn ang="0">
                  <a:pos x="0" y="0"/>
                </a:cxn>
              </a:cxnLst>
              <a:rect l="0" t="0" r="r" b="b"/>
              <a:pathLst>
                <a:path w="170" h="246">
                  <a:moveTo>
                    <a:pt x="0" y="0"/>
                  </a:moveTo>
                  <a:lnTo>
                    <a:pt x="168" y="0"/>
                  </a:lnTo>
                  <a:lnTo>
                    <a:pt x="168" y="26"/>
                  </a:lnTo>
                  <a:lnTo>
                    <a:pt x="31" y="26"/>
                  </a:lnTo>
                  <a:lnTo>
                    <a:pt x="31" y="107"/>
                  </a:lnTo>
                  <a:lnTo>
                    <a:pt x="159" y="107"/>
                  </a:lnTo>
                  <a:lnTo>
                    <a:pt x="159" y="133"/>
                  </a:lnTo>
                  <a:lnTo>
                    <a:pt x="31" y="133"/>
                  </a:lnTo>
                  <a:lnTo>
                    <a:pt x="31" y="218"/>
                  </a:lnTo>
                  <a:lnTo>
                    <a:pt x="170" y="218"/>
                  </a:lnTo>
                  <a:lnTo>
                    <a:pt x="170" y="246"/>
                  </a:lnTo>
                  <a:lnTo>
                    <a:pt x="0" y="246"/>
                  </a:ln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21" name="Freeform 9"/>
            <p:cNvSpPr>
              <a:spLocks/>
            </p:cNvSpPr>
            <p:nvPr/>
          </p:nvSpPr>
          <p:spPr bwMode="gray">
            <a:xfrm>
              <a:off x="1322388" y="4635500"/>
              <a:ext cx="269875" cy="280988"/>
            </a:xfrm>
            <a:custGeom>
              <a:avLst/>
              <a:gdLst/>
              <a:ahLst/>
              <a:cxnLst>
                <a:cxn ang="0">
                  <a:pos x="66" y="83"/>
                </a:cxn>
                <a:cxn ang="0">
                  <a:pos x="4" y="0"/>
                </a:cxn>
                <a:cxn ang="0">
                  <a:pos x="42" y="0"/>
                </a:cxn>
                <a:cxn ang="0">
                  <a:pos x="85" y="61"/>
                </a:cxn>
                <a:cxn ang="0">
                  <a:pos x="127" y="0"/>
                </a:cxn>
                <a:cxn ang="0">
                  <a:pos x="163" y="0"/>
                </a:cxn>
                <a:cxn ang="0">
                  <a:pos x="101" y="80"/>
                </a:cxn>
                <a:cxn ang="0">
                  <a:pos x="170" y="177"/>
                </a:cxn>
                <a:cxn ang="0">
                  <a:pos x="134" y="177"/>
                </a:cxn>
                <a:cxn ang="0">
                  <a:pos x="85" y="104"/>
                </a:cxn>
                <a:cxn ang="0">
                  <a:pos x="35" y="177"/>
                </a:cxn>
                <a:cxn ang="0">
                  <a:pos x="0" y="177"/>
                </a:cxn>
                <a:cxn ang="0">
                  <a:pos x="66" y="83"/>
                </a:cxn>
              </a:cxnLst>
              <a:rect l="0" t="0" r="r" b="b"/>
              <a:pathLst>
                <a:path w="170" h="177">
                  <a:moveTo>
                    <a:pt x="66" y="83"/>
                  </a:moveTo>
                  <a:lnTo>
                    <a:pt x="4" y="0"/>
                  </a:lnTo>
                  <a:lnTo>
                    <a:pt x="42" y="0"/>
                  </a:lnTo>
                  <a:lnTo>
                    <a:pt x="85" y="61"/>
                  </a:lnTo>
                  <a:lnTo>
                    <a:pt x="127" y="0"/>
                  </a:lnTo>
                  <a:lnTo>
                    <a:pt x="163" y="0"/>
                  </a:lnTo>
                  <a:lnTo>
                    <a:pt x="101" y="80"/>
                  </a:lnTo>
                  <a:lnTo>
                    <a:pt x="170" y="177"/>
                  </a:lnTo>
                  <a:lnTo>
                    <a:pt x="134" y="177"/>
                  </a:lnTo>
                  <a:lnTo>
                    <a:pt x="85" y="104"/>
                  </a:lnTo>
                  <a:lnTo>
                    <a:pt x="35" y="177"/>
                  </a:lnTo>
                  <a:lnTo>
                    <a:pt x="0" y="177"/>
                  </a:lnTo>
                  <a:lnTo>
                    <a:pt x="66" y="8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23" name="Freeform 10"/>
            <p:cNvSpPr>
              <a:spLocks noEditPoints="1"/>
            </p:cNvSpPr>
            <p:nvPr/>
          </p:nvSpPr>
          <p:spPr bwMode="gray">
            <a:xfrm>
              <a:off x="1633538" y="4627563"/>
              <a:ext cx="266700" cy="398463"/>
            </a:xfrm>
            <a:custGeom>
              <a:avLst/>
              <a:gdLst/>
              <a:ahLst/>
              <a:cxnLst>
                <a:cxn ang="0">
                  <a:pos x="0" y="2"/>
                </a:cxn>
                <a:cxn ang="0">
                  <a:pos x="12" y="2"/>
                </a:cxn>
                <a:cxn ang="0">
                  <a:pos x="12" y="12"/>
                </a:cxn>
                <a:cxn ang="0">
                  <a:pos x="13" y="12"/>
                </a:cxn>
                <a:cxn ang="0">
                  <a:pos x="22" y="3"/>
                </a:cxn>
                <a:cxn ang="0">
                  <a:pos x="36" y="0"/>
                </a:cxn>
                <a:cxn ang="0">
                  <a:pos x="52" y="3"/>
                </a:cxn>
                <a:cxn ang="0">
                  <a:pos x="62" y="12"/>
                </a:cxn>
                <a:cxn ang="0">
                  <a:pos x="69" y="24"/>
                </a:cxn>
                <a:cxn ang="0">
                  <a:pos x="71" y="39"/>
                </a:cxn>
                <a:cxn ang="0">
                  <a:pos x="69" y="55"/>
                </a:cxn>
                <a:cxn ang="0">
                  <a:pos x="63" y="67"/>
                </a:cxn>
                <a:cxn ang="0">
                  <a:pos x="52" y="75"/>
                </a:cxn>
                <a:cxn ang="0">
                  <a:pos x="37" y="78"/>
                </a:cxn>
                <a:cxn ang="0">
                  <a:pos x="31" y="78"/>
                </a:cxn>
                <a:cxn ang="0">
                  <a:pos x="24" y="76"/>
                </a:cxn>
                <a:cxn ang="0">
                  <a:pos x="18" y="72"/>
                </a:cxn>
                <a:cxn ang="0">
                  <a:pos x="13" y="67"/>
                </a:cxn>
                <a:cxn ang="0">
                  <a:pos x="12" y="67"/>
                </a:cxn>
                <a:cxn ang="0">
                  <a:pos x="12" y="106"/>
                </a:cxn>
                <a:cxn ang="0">
                  <a:pos x="0" y="106"/>
                </a:cxn>
                <a:cxn ang="0">
                  <a:pos x="0" y="2"/>
                </a:cxn>
                <a:cxn ang="0">
                  <a:pos x="57" y="28"/>
                </a:cxn>
                <a:cxn ang="0">
                  <a:pos x="52" y="19"/>
                </a:cxn>
                <a:cxn ang="0">
                  <a:pos x="45" y="13"/>
                </a:cxn>
                <a:cxn ang="0">
                  <a:pos x="35" y="11"/>
                </a:cxn>
                <a:cxn ang="0">
                  <a:pos x="24" y="13"/>
                </a:cxn>
                <a:cxn ang="0">
                  <a:pos x="17" y="20"/>
                </a:cxn>
                <a:cxn ang="0">
                  <a:pos x="13" y="29"/>
                </a:cxn>
                <a:cxn ang="0">
                  <a:pos x="12" y="39"/>
                </a:cxn>
                <a:cxn ang="0">
                  <a:pos x="13" y="50"/>
                </a:cxn>
                <a:cxn ang="0">
                  <a:pos x="17" y="59"/>
                </a:cxn>
                <a:cxn ang="0">
                  <a:pos x="25" y="65"/>
                </a:cxn>
                <a:cxn ang="0">
                  <a:pos x="35" y="68"/>
                </a:cxn>
                <a:cxn ang="0">
                  <a:pos x="46" y="65"/>
                </a:cxn>
                <a:cxn ang="0">
                  <a:pos x="53" y="59"/>
                </a:cxn>
                <a:cxn ang="0">
                  <a:pos x="57" y="49"/>
                </a:cxn>
                <a:cxn ang="0">
                  <a:pos x="58" y="39"/>
                </a:cxn>
                <a:cxn ang="0">
                  <a:pos x="57" y="28"/>
                </a:cxn>
              </a:cxnLst>
              <a:rect l="0" t="0" r="r" b="b"/>
              <a:pathLst>
                <a:path w="71" h="106">
                  <a:moveTo>
                    <a:pt x="0" y="2"/>
                  </a:moveTo>
                  <a:cubicBezTo>
                    <a:pt x="12" y="2"/>
                    <a:pt x="12" y="2"/>
                    <a:pt x="12" y="2"/>
                  </a:cubicBezTo>
                  <a:cubicBezTo>
                    <a:pt x="12" y="12"/>
                    <a:pt x="12" y="12"/>
                    <a:pt x="12" y="12"/>
                  </a:cubicBezTo>
                  <a:cubicBezTo>
                    <a:pt x="13" y="12"/>
                    <a:pt x="13" y="12"/>
                    <a:pt x="13" y="12"/>
                  </a:cubicBezTo>
                  <a:cubicBezTo>
                    <a:pt x="15" y="8"/>
                    <a:pt x="18" y="5"/>
                    <a:pt x="22" y="3"/>
                  </a:cubicBezTo>
                  <a:cubicBezTo>
                    <a:pt x="26" y="1"/>
                    <a:pt x="31" y="0"/>
                    <a:pt x="36" y="0"/>
                  </a:cubicBezTo>
                  <a:cubicBezTo>
                    <a:pt x="42" y="0"/>
                    <a:pt x="47" y="1"/>
                    <a:pt x="52" y="3"/>
                  </a:cubicBezTo>
                  <a:cubicBezTo>
                    <a:pt x="56" y="5"/>
                    <a:pt x="60" y="8"/>
                    <a:pt x="62" y="12"/>
                  </a:cubicBezTo>
                  <a:cubicBezTo>
                    <a:pt x="65" y="15"/>
                    <a:pt x="67" y="20"/>
                    <a:pt x="69" y="24"/>
                  </a:cubicBezTo>
                  <a:cubicBezTo>
                    <a:pt x="70" y="29"/>
                    <a:pt x="71" y="34"/>
                    <a:pt x="71" y="39"/>
                  </a:cubicBezTo>
                  <a:cubicBezTo>
                    <a:pt x="71" y="45"/>
                    <a:pt x="70" y="50"/>
                    <a:pt x="69" y="55"/>
                  </a:cubicBezTo>
                  <a:cubicBezTo>
                    <a:pt x="68" y="59"/>
                    <a:pt x="65" y="63"/>
                    <a:pt x="63" y="67"/>
                  </a:cubicBezTo>
                  <a:cubicBezTo>
                    <a:pt x="60" y="70"/>
                    <a:pt x="56" y="73"/>
                    <a:pt x="52" y="75"/>
                  </a:cubicBezTo>
                  <a:cubicBezTo>
                    <a:pt x="48" y="77"/>
                    <a:pt x="42" y="78"/>
                    <a:pt x="37" y="78"/>
                  </a:cubicBezTo>
                  <a:cubicBezTo>
                    <a:pt x="35" y="78"/>
                    <a:pt x="33" y="78"/>
                    <a:pt x="31" y="78"/>
                  </a:cubicBezTo>
                  <a:cubicBezTo>
                    <a:pt x="28" y="78"/>
                    <a:pt x="26" y="77"/>
                    <a:pt x="24" y="76"/>
                  </a:cubicBezTo>
                  <a:cubicBezTo>
                    <a:pt x="22" y="75"/>
                    <a:pt x="20" y="74"/>
                    <a:pt x="18" y="72"/>
                  </a:cubicBezTo>
                  <a:cubicBezTo>
                    <a:pt x="16" y="71"/>
                    <a:pt x="14" y="69"/>
                    <a:pt x="13" y="67"/>
                  </a:cubicBezTo>
                  <a:cubicBezTo>
                    <a:pt x="12" y="67"/>
                    <a:pt x="12" y="67"/>
                    <a:pt x="12" y="67"/>
                  </a:cubicBezTo>
                  <a:cubicBezTo>
                    <a:pt x="12" y="106"/>
                    <a:pt x="12" y="106"/>
                    <a:pt x="12" y="106"/>
                  </a:cubicBezTo>
                  <a:cubicBezTo>
                    <a:pt x="0" y="106"/>
                    <a:pt x="0" y="106"/>
                    <a:pt x="0" y="106"/>
                  </a:cubicBezTo>
                  <a:lnTo>
                    <a:pt x="0" y="2"/>
                  </a:lnTo>
                  <a:close/>
                  <a:moveTo>
                    <a:pt x="57" y="28"/>
                  </a:moveTo>
                  <a:cubicBezTo>
                    <a:pt x="56" y="25"/>
                    <a:pt x="54" y="22"/>
                    <a:pt x="52" y="19"/>
                  </a:cubicBezTo>
                  <a:cubicBezTo>
                    <a:pt x="51" y="17"/>
                    <a:pt x="48" y="15"/>
                    <a:pt x="45" y="13"/>
                  </a:cubicBezTo>
                  <a:cubicBezTo>
                    <a:pt x="42" y="12"/>
                    <a:pt x="39" y="11"/>
                    <a:pt x="35" y="11"/>
                  </a:cubicBezTo>
                  <a:cubicBezTo>
                    <a:pt x="31" y="11"/>
                    <a:pt x="27" y="12"/>
                    <a:pt x="24" y="13"/>
                  </a:cubicBezTo>
                  <a:cubicBezTo>
                    <a:pt x="21" y="15"/>
                    <a:pt x="19" y="17"/>
                    <a:pt x="17" y="20"/>
                  </a:cubicBezTo>
                  <a:cubicBezTo>
                    <a:pt x="15" y="22"/>
                    <a:pt x="14" y="25"/>
                    <a:pt x="13" y="29"/>
                  </a:cubicBezTo>
                  <a:cubicBezTo>
                    <a:pt x="12" y="32"/>
                    <a:pt x="12" y="36"/>
                    <a:pt x="12" y="39"/>
                  </a:cubicBezTo>
                  <a:cubicBezTo>
                    <a:pt x="12" y="43"/>
                    <a:pt x="12" y="46"/>
                    <a:pt x="13" y="50"/>
                  </a:cubicBezTo>
                  <a:cubicBezTo>
                    <a:pt x="14" y="53"/>
                    <a:pt x="15" y="56"/>
                    <a:pt x="17" y="59"/>
                  </a:cubicBezTo>
                  <a:cubicBezTo>
                    <a:pt x="19" y="61"/>
                    <a:pt x="22" y="64"/>
                    <a:pt x="25" y="65"/>
                  </a:cubicBezTo>
                  <a:cubicBezTo>
                    <a:pt x="28" y="67"/>
                    <a:pt x="31" y="68"/>
                    <a:pt x="35" y="68"/>
                  </a:cubicBezTo>
                  <a:cubicBezTo>
                    <a:pt x="40" y="68"/>
                    <a:pt x="43" y="67"/>
                    <a:pt x="46" y="65"/>
                  </a:cubicBezTo>
                  <a:cubicBezTo>
                    <a:pt x="49" y="63"/>
                    <a:pt x="51" y="61"/>
                    <a:pt x="53" y="59"/>
                  </a:cubicBezTo>
                  <a:cubicBezTo>
                    <a:pt x="55" y="56"/>
                    <a:pt x="56" y="53"/>
                    <a:pt x="57" y="49"/>
                  </a:cubicBezTo>
                  <a:cubicBezTo>
                    <a:pt x="58" y="46"/>
                    <a:pt x="58" y="42"/>
                    <a:pt x="58" y="39"/>
                  </a:cubicBezTo>
                  <a:cubicBezTo>
                    <a:pt x="58" y="35"/>
                    <a:pt x="58" y="32"/>
                    <a:pt x="57" y="28"/>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24" name="Freeform 11"/>
            <p:cNvSpPr>
              <a:spLocks noEditPoints="1"/>
            </p:cNvSpPr>
            <p:nvPr/>
          </p:nvSpPr>
          <p:spPr bwMode="gray">
            <a:xfrm>
              <a:off x="1938338"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5"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3"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26" name="Freeform 12"/>
            <p:cNvSpPr>
              <a:spLocks/>
            </p:cNvSpPr>
            <p:nvPr/>
          </p:nvSpPr>
          <p:spPr bwMode="gray">
            <a:xfrm>
              <a:off x="2241550" y="4627563"/>
              <a:ext cx="150813" cy="288925"/>
            </a:xfrm>
            <a:custGeom>
              <a:avLst/>
              <a:gdLst/>
              <a:ahLst/>
              <a:cxnLst>
                <a:cxn ang="0">
                  <a:pos x="0" y="2"/>
                </a:cxn>
                <a:cxn ang="0">
                  <a:pos x="12" y="2"/>
                </a:cxn>
                <a:cxn ang="0">
                  <a:pos x="12" y="17"/>
                </a:cxn>
                <a:cxn ang="0">
                  <a:pos x="12" y="17"/>
                </a:cxn>
                <a:cxn ang="0">
                  <a:pos x="23" y="4"/>
                </a:cxn>
                <a:cxn ang="0">
                  <a:pos x="40" y="0"/>
                </a:cxn>
                <a:cxn ang="0">
                  <a:pos x="40" y="13"/>
                </a:cxn>
                <a:cxn ang="0">
                  <a:pos x="27" y="15"/>
                </a:cxn>
                <a:cxn ang="0">
                  <a:pos x="18" y="21"/>
                </a:cxn>
                <a:cxn ang="0">
                  <a:pos x="14" y="31"/>
                </a:cxn>
                <a:cxn ang="0">
                  <a:pos x="12" y="43"/>
                </a:cxn>
                <a:cxn ang="0">
                  <a:pos x="12" y="77"/>
                </a:cxn>
                <a:cxn ang="0">
                  <a:pos x="0" y="77"/>
                </a:cxn>
                <a:cxn ang="0">
                  <a:pos x="0" y="2"/>
                </a:cxn>
              </a:cxnLst>
              <a:rect l="0" t="0" r="r" b="b"/>
              <a:pathLst>
                <a:path w="40" h="77">
                  <a:moveTo>
                    <a:pt x="0" y="2"/>
                  </a:moveTo>
                  <a:cubicBezTo>
                    <a:pt x="12" y="2"/>
                    <a:pt x="12" y="2"/>
                    <a:pt x="12" y="2"/>
                  </a:cubicBezTo>
                  <a:cubicBezTo>
                    <a:pt x="12" y="17"/>
                    <a:pt x="12" y="17"/>
                    <a:pt x="12" y="17"/>
                  </a:cubicBezTo>
                  <a:cubicBezTo>
                    <a:pt x="12" y="17"/>
                    <a:pt x="12" y="17"/>
                    <a:pt x="12" y="17"/>
                  </a:cubicBezTo>
                  <a:cubicBezTo>
                    <a:pt x="15" y="11"/>
                    <a:pt x="19" y="7"/>
                    <a:pt x="23" y="4"/>
                  </a:cubicBezTo>
                  <a:cubicBezTo>
                    <a:pt x="27" y="1"/>
                    <a:pt x="33" y="0"/>
                    <a:pt x="40" y="0"/>
                  </a:cubicBezTo>
                  <a:cubicBezTo>
                    <a:pt x="40" y="13"/>
                    <a:pt x="40" y="13"/>
                    <a:pt x="40" y="13"/>
                  </a:cubicBezTo>
                  <a:cubicBezTo>
                    <a:pt x="35" y="13"/>
                    <a:pt x="30" y="14"/>
                    <a:pt x="27" y="15"/>
                  </a:cubicBezTo>
                  <a:cubicBezTo>
                    <a:pt x="23" y="16"/>
                    <a:pt x="21" y="18"/>
                    <a:pt x="18" y="21"/>
                  </a:cubicBezTo>
                  <a:cubicBezTo>
                    <a:pt x="16" y="24"/>
                    <a:pt x="15" y="27"/>
                    <a:pt x="14" y="31"/>
                  </a:cubicBezTo>
                  <a:cubicBezTo>
                    <a:pt x="13" y="34"/>
                    <a:pt x="12" y="39"/>
                    <a:pt x="12" y="43"/>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27" name="Freeform 13"/>
            <p:cNvSpPr>
              <a:spLocks noEditPoints="1"/>
            </p:cNvSpPr>
            <p:nvPr/>
          </p:nvSpPr>
          <p:spPr bwMode="gray">
            <a:xfrm>
              <a:off x="2425700" y="4525963"/>
              <a:ext cx="44450" cy="390525"/>
            </a:xfrm>
            <a:custGeom>
              <a:avLst/>
              <a:gdLst/>
              <a:ahLst/>
              <a:cxnLst>
                <a:cxn ang="0">
                  <a:pos x="28" y="35"/>
                </a:cxn>
                <a:cxn ang="0">
                  <a:pos x="0" y="35"/>
                </a:cxn>
                <a:cxn ang="0">
                  <a:pos x="0" y="0"/>
                </a:cxn>
                <a:cxn ang="0">
                  <a:pos x="28" y="0"/>
                </a:cxn>
                <a:cxn ang="0">
                  <a:pos x="28" y="35"/>
                </a:cxn>
                <a:cxn ang="0">
                  <a:pos x="0" y="69"/>
                </a:cxn>
                <a:cxn ang="0">
                  <a:pos x="28" y="69"/>
                </a:cxn>
                <a:cxn ang="0">
                  <a:pos x="28" y="246"/>
                </a:cxn>
                <a:cxn ang="0">
                  <a:pos x="0" y="246"/>
                </a:cxn>
                <a:cxn ang="0">
                  <a:pos x="0" y="69"/>
                </a:cxn>
              </a:cxnLst>
              <a:rect l="0" t="0" r="r" b="b"/>
              <a:pathLst>
                <a:path w="28" h="246">
                  <a:moveTo>
                    <a:pt x="28" y="35"/>
                  </a:moveTo>
                  <a:lnTo>
                    <a:pt x="0" y="35"/>
                  </a:lnTo>
                  <a:lnTo>
                    <a:pt x="0" y="0"/>
                  </a:lnTo>
                  <a:lnTo>
                    <a:pt x="28" y="0"/>
                  </a:lnTo>
                  <a:lnTo>
                    <a:pt x="28" y="35"/>
                  </a:lnTo>
                  <a:close/>
                  <a:moveTo>
                    <a:pt x="0" y="69"/>
                  </a:moveTo>
                  <a:lnTo>
                    <a:pt x="28" y="69"/>
                  </a:lnTo>
                  <a:lnTo>
                    <a:pt x="28"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28" name="Freeform 14"/>
            <p:cNvSpPr>
              <a:spLocks noEditPoints="1"/>
            </p:cNvSpPr>
            <p:nvPr/>
          </p:nvSpPr>
          <p:spPr bwMode="gray">
            <a:xfrm>
              <a:off x="2527300"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4"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29" name="Freeform 15"/>
            <p:cNvSpPr>
              <a:spLocks/>
            </p:cNvSpPr>
            <p:nvPr/>
          </p:nvSpPr>
          <p:spPr bwMode="gray">
            <a:xfrm>
              <a:off x="2832100" y="4627563"/>
              <a:ext cx="236538" cy="288925"/>
            </a:xfrm>
            <a:custGeom>
              <a:avLst/>
              <a:gdLst/>
              <a:ahLst/>
              <a:cxnLst>
                <a:cxn ang="0">
                  <a:pos x="0" y="2"/>
                </a:cxn>
                <a:cxn ang="0">
                  <a:pos x="12" y="2"/>
                </a:cxn>
                <a:cxn ang="0">
                  <a:pos x="12" y="14"/>
                </a:cxn>
                <a:cxn ang="0">
                  <a:pos x="12" y="14"/>
                </a:cxn>
                <a:cxn ang="0">
                  <a:pos x="22" y="3"/>
                </a:cxn>
                <a:cxn ang="0">
                  <a:pos x="37" y="0"/>
                </a:cxn>
                <a:cxn ang="0">
                  <a:pos x="49" y="2"/>
                </a:cxn>
                <a:cxn ang="0">
                  <a:pos x="57" y="8"/>
                </a:cxn>
                <a:cxn ang="0">
                  <a:pos x="61" y="16"/>
                </a:cxn>
                <a:cxn ang="0">
                  <a:pos x="63" y="27"/>
                </a:cxn>
                <a:cxn ang="0">
                  <a:pos x="63" y="77"/>
                </a:cxn>
                <a:cxn ang="0">
                  <a:pos x="50" y="77"/>
                </a:cxn>
                <a:cxn ang="0">
                  <a:pos x="50" y="26"/>
                </a:cxn>
                <a:cxn ang="0">
                  <a:pos x="46" y="15"/>
                </a:cxn>
                <a:cxn ang="0">
                  <a:pos x="35" y="11"/>
                </a:cxn>
                <a:cxn ang="0">
                  <a:pos x="25" y="13"/>
                </a:cxn>
                <a:cxn ang="0">
                  <a:pos x="18" y="17"/>
                </a:cxn>
                <a:cxn ang="0">
                  <a:pos x="14" y="25"/>
                </a:cxn>
                <a:cxn ang="0">
                  <a:pos x="13" y="34"/>
                </a:cxn>
                <a:cxn ang="0">
                  <a:pos x="13" y="77"/>
                </a:cxn>
                <a:cxn ang="0">
                  <a:pos x="0" y="77"/>
                </a:cxn>
                <a:cxn ang="0">
                  <a:pos x="0" y="2"/>
                </a:cxn>
              </a:cxnLst>
              <a:rect l="0" t="0" r="r" b="b"/>
              <a:pathLst>
                <a:path w="63" h="77">
                  <a:moveTo>
                    <a:pt x="0" y="2"/>
                  </a:moveTo>
                  <a:cubicBezTo>
                    <a:pt x="12" y="2"/>
                    <a:pt x="12" y="2"/>
                    <a:pt x="12" y="2"/>
                  </a:cubicBezTo>
                  <a:cubicBezTo>
                    <a:pt x="12" y="14"/>
                    <a:pt x="12" y="14"/>
                    <a:pt x="12" y="14"/>
                  </a:cubicBezTo>
                  <a:cubicBezTo>
                    <a:pt x="12" y="14"/>
                    <a:pt x="12" y="14"/>
                    <a:pt x="12" y="14"/>
                  </a:cubicBezTo>
                  <a:cubicBezTo>
                    <a:pt x="15" y="9"/>
                    <a:pt x="18" y="5"/>
                    <a:pt x="22" y="3"/>
                  </a:cubicBezTo>
                  <a:cubicBezTo>
                    <a:pt x="27" y="1"/>
                    <a:pt x="31" y="0"/>
                    <a:pt x="37" y="0"/>
                  </a:cubicBezTo>
                  <a:cubicBezTo>
                    <a:pt x="42" y="0"/>
                    <a:pt x="46" y="1"/>
                    <a:pt x="49" y="2"/>
                  </a:cubicBezTo>
                  <a:cubicBezTo>
                    <a:pt x="52" y="3"/>
                    <a:pt x="55" y="5"/>
                    <a:pt x="57" y="8"/>
                  </a:cubicBezTo>
                  <a:cubicBezTo>
                    <a:pt x="59" y="10"/>
                    <a:pt x="61" y="13"/>
                    <a:pt x="61" y="16"/>
                  </a:cubicBezTo>
                  <a:cubicBezTo>
                    <a:pt x="62" y="20"/>
                    <a:pt x="63" y="23"/>
                    <a:pt x="63" y="27"/>
                  </a:cubicBezTo>
                  <a:cubicBezTo>
                    <a:pt x="63" y="77"/>
                    <a:pt x="63" y="77"/>
                    <a:pt x="63" y="77"/>
                  </a:cubicBezTo>
                  <a:cubicBezTo>
                    <a:pt x="50" y="77"/>
                    <a:pt x="50" y="77"/>
                    <a:pt x="50" y="77"/>
                  </a:cubicBezTo>
                  <a:cubicBezTo>
                    <a:pt x="50" y="26"/>
                    <a:pt x="50" y="26"/>
                    <a:pt x="50" y="26"/>
                  </a:cubicBezTo>
                  <a:cubicBezTo>
                    <a:pt x="50" y="21"/>
                    <a:pt x="49" y="18"/>
                    <a:pt x="46" y="15"/>
                  </a:cubicBezTo>
                  <a:cubicBezTo>
                    <a:pt x="43" y="12"/>
                    <a:pt x="40" y="11"/>
                    <a:pt x="35" y="11"/>
                  </a:cubicBezTo>
                  <a:cubicBezTo>
                    <a:pt x="31" y="11"/>
                    <a:pt x="28" y="11"/>
                    <a:pt x="25" y="13"/>
                  </a:cubicBezTo>
                  <a:cubicBezTo>
                    <a:pt x="22" y="14"/>
                    <a:pt x="20" y="15"/>
                    <a:pt x="18" y="17"/>
                  </a:cubicBezTo>
                  <a:cubicBezTo>
                    <a:pt x="16" y="20"/>
                    <a:pt x="15" y="22"/>
                    <a:pt x="14" y="25"/>
                  </a:cubicBezTo>
                  <a:cubicBezTo>
                    <a:pt x="13" y="28"/>
                    <a:pt x="13" y="31"/>
                    <a:pt x="13" y="34"/>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30" name="Freeform 16"/>
            <p:cNvSpPr>
              <a:spLocks/>
            </p:cNvSpPr>
            <p:nvPr/>
          </p:nvSpPr>
          <p:spPr bwMode="gray">
            <a:xfrm>
              <a:off x="3121025" y="4627563"/>
              <a:ext cx="255588" cy="293688"/>
            </a:xfrm>
            <a:custGeom>
              <a:avLst/>
              <a:gdLst/>
              <a:ahLst/>
              <a:cxnLst>
                <a:cxn ang="0">
                  <a:pos x="55" y="26"/>
                </a:cxn>
                <a:cxn ang="0">
                  <a:pos x="48" y="15"/>
                </a:cxn>
                <a:cxn ang="0">
                  <a:pos x="36" y="11"/>
                </a:cxn>
                <a:cxn ang="0">
                  <a:pos x="25" y="13"/>
                </a:cxn>
                <a:cxn ang="0">
                  <a:pos x="18" y="20"/>
                </a:cxn>
                <a:cxn ang="0">
                  <a:pos x="14" y="29"/>
                </a:cxn>
                <a:cxn ang="0">
                  <a:pos x="13" y="40"/>
                </a:cxn>
                <a:cxn ang="0">
                  <a:pos x="14" y="50"/>
                </a:cxn>
                <a:cxn ang="0">
                  <a:pos x="18" y="59"/>
                </a:cxn>
                <a:cxn ang="0">
                  <a:pos x="24" y="65"/>
                </a:cxn>
                <a:cxn ang="0">
                  <a:pos x="35" y="68"/>
                </a:cxn>
                <a:cxn ang="0">
                  <a:pos x="49" y="63"/>
                </a:cxn>
                <a:cxn ang="0">
                  <a:pos x="55" y="49"/>
                </a:cxn>
                <a:cxn ang="0">
                  <a:pos x="68" y="49"/>
                </a:cxn>
                <a:cxn ang="0">
                  <a:pos x="57" y="71"/>
                </a:cxn>
                <a:cxn ang="0">
                  <a:pos x="35" y="78"/>
                </a:cxn>
                <a:cxn ang="0">
                  <a:pos x="20" y="76"/>
                </a:cxn>
                <a:cxn ang="0">
                  <a:pos x="8" y="68"/>
                </a:cxn>
                <a:cxn ang="0">
                  <a:pos x="2" y="56"/>
                </a:cxn>
                <a:cxn ang="0">
                  <a:pos x="0" y="40"/>
                </a:cxn>
                <a:cxn ang="0">
                  <a:pos x="2" y="24"/>
                </a:cxn>
                <a:cxn ang="0">
                  <a:pos x="8" y="12"/>
                </a:cxn>
                <a:cxn ang="0">
                  <a:pos x="19" y="3"/>
                </a:cxn>
                <a:cxn ang="0">
                  <a:pos x="35" y="0"/>
                </a:cxn>
                <a:cxn ang="0">
                  <a:pos x="47" y="1"/>
                </a:cxn>
                <a:cxn ang="0">
                  <a:pos x="57" y="6"/>
                </a:cxn>
                <a:cxn ang="0">
                  <a:pos x="64" y="14"/>
                </a:cxn>
                <a:cxn ang="0">
                  <a:pos x="68" y="26"/>
                </a:cxn>
                <a:cxn ang="0">
                  <a:pos x="55" y="26"/>
                </a:cxn>
              </a:cxnLst>
              <a:rect l="0" t="0" r="r" b="b"/>
              <a:pathLst>
                <a:path w="68" h="78">
                  <a:moveTo>
                    <a:pt x="55" y="26"/>
                  </a:moveTo>
                  <a:cubicBezTo>
                    <a:pt x="54" y="21"/>
                    <a:pt x="52" y="17"/>
                    <a:pt x="48" y="15"/>
                  </a:cubicBezTo>
                  <a:cubicBezTo>
                    <a:pt x="45" y="12"/>
                    <a:pt x="41" y="11"/>
                    <a:pt x="36" y="11"/>
                  </a:cubicBezTo>
                  <a:cubicBezTo>
                    <a:pt x="32" y="11"/>
                    <a:pt x="28" y="12"/>
                    <a:pt x="25" y="13"/>
                  </a:cubicBezTo>
                  <a:cubicBezTo>
                    <a:pt x="22" y="15"/>
                    <a:pt x="19"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19" y="62"/>
                    <a:pt x="22" y="64"/>
                    <a:pt x="24" y="65"/>
                  </a:cubicBezTo>
                  <a:cubicBezTo>
                    <a:pt x="27" y="67"/>
                    <a:pt x="31" y="68"/>
                    <a:pt x="35" y="68"/>
                  </a:cubicBezTo>
                  <a:cubicBezTo>
                    <a:pt x="41" y="68"/>
                    <a:pt x="45" y="66"/>
                    <a:pt x="49" y="63"/>
                  </a:cubicBezTo>
                  <a:cubicBezTo>
                    <a:pt x="52" y="59"/>
                    <a:pt x="54" y="55"/>
                    <a:pt x="55" y="49"/>
                  </a:cubicBezTo>
                  <a:cubicBezTo>
                    <a:pt x="68" y="49"/>
                    <a:pt x="68" y="49"/>
                    <a:pt x="68" y="49"/>
                  </a:cubicBezTo>
                  <a:cubicBezTo>
                    <a:pt x="66" y="58"/>
                    <a:pt x="63" y="66"/>
                    <a:pt x="57" y="71"/>
                  </a:cubicBezTo>
                  <a:cubicBezTo>
                    <a:pt x="52" y="76"/>
                    <a:pt x="44" y="78"/>
                    <a:pt x="35" y="78"/>
                  </a:cubicBezTo>
                  <a:cubicBezTo>
                    <a:pt x="29" y="78"/>
                    <a:pt x="24" y="78"/>
                    <a:pt x="20" y="76"/>
                  </a:cubicBezTo>
                  <a:cubicBezTo>
                    <a:pt x="15" y="74"/>
                    <a:pt x="11" y="71"/>
                    <a:pt x="8" y="68"/>
                  </a:cubicBezTo>
                  <a:cubicBezTo>
                    <a:pt x="6" y="64"/>
                    <a:pt x="3" y="60"/>
                    <a:pt x="2" y="56"/>
                  </a:cubicBezTo>
                  <a:cubicBezTo>
                    <a:pt x="0" y="51"/>
                    <a:pt x="0" y="46"/>
                    <a:pt x="0" y="40"/>
                  </a:cubicBezTo>
                  <a:cubicBezTo>
                    <a:pt x="0" y="35"/>
                    <a:pt x="0" y="29"/>
                    <a:pt x="2" y="24"/>
                  </a:cubicBezTo>
                  <a:cubicBezTo>
                    <a:pt x="3" y="19"/>
                    <a:pt x="5" y="15"/>
                    <a:pt x="8" y="12"/>
                  </a:cubicBezTo>
                  <a:cubicBezTo>
                    <a:pt x="11" y="8"/>
                    <a:pt x="15" y="5"/>
                    <a:pt x="19" y="3"/>
                  </a:cubicBezTo>
                  <a:cubicBezTo>
                    <a:pt x="24" y="1"/>
                    <a:pt x="29" y="0"/>
                    <a:pt x="35" y="0"/>
                  </a:cubicBezTo>
                  <a:cubicBezTo>
                    <a:pt x="39" y="0"/>
                    <a:pt x="43" y="0"/>
                    <a:pt x="47" y="1"/>
                  </a:cubicBezTo>
                  <a:cubicBezTo>
                    <a:pt x="51" y="2"/>
                    <a:pt x="54" y="4"/>
                    <a:pt x="57" y="6"/>
                  </a:cubicBezTo>
                  <a:cubicBezTo>
                    <a:pt x="60" y="8"/>
                    <a:pt x="62" y="11"/>
                    <a:pt x="64" y="14"/>
                  </a:cubicBezTo>
                  <a:cubicBezTo>
                    <a:pt x="66" y="17"/>
                    <a:pt x="67"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31" name="Freeform 17"/>
            <p:cNvSpPr>
              <a:spLocks noEditPoints="1"/>
            </p:cNvSpPr>
            <p:nvPr/>
          </p:nvSpPr>
          <p:spPr bwMode="gray">
            <a:xfrm>
              <a:off x="3409950" y="4627563"/>
              <a:ext cx="261938" cy="293688"/>
            </a:xfrm>
            <a:custGeom>
              <a:avLst/>
              <a:gdLst/>
              <a:ahLst/>
              <a:cxnLst>
                <a:cxn ang="0">
                  <a:pos x="68" y="53"/>
                </a:cxn>
                <a:cxn ang="0">
                  <a:pos x="57" y="72"/>
                </a:cxn>
                <a:cxn ang="0">
                  <a:pos x="36" y="78"/>
                </a:cxn>
                <a:cxn ang="0">
                  <a:pos x="20" y="76"/>
                </a:cxn>
                <a:cxn ang="0">
                  <a:pos x="9" y="67"/>
                </a:cxn>
                <a:cxn ang="0">
                  <a:pos x="3"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0" y="76"/>
                  </a:cubicBezTo>
                  <a:cubicBezTo>
                    <a:pt x="16" y="74"/>
                    <a:pt x="12" y="71"/>
                    <a:pt x="9" y="67"/>
                  </a:cubicBezTo>
                  <a:cubicBezTo>
                    <a:pt x="6" y="64"/>
                    <a:pt x="4" y="60"/>
                    <a:pt x="3"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8" y="1"/>
                    <a:pt x="52" y="4"/>
                  </a:cubicBezTo>
                  <a:cubicBezTo>
                    <a:pt x="56" y="7"/>
                    <a:pt x="60" y="10"/>
                    <a:pt x="63" y="15"/>
                  </a:cubicBezTo>
                  <a:cubicBezTo>
                    <a:pt x="65" y="19"/>
                    <a:pt x="67" y="23"/>
                    <a:pt x="68" y="28"/>
                  </a:cubicBezTo>
                  <a:cubicBezTo>
                    <a:pt x="69" y="34"/>
                    <a:pt x="70" y="38"/>
                    <a:pt x="69" y="43"/>
                  </a:cubicBezTo>
                  <a:cubicBezTo>
                    <a:pt x="13" y="43"/>
                    <a:pt x="13" y="43"/>
                    <a:pt x="13" y="43"/>
                  </a:cubicBezTo>
                  <a:cubicBezTo>
                    <a:pt x="13" y="46"/>
                    <a:pt x="13" y="49"/>
                    <a:pt x="14" y="52"/>
                  </a:cubicBezTo>
                  <a:cubicBezTo>
                    <a:pt x="15" y="55"/>
                    <a:pt x="17"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9"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32" name="Freeform 18"/>
            <p:cNvSpPr>
              <a:spLocks/>
            </p:cNvSpPr>
            <p:nvPr/>
          </p:nvSpPr>
          <p:spPr bwMode="gray">
            <a:xfrm>
              <a:off x="3833813" y="4548188"/>
              <a:ext cx="150813" cy="368300"/>
            </a:xfrm>
            <a:custGeom>
              <a:avLst/>
              <a:gdLst/>
              <a:ahLst/>
              <a:cxnLst>
                <a:cxn ang="0">
                  <a:pos x="25" y="23"/>
                </a:cxn>
                <a:cxn ang="0">
                  <a:pos x="40" y="23"/>
                </a:cxn>
                <a:cxn ang="0">
                  <a:pos x="40" y="34"/>
                </a:cxn>
                <a:cxn ang="0">
                  <a:pos x="25" y="34"/>
                </a:cxn>
                <a:cxn ang="0">
                  <a:pos x="25" y="80"/>
                </a:cxn>
                <a:cxn ang="0">
                  <a:pos x="26" y="84"/>
                </a:cxn>
                <a:cxn ang="0">
                  <a:pos x="27" y="86"/>
                </a:cxn>
                <a:cxn ang="0">
                  <a:pos x="30" y="87"/>
                </a:cxn>
                <a:cxn ang="0">
                  <a:pos x="35" y="87"/>
                </a:cxn>
                <a:cxn ang="0">
                  <a:pos x="40" y="87"/>
                </a:cxn>
                <a:cxn ang="0">
                  <a:pos x="40" y="98"/>
                </a:cxn>
                <a:cxn ang="0">
                  <a:pos x="31" y="98"/>
                </a:cxn>
                <a:cxn ang="0">
                  <a:pos x="23"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6" y="83"/>
                    <a:pt x="26" y="84"/>
                  </a:cubicBezTo>
                  <a:cubicBezTo>
                    <a:pt x="26" y="85"/>
                    <a:pt x="27" y="85"/>
                    <a:pt x="27" y="86"/>
                  </a:cubicBezTo>
                  <a:cubicBezTo>
                    <a:pt x="28" y="86"/>
                    <a:pt x="29" y="86"/>
                    <a:pt x="30" y="87"/>
                  </a:cubicBezTo>
                  <a:cubicBezTo>
                    <a:pt x="31" y="87"/>
                    <a:pt x="33" y="87"/>
                    <a:pt x="35" y="87"/>
                  </a:cubicBezTo>
                  <a:cubicBezTo>
                    <a:pt x="40" y="87"/>
                    <a:pt x="40" y="87"/>
                    <a:pt x="40" y="87"/>
                  </a:cubicBezTo>
                  <a:cubicBezTo>
                    <a:pt x="40" y="98"/>
                    <a:pt x="40" y="98"/>
                    <a:pt x="40" y="98"/>
                  </a:cubicBezTo>
                  <a:cubicBezTo>
                    <a:pt x="31" y="98"/>
                    <a:pt x="31" y="98"/>
                    <a:pt x="31" y="98"/>
                  </a:cubicBezTo>
                  <a:cubicBezTo>
                    <a:pt x="28" y="98"/>
                    <a:pt x="25" y="98"/>
                    <a:pt x="23" y="97"/>
                  </a:cubicBezTo>
                  <a:cubicBezTo>
                    <a:pt x="21" y="97"/>
                    <a:pt x="19" y="96"/>
                    <a:pt x="17" y="95"/>
                  </a:cubicBezTo>
                  <a:cubicBezTo>
                    <a:pt x="16" y="94"/>
                    <a:pt x="15"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33" name="Freeform 19"/>
            <p:cNvSpPr>
              <a:spLocks/>
            </p:cNvSpPr>
            <p:nvPr/>
          </p:nvSpPr>
          <p:spPr bwMode="gray">
            <a:xfrm>
              <a:off x="4037013" y="4525963"/>
              <a:ext cx="233363" cy="390525"/>
            </a:xfrm>
            <a:custGeom>
              <a:avLst/>
              <a:gdLst/>
              <a:ahLst/>
              <a:cxnLst>
                <a:cxn ang="0">
                  <a:pos x="0" y="0"/>
                </a:cxn>
                <a:cxn ang="0">
                  <a:pos x="12" y="0"/>
                </a:cxn>
                <a:cxn ang="0">
                  <a:pos x="12" y="40"/>
                </a:cxn>
                <a:cxn ang="0">
                  <a:pos x="12" y="40"/>
                </a:cxn>
                <a:cxn ang="0">
                  <a:pos x="16" y="34"/>
                </a:cxn>
                <a:cxn ang="0">
                  <a:pos x="22" y="30"/>
                </a:cxn>
                <a:cxn ang="0">
                  <a:pos x="29" y="28"/>
                </a:cxn>
                <a:cxn ang="0">
                  <a:pos x="36" y="27"/>
                </a:cxn>
                <a:cxn ang="0">
                  <a:pos x="48" y="29"/>
                </a:cxn>
                <a:cxn ang="0">
                  <a:pos x="56" y="35"/>
                </a:cxn>
                <a:cxn ang="0">
                  <a:pos x="60" y="43"/>
                </a:cxn>
                <a:cxn ang="0">
                  <a:pos x="62" y="54"/>
                </a:cxn>
                <a:cxn ang="0">
                  <a:pos x="62" y="104"/>
                </a:cxn>
                <a:cxn ang="0">
                  <a:pos x="49" y="104"/>
                </a:cxn>
                <a:cxn ang="0">
                  <a:pos x="49" y="53"/>
                </a:cxn>
                <a:cxn ang="0">
                  <a:pos x="45" y="42"/>
                </a:cxn>
                <a:cxn ang="0">
                  <a:pos x="34" y="38"/>
                </a:cxn>
                <a:cxn ang="0">
                  <a:pos x="24" y="40"/>
                </a:cxn>
                <a:cxn ang="0">
                  <a:pos x="17" y="44"/>
                </a:cxn>
                <a:cxn ang="0">
                  <a:pos x="13" y="52"/>
                </a:cxn>
                <a:cxn ang="0">
                  <a:pos x="12" y="61"/>
                </a:cxn>
                <a:cxn ang="0">
                  <a:pos x="12" y="104"/>
                </a:cxn>
                <a:cxn ang="0">
                  <a:pos x="0" y="104"/>
                </a:cxn>
                <a:cxn ang="0">
                  <a:pos x="0" y="0"/>
                </a:cxn>
              </a:cxnLst>
              <a:rect l="0" t="0" r="r" b="b"/>
              <a:pathLst>
                <a:path w="62" h="104">
                  <a:moveTo>
                    <a:pt x="0" y="0"/>
                  </a:moveTo>
                  <a:cubicBezTo>
                    <a:pt x="12" y="0"/>
                    <a:pt x="12" y="0"/>
                    <a:pt x="12" y="0"/>
                  </a:cubicBezTo>
                  <a:cubicBezTo>
                    <a:pt x="12" y="40"/>
                    <a:pt x="12" y="40"/>
                    <a:pt x="12" y="40"/>
                  </a:cubicBezTo>
                  <a:cubicBezTo>
                    <a:pt x="12" y="40"/>
                    <a:pt x="12" y="40"/>
                    <a:pt x="12" y="40"/>
                  </a:cubicBezTo>
                  <a:cubicBezTo>
                    <a:pt x="13" y="37"/>
                    <a:pt x="15" y="35"/>
                    <a:pt x="16" y="34"/>
                  </a:cubicBezTo>
                  <a:cubicBezTo>
                    <a:pt x="18" y="32"/>
                    <a:pt x="20" y="31"/>
                    <a:pt x="22" y="30"/>
                  </a:cubicBezTo>
                  <a:cubicBezTo>
                    <a:pt x="24" y="29"/>
                    <a:pt x="27" y="28"/>
                    <a:pt x="29" y="28"/>
                  </a:cubicBezTo>
                  <a:cubicBezTo>
                    <a:pt x="31" y="27"/>
                    <a:pt x="34" y="27"/>
                    <a:pt x="36" y="27"/>
                  </a:cubicBezTo>
                  <a:cubicBezTo>
                    <a:pt x="41" y="27"/>
                    <a:pt x="45" y="28"/>
                    <a:pt x="48" y="29"/>
                  </a:cubicBezTo>
                  <a:cubicBezTo>
                    <a:pt x="52" y="30"/>
                    <a:pt x="54" y="32"/>
                    <a:pt x="56" y="35"/>
                  </a:cubicBezTo>
                  <a:cubicBezTo>
                    <a:pt x="58" y="37"/>
                    <a:pt x="60" y="40"/>
                    <a:pt x="60" y="43"/>
                  </a:cubicBezTo>
                  <a:cubicBezTo>
                    <a:pt x="61" y="47"/>
                    <a:pt x="62" y="50"/>
                    <a:pt x="62" y="54"/>
                  </a:cubicBezTo>
                  <a:cubicBezTo>
                    <a:pt x="62" y="104"/>
                    <a:pt x="62" y="104"/>
                    <a:pt x="62" y="104"/>
                  </a:cubicBezTo>
                  <a:cubicBezTo>
                    <a:pt x="49" y="104"/>
                    <a:pt x="49" y="104"/>
                    <a:pt x="49" y="104"/>
                  </a:cubicBezTo>
                  <a:cubicBezTo>
                    <a:pt x="49" y="53"/>
                    <a:pt x="49" y="53"/>
                    <a:pt x="49" y="53"/>
                  </a:cubicBezTo>
                  <a:cubicBezTo>
                    <a:pt x="49" y="48"/>
                    <a:pt x="48" y="45"/>
                    <a:pt x="45" y="42"/>
                  </a:cubicBezTo>
                  <a:cubicBezTo>
                    <a:pt x="43" y="39"/>
                    <a:pt x="39" y="38"/>
                    <a:pt x="34" y="38"/>
                  </a:cubicBezTo>
                  <a:cubicBezTo>
                    <a:pt x="30" y="38"/>
                    <a:pt x="27" y="38"/>
                    <a:pt x="24" y="40"/>
                  </a:cubicBezTo>
                  <a:cubicBezTo>
                    <a:pt x="22" y="41"/>
                    <a:pt x="19" y="42"/>
                    <a:pt x="17" y="44"/>
                  </a:cubicBezTo>
                  <a:cubicBezTo>
                    <a:pt x="16" y="47"/>
                    <a:pt x="14" y="49"/>
                    <a:pt x="13" y="52"/>
                  </a:cubicBezTo>
                  <a:cubicBezTo>
                    <a:pt x="12" y="55"/>
                    <a:pt x="12" y="58"/>
                    <a:pt x="12" y="61"/>
                  </a:cubicBezTo>
                  <a:cubicBezTo>
                    <a:pt x="12" y="104"/>
                    <a:pt x="12" y="104"/>
                    <a:pt x="12" y="104"/>
                  </a:cubicBezTo>
                  <a:cubicBezTo>
                    <a:pt x="0" y="104"/>
                    <a:pt x="0" y="104"/>
                    <a:pt x="0" y="104"/>
                  </a:cubicBez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34" name="Freeform 20"/>
            <p:cNvSpPr>
              <a:spLocks noEditPoints="1"/>
            </p:cNvSpPr>
            <p:nvPr/>
          </p:nvSpPr>
          <p:spPr bwMode="gray">
            <a:xfrm>
              <a:off x="4322763"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2"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49"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1" y="76"/>
                    <a:pt x="44" y="78"/>
                    <a:pt x="36" y="78"/>
                  </a:cubicBezTo>
                  <a:cubicBezTo>
                    <a:pt x="30" y="78"/>
                    <a:pt x="24" y="77"/>
                    <a:pt x="20" y="76"/>
                  </a:cubicBezTo>
                  <a:cubicBezTo>
                    <a:pt x="16" y="74"/>
                    <a:pt x="12" y="71"/>
                    <a:pt x="9" y="67"/>
                  </a:cubicBezTo>
                  <a:cubicBezTo>
                    <a:pt x="6" y="64"/>
                    <a:pt x="4" y="60"/>
                    <a:pt x="2" y="55"/>
                  </a:cubicBezTo>
                  <a:cubicBezTo>
                    <a:pt x="1" y="50"/>
                    <a:pt x="0" y="45"/>
                    <a:pt x="0" y="39"/>
                  </a:cubicBezTo>
                  <a:cubicBezTo>
                    <a:pt x="0" y="33"/>
                    <a:pt x="1" y="28"/>
                    <a:pt x="2" y="23"/>
                  </a:cubicBezTo>
                  <a:cubicBezTo>
                    <a:pt x="4" y="19"/>
                    <a:pt x="6"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2" y="62"/>
                    <a:pt x="55" y="58"/>
                    <a:pt x="56" y="53"/>
                  </a:cubicBezTo>
                  <a:lnTo>
                    <a:pt x="68" y="53"/>
                  </a:lnTo>
                  <a:close/>
                  <a:moveTo>
                    <a:pt x="56" y="32"/>
                  </a:moveTo>
                  <a:cubicBezTo>
                    <a:pt x="56" y="29"/>
                    <a:pt x="55" y="26"/>
                    <a:pt x="54" y="24"/>
                  </a:cubicBezTo>
                  <a:cubicBezTo>
                    <a:pt x="53" y="21"/>
                    <a:pt x="51" y="19"/>
                    <a:pt x="49" y="17"/>
                  </a:cubicBezTo>
                  <a:cubicBezTo>
                    <a:pt x="48" y="15"/>
                    <a:pt x="45"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35" name="Freeform 21"/>
            <p:cNvSpPr>
              <a:spLocks/>
            </p:cNvSpPr>
            <p:nvPr/>
          </p:nvSpPr>
          <p:spPr bwMode="gray">
            <a:xfrm>
              <a:off x="4762500" y="4627563"/>
              <a:ext cx="254000" cy="293688"/>
            </a:xfrm>
            <a:custGeom>
              <a:avLst/>
              <a:gdLst/>
              <a:ahLst/>
              <a:cxnLst>
                <a:cxn ang="0">
                  <a:pos x="55" y="26"/>
                </a:cxn>
                <a:cxn ang="0">
                  <a:pos x="49" y="15"/>
                </a:cxn>
                <a:cxn ang="0">
                  <a:pos x="36" y="11"/>
                </a:cxn>
                <a:cxn ang="0">
                  <a:pos x="25" y="13"/>
                </a:cxn>
                <a:cxn ang="0">
                  <a:pos x="18" y="20"/>
                </a:cxn>
                <a:cxn ang="0">
                  <a:pos x="14" y="29"/>
                </a:cxn>
                <a:cxn ang="0">
                  <a:pos x="13" y="40"/>
                </a:cxn>
                <a:cxn ang="0">
                  <a:pos x="14" y="50"/>
                </a:cxn>
                <a:cxn ang="0">
                  <a:pos x="18" y="59"/>
                </a:cxn>
                <a:cxn ang="0">
                  <a:pos x="25" y="65"/>
                </a:cxn>
                <a:cxn ang="0">
                  <a:pos x="35" y="68"/>
                </a:cxn>
                <a:cxn ang="0">
                  <a:pos x="49" y="63"/>
                </a:cxn>
                <a:cxn ang="0">
                  <a:pos x="56" y="49"/>
                </a:cxn>
                <a:cxn ang="0">
                  <a:pos x="68" y="49"/>
                </a:cxn>
                <a:cxn ang="0">
                  <a:pos x="58" y="71"/>
                </a:cxn>
                <a:cxn ang="0">
                  <a:pos x="35" y="78"/>
                </a:cxn>
                <a:cxn ang="0">
                  <a:pos x="20" y="76"/>
                </a:cxn>
                <a:cxn ang="0">
                  <a:pos x="9" y="68"/>
                </a:cxn>
                <a:cxn ang="0">
                  <a:pos x="2" y="56"/>
                </a:cxn>
                <a:cxn ang="0">
                  <a:pos x="0" y="40"/>
                </a:cxn>
                <a:cxn ang="0">
                  <a:pos x="2" y="24"/>
                </a:cxn>
                <a:cxn ang="0">
                  <a:pos x="9" y="12"/>
                </a:cxn>
                <a:cxn ang="0">
                  <a:pos x="20" y="3"/>
                </a:cxn>
                <a:cxn ang="0">
                  <a:pos x="36" y="0"/>
                </a:cxn>
                <a:cxn ang="0">
                  <a:pos x="48" y="1"/>
                </a:cxn>
                <a:cxn ang="0">
                  <a:pos x="58" y="6"/>
                </a:cxn>
                <a:cxn ang="0">
                  <a:pos x="65" y="14"/>
                </a:cxn>
                <a:cxn ang="0">
                  <a:pos x="68" y="26"/>
                </a:cxn>
                <a:cxn ang="0">
                  <a:pos x="55" y="26"/>
                </a:cxn>
              </a:cxnLst>
              <a:rect l="0" t="0" r="r" b="b"/>
              <a:pathLst>
                <a:path w="68" h="78">
                  <a:moveTo>
                    <a:pt x="55" y="26"/>
                  </a:moveTo>
                  <a:cubicBezTo>
                    <a:pt x="54" y="21"/>
                    <a:pt x="52" y="17"/>
                    <a:pt x="49" y="15"/>
                  </a:cubicBezTo>
                  <a:cubicBezTo>
                    <a:pt x="46" y="12"/>
                    <a:pt x="42" y="11"/>
                    <a:pt x="36" y="11"/>
                  </a:cubicBezTo>
                  <a:cubicBezTo>
                    <a:pt x="32" y="11"/>
                    <a:pt x="28" y="12"/>
                    <a:pt x="25" y="13"/>
                  </a:cubicBezTo>
                  <a:cubicBezTo>
                    <a:pt x="22" y="15"/>
                    <a:pt x="20"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20" y="62"/>
                    <a:pt x="22" y="64"/>
                    <a:pt x="25" y="65"/>
                  </a:cubicBezTo>
                  <a:cubicBezTo>
                    <a:pt x="28" y="67"/>
                    <a:pt x="31" y="68"/>
                    <a:pt x="35" y="68"/>
                  </a:cubicBezTo>
                  <a:cubicBezTo>
                    <a:pt x="41" y="68"/>
                    <a:pt x="46" y="66"/>
                    <a:pt x="49" y="63"/>
                  </a:cubicBezTo>
                  <a:cubicBezTo>
                    <a:pt x="53" y="59"/>
                    <a:pt x="55" y="55"/>
                    <a:pt x="56" y="49"/>
                  </a:cubicBezTo>
                  <a:cubicBezTo>
                    <a:pt x="68" y="49"/>
                    <a:pt x="68" y="49"/>
                    <a:pt x="68" y="49"/>
                  </a:cubicBezTo>
                  <a:cubicBezTo>
                    <a:pt x="67" y="58"/>
                    <a:pt x="63" y="66"/>
                    <a:pt x="58" y="71"/>
                  </a:cubicBezTo>
                  <a:cubicBezTo>
                    <a:pt x="52" y="76"/>
                    <a:pt x="45" y="78"/>
                    <a:pt x="35" y="78"/>
                  </a:cubicBezTo>
                  <a:cubicBezTo>
                    <a:pt x="29" y="78"/>
                    <a:pt x="24" y="78"/>
                    <a:pt x="20" y="76"/>
                  </a:cubicBezTo>
                  <a:cubicBezTo>
                    <a:pt x="16" y="74"/>
                    <a:pt x="12" y="71"/>
                    <a:pt x="9" y="68"/>
                  </a:cubicBezTo>
                  <a:cubicBezTo>
                    <a:pt x="6" y="64"/>
                    <a:pt x="4" y="60"/>
                    <a:pt x="2" y="56"/>
                  </a:cubicBezTo>
                  <a:cubicBezTo>
                    <a:pt x="1" y="51"/>
                    <a:pt x="0" y="46"/>
                    <a:pt x="0" y="40"/>
                  </a:cubicBezTo>
                  <a:cubicBezTo>
                    <a:pt x="0" y="35"/>
                    <a:pt x="1" y="29"/>
                    <a:pt x="2" y="24"/>
                  </a:cubicBezTo>
                  <a:cubicBezTo>
                    <a:pt x="4" y="19"/>
                    <a:pt x="6" y="15"/>
                    <a:pt x="9" y="12"/>
                  </a:cubicBezTo>
                  <a:cubicBezTo>
                    <a:pt x="12" y="8"/>
                    <a:pt x="15" y="5"/>
                    <a:pt x="20" y="3"/>
                  </a:cubicBezTo>
                  <a:cubicBezTo>
                    <a:pt x="24" y="1"/>
                    <a:pt x="30" y="0"/>
                    <a:pt x="36" y="0"/>
                  </a:cubicBezTo>
                  <a:cubicBezTo>
                    <a:pt x="40" y="0"/>
                    <a:pt x="44" y="0"/>
                    <a:pt x="48" y="1"/>
                  </a:cubicBezTo>
                  <a:cubicBezTo>
                    <a:pt x="51" y="2"/>
                    <a:pt x="55" y="4"/>
                    <a:pt x="58" y="6"/>
                  </a:cubicBezTo>
                  <a:cubicBezTo>
                    <a:pt x="60" y="8"/>
                    <a:pt x="63" y="11"/>
                    <a:pt x="65" y="14"/>
                  </a:cubicBezTo>
                  <a:cubicBezTo>
                    <a:pt x="66" y="17"/>
                    <a:pt x="68"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36" name="Freeform 22"/>
            <p:cNvSpPr>
              <a:spLocks noEditPoints="1"/>
            </p:cNvSpPr>
            <p:nvPr/>
          </p:nvSpPr>
          <p:spPr bwMode="gray">
            <a:xfrm>
              <a:off x="5051425" y="4627563"/>
              <a:ext cx="273050" cy="293688"/>
            </a:xfrm>
            <a:custGeom>
              <a:avLst/>
              <a:gdLst/>
              <a:ahLst/>
              <a:cxnLst>
                <a:cxn ang="0">
                  <a:pos x="3" y="24"/>
                </a:cxn>
                <a:cxn ang="0">
                  <a:pos x="10" y="11"/>
                </a:cxn>
                <a:cxn ang="0">
                  <a:pos x="21" y="3"/>
                </a:cxn>
                <a:cxn ang="0">
                  <a:pos x="37" y="0"/>
                </a:cxn>
                <a:cxn ang="0">
                  <a:pos x="53" y="3"/>
                </a:cxn>
                <a:cxn ang="0">
                  <a:pos x="64" y="11"/>
                </a:cxn>
                <a:cxn ang="0">
                  <a:pos x="71" y="24"/>
                </a:cxn>
                <a:cxn ang="0">
                  <a:pos x="73" y="39"/>
                </a:cxn>
                <a:cxn ang="0">
                  <a:pos x="71" y="55"/>
                </a:cxn>
                <a:cxn ang="0">
                  <a:pos x="64" y="67"/>
                </a:cxn>
                <a:cxn ang="0">
                  <a:pos x="53" y="75"/>
                </a:cxn>
                <a:cxn ang="0">
                  <a:pos x="37" y="78"/>
                </a:cxn>
                <a:cxn ang="0">
                  <a:pos x="21" y="75"/>
                </a:cxn>
                <a:cxn ang="0">
                  <a:pos x="10" y="67"/>
                </a:cxn>
                <a:cxn ang="0">
                  <a:pos x="3" y="55"/>
                </a:cxn>
                <a:cxn ang="0">
                  <a:pos x="0" y="39"/>
                </a:cxn>
                <a:cxn ang="0">
                  <a:pos x="3" y="24"/>
                </a:cxn>
                <a:cxn ang="0">
                  <a:pos x="15" y="51"/>
                </a:cxn>
                <a:cxn ang="0">
                  <a:pos x="20" y="60"/>
                </a:cxn>
                <a:cxn ang="0">
                  <a:pos x="28" y="66"/>
                </a:cxn>
                <a:cxn ang="0">
                  <a:pos x="37" y="68"/>
                </a:cxn>
                <a:cxn ang="0">
                  <a:pos x="46" y="66"/>
                </a:cxn>
                <a:cxn ang="0">
                  <a:pos x="53" y="60"/>
                </a:cxn>
                <a:cxn ang="0">
                  <a:pos x="58" y="51"/>
                </a:cxn>
                <a:cxn ang="0">
                  <a:pos x="60" y="39"/>
                </a:cxn>
                <a:cxn ang="0">
                  <a:pos x="58" y="27"/>
                </a:cxn>
                <a:cxn ang="0">
                  <a:pos x="53" y="18"/>
                </a:cxn>
                <a:cxn ang="0">
                  <a:pos x="46" y="13"/>
                </a:cxn>
                <a:cxn ang="0">
                  <a:pos x="37" y="11"/>
                </a:cxn>
                <a:cxn ang="0">
                  <a:pos x="28" y="13"/>
                </a:cxn>
                <a:cxn ang="0">
                  <a:pos x="20" y="18"/>
                </a:cxn>
                <a:cxn ang="0">
                  <a:pos x="15" y="27"/>
                </a:cxn>
                <a:cxn ang="0">
                  <a:pos x="13" y="39"/>
                </a:cxn>
                <a:cxn ang="0">
                  <a:pos x="15" y="51"/>
                </a:cxn>
              </a:cxnLst>
              <a:rect l="0" t="0" r="r" b="b"/>
              <a:pathLst>
                <a:path w="73" h="78">
                  <a:moveTo>
                    <a:pt x="3" y="24"/>
                  </a:moveTo>
                  <a:cubicBezTo>
                    <a:pt x="4" y="19"/>
                    <a:pt x="7" y="15"/>
                    <a:pt x="10" y="11"/>
                  </a:cubicBezTo>
                  <a:cubicBezTo>
                    <a:pt x="13" y="8"/>
                    <a:pt x="17" y="5"/>
                    <a:pt x="21" y="3"/>
                  </a:cubicBezTo>
                  <a:cubicBezTo>
                    <a:pt x="26" y="1"/>
                    <a:pt x="31" y="0"/>
                    <a:pt x="37" y="0"/>
                  </a:cubicBezTo>
                  <a:cubicBezTo>
                    <a:pt x="43" y="0"/>
                    <a:pt x="48" y="1"/>
                    <a:pt x="53" y="3"/>
                  </a:cubicBezTo>
                  <a:cubicBezTo>
                    <a:pt x="57" y="5"/>
                    <a:pt x="61" y="8"/>
                    <a:pt x="64" y="11"/>
                  </a:cubicBezTo>
                  <a:cubicBezTo>
                    <a:pt x="67" y="15"/>
                    <a:pt x="69" y="19"/>
                    <a:pt x="71" y="24"/>
                  </a:cubicBezTo>
                  <a:cubicBezTo>
                    <a:pt x="73" y="29"/>
                    <a:pt x="73" y="34"/>
                    <a:pt x="73" y="39"/>
                  </a:cubicBezTo>
                  <a:cubicBezTo>
                    <a:pt x="73" y="45"/>
                    <a:pt x="73" y="50"/>
                    <a:pt x="71" y="55"/>
                  </a:cubicBezTo>
                  <a:cubicBezTo>
                    <a:pt x="69" y="59"/>
                    <a:pt x="67" y="64"/>
                    <a:pt x="64" y="67"/>
                  </a:cubicBezTo>
                  <a:cubicBezTo>
                    <a:pt x="61" y="71"/>
                    <a:pt x="57" y="73"/>
                    <a:pt x="53" y="75"/>
                  </a:cubicBezTo>
                  <a:cubicBezTo>
                    <a:pt x="48" y="77"/>
                    <a:pt x="43" y="78"/>
                    <a:pt x="37" y="78"/>
                  </a:cubicBezTo>
                  <a:cubicBezTo>
                    <a:pt x="31" y="78"/>
                    <a:pt x="26" y="77"/>
                    <a:pt x="21" y="75"/>
                  </a:cubicBezTo>
                  <a:cubicBezTo>
                    <a:pt x="17" y="73"/>
                    <a:pt x="13" y="71"/>
                    <a:pt x="10" y="67"/>
                  </a:cubicBezTo>
                  <a:cubicBezTo>
                    <a:pt x="7" y="64"/>
                    <a:pt x="4" y="59"/>
                    <a:pt x="3" y="55"/>
                  </a:cubicBezTo>
                  <a:cubicBezTo>
                    <a:pt x="1" y="50"/>
                    <a:pt x="0" y="45"/>
                    <a:pt x="0" y="39"/>
                  </a:cubicBezTo>
                  <a:cubicBezTo>
                    <a:pt x="0" y="34"/>
                    <a:pt x="1" y="29"/>
                    <a:pt x="3" y="24"/>
                  </a:cubicBezTo>
                  <a:close/>
                  <a:moveTo>
                    <a:pt x="15" y="51"/>
                  </a:moveTo>
                  <a:cubicBezTo>
                    <a:pt x="16" y="55"/>
                    <a:pt x="18" y="58"/>
                    <a:pt x="20" y="60"/>
                  </a:cubicBezTo>
                  <a:cubicBezTo>
                    <a:pt x="22" y="63"/>
                    <a:pt x="25" y="64"/>
                    <a:pt x="28" y="66"/>
                  </a:cubicBezTo>
                  <a:cubicBezTo>
                    <a:pt x="31" y="67"/>
                    <a:pt x="34" y="68"/>
                    <a:pt x="37" y="68"/>
                  </a:cubicBezTo>
                  <a:cubicBezTo>
                    <a:pt x="40" y="68"/>
                    <a:pt x="43" y="67"/>
                    <a:pt x="46" y="66"/>
                  </a:cubicBezTo>
                  <a:cubicBezTo>
                    <a:pt x="49" y="64"/>
                    <a:pt x="51" y="63"/>
                    <a:pt x="53" y="60"/>
                  </a:cubicBezTo>
                  <a:cubicBezTo>
                    <a:pt x="56" y="58"/>
                    <a:pt x="57" y="55"/>
                    <a:pt x="58" y="51"/>
                  </a:cubicBezTo>
                  <a:cubicBezTo>
                    <a:pt x="60" y="48"/>
                    <a:pt x="60" y="44"/>
                    <a:pt x="60" y="39"/>
                  </a:cubicBezTo>
                  <a:cubicBezTo>
                    <a:pt x="60" y="35"/>
                    <a:pt x="60" y="31"/>
                    <a:pt x="58" y="27"/>
                  </a:cubicBezTo>
                  <a:cubicBezTo>
                    <a:pt x="57" y="24"/>
                    <a:pt x="56" y="21"/>
                    <a:pt x="53" y="18"/>
                  </a:cubicBezTo>
                  <a:cubicBezTo>
                    <a:pt x="51" y="16"/>
                    <a:pt x="49" y="14"/>
                    <a:pt x="46" y="13"/>
                  </a:cubicBezTo>
                  <a:cubicBezTo>
                    <a:pt x="43" y="11"/>
                    <a:pt x="40" y="11"/>
                    <a:pt x="37" y="11"/>
                  </a:cubicBezTo>
                  <a:cubicBezTo>
                    <a:pt x="34" y="11"/>
                    <a:pt x="31" y="11"/>
                    <a:pt x="28" y="13"/>
                  </a:cubicBezTo>
                  <a:cubicBezTo>
                    <a:pt x="25" y="14"/>
                    <a:pt x="22" y="16"/>
                    <a:pt x="20" y="18"/>
                  </a:cubicBezTo>
                  <a:cubicBezTo>
                    <a:pt x="18" y="21"/>
                    <a:pt x="16" y="24"/>
                    <a:pt x="15" y="27"/>
                  </a:cubicBezTo>
                  <a:cubicBezTo>
                    <a:pt x="14" y="31"/>
                    <a:pt x="13" y="35"/>
                    <a:pt x="13" y="39"/>
                  </a:cubicBezTo>
                  <a:cubicBezTo>
                    <a:pt x="13" y="44"/>
                    <a:pt x="14" y="48"/>
                    <a:pt x="15" y="51"/>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37" name="Freeform 23"/>
            <p:cNvSpPr>
              <a:spLocks/>
            </p:cNvSpPr>
            <p:nvPr/>
          </p:nvSpPr>
          <p:spPr bwMode="gray">
            <a:xfrm>
              <a:off x="5376863" y="4627563"/>
              <a:ext cx="398463"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1" y="0"/>
                </a:cxn>
                <a:cxn ang="0">
                  <a:pos x="91" y="1"/>
                </a:cxn>
                <a:cxn ang="0">
                  <a:pos x="99" y="5"/>
                </a:cxn>
                <a:cxn ang="0">
                  <a:pos x="104" y="12"/>
                </a:cxn>
                <a:cxn ang="0">
                  <a:pos x="106" y="22"/>
                </a:cxn>
                <a:cxn ang="0">
                  <a:pos x="106" y="77"/>
                </a:cxn>
                <a:cxn ang="0">
                  <a:pos x="93" y="77"/>
                </a:cxn>
                <a:cxn ang="0">
                  <a:pos x="93" y="27"/>
                </a:cxn>
                <a:cxn ang="0">
                  <a:pos x="93" y="21"/>
                </a:cxn>
                <a:cxn ang="0">
                  <a:pos x="91" y="16"/>
                </a:cxn>
                <a:cxn ang="0">
                  <a:pos x="86" y="12"/>
                </a:cxn>
                <a:cxn ang="0">
                  <a:pos x="79" y="11"/>
                </a:cxn>
                <a:cxn ang="0">
                  <a:pos x="64" y="16"/>
                </a:cxn>
                <a:cxn ang="0">
                  <a:pos x="59" y="30"/>
                </a:cxn>
                <a:cxn ang="0">
                  <a:pos x="59" y="77"/>
                </a:cxn>
                <a:cxn ang="0">
                  <a:pos x="47" y="77"/>
                </a:cxn>
                <a:cxn ang="0">
                  <a:pos x="47" y="27"/>
                </a:cxn>
                <a:cxn ang="0">
                  <a:pos x="46" y="21"/>
                </a:cxn>
                <a:cxn ang="0">
                  <a:pos x="44" y="15"/>
                </a:cxn>
                <a:cxn ang="0">
                  <a:pos x="40" y="12"/>
                </a:cxn>
                <a:cxn ang="0">
                  <a:pos x="33" y="11"/>
                </a:cxn>
                <a:cxn ang="0">
                  <a:pos x="23" y="13"/>
                </a:cxn>
                <a:cxn ang="0">
                  <a:pos x="17" y="18"/>
                </a:cxn>
                <a:cxn ang="0">
                  <a:pos x="14" y="25"/>
                </a:cxn>
                <a:cxn ang="0">
                  <a:pos x="13" y="30"/>
                </a:cxn>
                <a:cxn ang="0">
                  <a:pos x="13" y="77"/>
                </a:cxn>
                <a:cxn ang="0">
                  <a:pos x="0" y="77"/>
                </a:cxn>
                <a:cxn ang="0">
                  <a:pos x="0" y="2"/>
                </a:cxn>
              </a:cxnLst>
              <a:rect l="0" t="0" r="r" b="b"/>
              <a:pathLst>
                <a:path w="106" h="77">
                  <a:moveTo>
                    <a:pt x="0" y="2"/>
                  </a:moveTo>
                  <a:cubicBezTo>
                    <a:pt x="12" y="2"/>
                    <a:pt x="12" y="2"/>
                    <a:pt x="12" y="2"/>
                  </a:cubicBezTo>
                  <a:cubicBezTo>
                    <a:pt x="12" y="13"/>
                    <a:pt x="12" y="13"/>
                    <a:pt x="12" y="13"/>
                  </a:cubicBezTo>
                  <a:cubicBezTo>
                    <a:pt x="12" y="13"/>
                    <a:pt x="12" y="13"/>
                    <a:pt x="12" y="13"/>
                  </a:cubicBezTo>
                  <a:cubicBezTo>
                    <a:pt x="18" y="4"/>
                    <a:pt x="26" y="0"/>
                    <a:pt x="36" y="0"/>
                  </a:cubicBezTo>
                  <a:cubicBezTo>
                    <a:pt x="41" y="0"/>
                    <a:pt x="45" y="1"/>
                    <a:pt x="49" y="3"/>
                  </a:cubicBezTo>
                  <a:cubicBezTo>
                    <a:pt x="53" y="5"/>
                    <a:pt x="56" y="8"/>
                    <a:pt x="57" y="13"/>
                  </a:cubicBezTo>
                  <a:cubicBezTo>
                    <a:pt x="60" y="9"/>
                    <a:pt x="63" y="5"/>
                    <a:pt x="67" y="3"/>
                  </a:cubicBezTo>
                  <a:cubicBezTo>
                    <a:pt x="71" y="1"/>
                    <a:pt x="76" y="0"/>
                    <a:pt x="81" y="0"/>
                  </a:cubicBezTo>
                  <a:cubicBezTo>
                    <a:pt x="84" y="0"/>
                    <a:pt x="88" y="0"/>
                    <a:pt x="91" y="1"/>
                  </a:cubicBezTo>
                  <a:cubicBezTo>
                    <a:pt x="94" y="2"/>
                    <a:pt x="97" y="3"/>
                    <a:pt x="99" y="5"/>
                  </a:cubicBezTo>
                  <a:cubicBezTo>
                    <a:pt x="101" y="7"/>
                    <a:pt x="103" y="9"/>
                    <a:pt x="104" y="12"/>
                  </a:cubicBezTo>
                  <a:cubicBezTo>
                    <a:pt x="105" y="14"/>
                    <a:pt x="106" y="18"/>
                    <a:pt x="106" y="22"/>
                  </a:cubicBezTo>
                  <a:cubicBezTo>
                    <a:pt x="106" y="77"/>
                    <a:pt x="106" y="77"/>
                    <a:pt x="106" y="77"/>
                  </a:cubicBezTo>
                  <a:cubicBezTo>
                    <a:pt x="93" y="77"/>
                    <a:pt x="93" y="77"/>
                    <a:pt x="93" y="77"/>
                  </a:cubicBezTo>
                  <a:cubicBezTo>
                    <a:pt x="93" y="27"/>
                    <a:pt x="93" y="27"/>
                    <a:pt x="93" y="27"/>
                  </a:cubicBezTo>
                  <a:cubicBezTo>
                    <a:pt x="93" y="25"/>
                    <a:pt x="93" y="23"/>
                    <a:pt x="93" y="21"/>
                  </a:cubicBezTo>
                  <a:cubicBezTo>
                    <a:pt x="92" y="19"/>
                    <a:pt x="92" y="17"/>
                    <a:pt x="91" y="16"/>
                  </a:cubicBezTo>
                  <a:cubicBezTo>
                    <a:pt x="89" y="14"/>
                    <a:pt x="88" y="13"/>
                    <a:pt x="86" y="12"/>
                  </a:cubicBezTo>
                  <a:cubicBezTo>
                    <a:pt x="84" y="11"/>
                    <a:pt x="82" y="11"/>
                    <a:pt x="79" y="11"/>
                  </a:cubicBezTo>
                  <a:cubicBezTo>
                    <a:pt x="73" y="11"/>
                    <a:pt x="68" y="13"/>
                    <a:pt x="64" y="16"/>
                  </a:cubicBezTo>
                  <a:cubicBezTo>
                    <a:pt x="61" y="19"/>
                    <a:pt x="59" y="24"/>
                    <a:pt x="59" y="30"/>
                  </a:cubicBezTo>
                  <a:cubicBezTo>
                    <a:pt x="59" y="77"/>
                    <a:pt x="59" y="77"/>
                    <a:pt x="59" y="77"/>
                  </a:cubicBezTo>
                  <a:cubicBezTo>
                    <a:pt x="47" y="77"/>
                    <a:pt x="47" y="77"/>
                    <a:pt x="47" y="77"/>
                  </a:cubicBezTo>
                  <a:cubicBezTo>
                    <a:pt x="47" y="27"/>
                    <a:pt x="47" y="27"/>
                    <a:pt x="47" y="27"/>
                  </a:cubicBezTo>
                  <a:cubicBezTo>
                    <a:pt x="47" y="25"/>
                    <a:pt x="47" y="23"/>
                    <a:pt x="46" y="21"/>
                  </a:cubicBezTo>
                  <a:cubicBezTo>
                    <a:pt x="46" y="19"/>
                    <a:pt x="45" y="17"/>
                    <a:pt x="44" y="15"/>
                  </a:cubicBezTo>
                  <a:cubicBezTo>
                    <a:pt x="43" y="14"/>
                    <a:pt x="41" y="13"/>
                    <a:pt x="40" y="12"/>
                  </a:cubicBezTo>
                  <a:cubicBezTo>
                    <a:pt x="38" y="11"/>
                    <a:pt x="35" y="11"/>
                    <a:pt x="33" y="11"/>
                  </a:cubicBezTo>
                  <a:cubicBezTo>
                    <a:pt x="29" y="11"/>
                    <a:pt x="26" y="11"/>
                    <a:pt x="23" y="13"/>
                  </a:cubicBezTo>
                  <a:cubicBezTo>
                    <a:pt x="21" y="14"/>
                    <a:pt x="19" y="16"/>
                    <a:pt x="17" y="18"/>
                  </a:cubicBezTo>
                  <a:cubicBezTo>
                    <a:pt x="16" y="20"/>
                    <a:pt x="14" y="22"/>
                    <a:pt x="14" y="25"/>
                  </a:cubicBezTo>
                  <a:cubicBezTo>
                    <a:pt x="13" y="27"/>
                    <a:pt x="13" y="28"/>
                    <a:pt x="13" y="30"/>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38" name="Freeform 24"/>
            <p:cNvSpPr>
              <a:spLocks/>
            </p:cNvSpPr>
            <p:nvPr/>
          </p:nvSpPr>
          <p:spPr bwMode="gray">
            <a:xfrm>
              <a:off x="5843588" y="4627563"/>
              <a:ext cx="393700" cy="288925"/>
            </a:xfrm>
            <a:custGeom>
              <a:avLst/>
              <a:gdLst/>
              <a:ahLst/>
              <a:cxnLst>
                <a:cxn ang="0">
                  <a:pos x="0" y="2"/>
                </a:cxn>
                <a:cxn ang="0">
                  <a:pos x="11" y="2"/>
                </a:cxn>
                <a:cxn ang="0">
                  <a:pos x="11" y="13"/>
                </a:cxn>
                <a:cxn ang="0">
                  <a:pos x="12" y="13"/>
                </a:cxn>
                <a:cxn ang="0">
                  <a:pos x="36" y="0"/>
                </a:cxn>
                <a:cxn ang="0">
                  <a:pos x="48" y="3"/>
                </a:cxn>
                <a:cxn ang="0">
                  <a:pos x="56" y="13"/>
                </a:cxn>
                <a:cxn ang="0">
                  <a:pos x="66"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5" y="12"/>
                </a:cxn>
                <a:cxn ang="0">
                  <a:pos x="78" y="11"/>
                </a:cxn>
                <a:cxn ang="0">
                  <a:pos x="64" y="16"/>
                </a:cxn>
                <a:cxn ang="0">
                  <a:pos x="59" y="30"/>
                </a:cxn>
                <a:cxn ang="0">
                  <a:pos x="59" y="77"/>
                </a:cxn>
                <a:cxn ang="0">
                  <a:pos x="46" y="77"/>
                </a:cxn>
                <a:cxn ang="0">
                  <a:pos x="46" y="27"/>
                </a:cxn>
                <a:cxn ang="0">
                  <a:pos x="45"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1" y="2"/>
                    <a:pt x="11" y="2"/>
                    <a:pt x="11" y="2"/>
                  </a:cubicBezTo>
                  <a:cubicBezTo>
                    <a:pt x="11" y="13"/>
                    <a:pt x="11" y="13"/>
                    <a:pt x="11" y="13"/>
                  </a:cubicBezTo>
                  <a:cubicBezTo>
                    <a:pt x="12" y="13"/>
                    <a:pt x="12" y="13"/>
                    <a:pt x="12" y="13"/>
                  </a:cubicBezTo>
                  <a:cubicBezTo>
                    <a:pt x="17" y="4"/>
                    <a:pt x="25" y="0"/>
                    <a:pt x="36" y="0"/>
                  </a:cubicBezTo>
                  <a:cubicBezTo>
                    <a:pt x="40" y="0"/>
                    <a:pt x="45" y="1"/>
                    <a:pt x="48" y="3"/>
                  </a:cubicBezTo>
                  <a:cubicBezTo>
                    <a:pt x="52" y="5"/>
                    <a:pt x="55" y="8"/>
                    <a:pt x="56" y="13"/>
                  </a:cubicBezTo>
                  <a:cubicBezTo>
                    <a:pt x="59" y="9"/>
                    <a:pt x="62" y="5"/>
                    <a:pt x="66" y="3"/>
                  </a:cubicBezTo>
                  <a:cubicBezTo>
                    <a:pt x="71" y="1"/>
                    <a:pt x="75" y="0"/>
                    <a:pt x="80" y="0"/>
                  </a:cubicBezTo>
                  <a:cubicBezTo>
                    <a:pt x="84" y="0"/>
                    <a:pt x="87" y="0"/>
                    <a:pt x="90" y="1"/>
                  </a:cubicBezTo>
                  <a:cubicBezTo>
                    <a:pt x="93" y="2"/>
                    <a:pt x="96" y="3"/>
                    <a:pt x="98" y="5"/>
                  </a:cubicBezTo>
                  <a:cubicBezTo>
                    <a:pt x="100" y="7"/>
                    <a:pt x="102" y="9"/>
                    <a:pt x="103" y="12"/>
                  </a:cubicBezTo>
                  <a:cubicBezTo>
                    <a:pt x="104" y="14"/>
                    <a:pt x="105" y="18"/>
                    <a:pt x="105" y="22"/>
                  </a:cubicBezTo>
                  <a:cubicBezTo>
                    <a:pt x="105" y="77"/>
                    <a:pt x="105" y="77"/>
                    <a:pt x="105" y="77"/>
                  </a:cubicBezTo>
                  <a:cubicBezTo>
                    <a:pt x="93" y="77"/>
                    <a:pt x="93" y="77"/>
                    <a:pt x="93" y="77"/>
                  </a:cubicBezTo>
                  <a:cubicBezTo>
                    <a:pt x="93" y="27"/>
                    <a:pt x="93" y="27"/>
                    <a:pt x="93" y="27"/>
                  </a:cubicBezTo>
                  <a:cubicBezTo>
                    <a:pt x="93" y="25"/>
                    <a:pt x="92" y="23"/>
                    <a:pt x="92" y="21"/>
                  </a:cubicBezTo>
                  <a:cubicBezTo>
                    <a:pt x="92" y="19"/>
                    <a:pt x="91" y="17"/>
                    <a:pt x="90" y="16"/>
                  </a:cubicBezTo>
                  <a:cubicBezTo>
                    <a:pt x="89" y="14"/>
                    <a:pt x="87" y="13"/>
                    <a:pt x="85" y="12"/>
                  </a:cubicBezTo>
                  <a:cubicBezTo>
                    <a:pt x="84" y="11"/>
                    <a:pt x="81" y="11"/>
                    <a:pt x="78" y="11"/>
                  </a:cubicBezTo>
                  <a:cubicBezTo>
                    <a:pt x="72" y="11"/>
                    <a:pt x="67" y="13"/>
                    <a:pt x="64" y="16"/>
                  </a:cubicBezTo>
                  <a:cubicBezTo>
                    <a:pt x="60" y="19"/>
                    <a:pt x="59" y="24"/>
                    <a:pt x="59" y="30"/>
                  </a:cubicBezTo>
                  <a:cubicBezTo>
                    <a:pt x="59" y="77"/>
                    <a:pt x="59" y="77"/>
                    <a:pt x="59" y="77"/>
                  </a:cubicBezTo>
                  <a:cubicBezTo>
                    <a:pt x="46" y="77"/>
                    <a:pt x="46" y="77"/>
                    <a:pt x="46" y="77"/>
                  </a:cubicBezTo>
                  <a:cubicBezTo>
                    <a:pt x="46" y="27"/>
                    <a:pt x="46" y="27"/>
                    <a:pt x="46" y="27"/>
                  </a:cubicBezTo>
                  <a:cubicBezTo>
                    <a:pt x="46" y="25"/>
                    <a:pt x="46" y="23"/>
                    <a:pt x="45" y="21"/>
                  </a:cubicBezTo>
                  <a:cubicBezTo>
                    <a:pt x="45" y="19"/>
                    <a:pt x="44" y="17"/>
                    <a:pt x="43" y="15"/>
                  </a:cubicBezTo>
                  <a:cubicBezTo>
                    <a:pt x="42" y="14"/>
                    <a:pt x="41" y="13"/>
                    <a:pt x="39" y="12"/>
                  </a:cubicBezTo>
                  <a:cubicBezTo>
                    <a:pt x="37" y="11"/>
                    <a:pt x="35" y="11"/>
                    <a:pt x="32" y="11"/>
                  </a:cubicBezTo>
                  <a:cubicBezTo>
                    <a:pt x="28" y="11"/>
                    <a:pt x="25" y="11"/>
                    <a:pt x="23" y="13"/>
                  </a:cubicBezTo>
                  <a:cubicBezTo>
                    <a:pt x="20" y="14"/>
                    <a:pt x="18" y="16"/>
                    <a:pt x="17" y="18"/>
                  </a:cubicBezTo>
                  <a:cubicBezTo>
                    <a:pt x="15" y="20"/>
                    <a:pt x="14" y="22"/>
                    <a:pt x="13" y="25"/>
                  </a:cubicBezTo>
                  <a:cubicBezTo>
                    <a:pt x="12"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39" name="Freeform 25"/>
            <p:cNvSpPr>
              <a:spLocks noEditPoints="1"/>
            </p:cNvSpPr>
            <p:nvPr/>
          </p:nvSpPr>
          <p:spPr bwMode="gray">
            <a:xfrm>
              <a:off x="6308725" y="4525963"/>
              <a:ext cx="46038" cy="390525"/>
            </a:xfrm>
            <a:custGeom>
              <a:avLst/>
              <a:gdLst/>
              <a:ahLst/>
              <a:cxnLst>
                <a:cxn ang="0">
                  <a:pos x="29" y="35"/>
                </a:cxn>
                <a:cxn ang="0">
                  <a:pos x="0" y="35"/>
                </a:cxn>
                <a:cxn ang="0">
                  <a:pos x="0" y="0"/>
                </a:cxn>
                <a:cxn ang="0">
                  <a:pos x="29" y="0"/>
                </a:cxn>
                <a:cxn ang="0">
                  <a:pos x="29" y="35"/>
                </a:cxn>
                <a:cxn ang="0">
                  <a:pos x="0" y="69"/>
                </a:cxn>
                <a:cxn ang="0">
                  <a:pos x="29" y="69"/>
                </a:cxn>
                <a:cxn ang="0">
                  <a:pos x="29" y="246"/>
                </a:cxn>
                <a:cxn ang="0">
                  <a:pos x="0" y="246"/>
                </a:cxn>
                <a:cxn ang="0">
                  <a:pos x="0" y="69"/>
                </a:cxn>
              </a:cxnLst>
              <a:rect l="0" t="0" r="r" b="b"/>
              <a:pathLst>
                <a:path w="29" h="246">
                  <a:moveTo>
                    <a:pt x="29" y="35"/>
                  </a:moveTo>
                  <a:lnTo>
                    <a:pt x="0" y="35"/>
                  </a:lnTo>
                  <a:lnTo>
                    <a:pt x="0" y="0"/>
                  </a:lnTo>
                  <a:lnTo>
                    <a:pt x="29" y="0"/>
                  </a:lnTo>
                  <a:lnTo>
                    <a:pt x="29" y="35"/>
                  </a:lnTo>
                  <a:close/>
                  <a:moveTo>
                    <a:pt x="0" y="69"/>
                  </a:moveTo>
                  <a:lnTo>
                    <a:pt x="29" y="69"/>
                  </a:lnTo>
                  <a:lnTo>
                    <a:pt x="29"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40" name="Freeform 26"/>
            <p:cNvSpPr>
              <a:spLocks/>
            </p:cNvSpPr>
            <p:nvPr/>
          </p:nvSpPr>
          <p:spPr bwMode="gray">
            <a:xfrm>
              <a:off x="6396038"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29" y="87"/>
                </a:cxn>
                <a:cxn ang="0">
                  <a:pos x="34" y="87"/>
                </a:cxn>
                <a:cxn ang="0">
                  <a:pos x="40" y="87"/>
                </a:cxn>
                <a:cxn ang="0">
                  <a:pos x="40" y="98"/>
                </a:cxn>
                <a:cxn ang="0">
                  <a:pos x="30" y="98"/>
                </a:cxn>
                <a:cxn ang="0">
                  <a:pos x="22" y="97"/>
                </a:cxn>
                <a:cxn ang="0">
                  <a:pos x="17" y="95"/>
                </a:cxn>
                <a:cxn ang="0">
                  <a:pos x="14" y="90"/>
                </a:cxn>
                <a:cxn ang="0">
                  <a:pos x="12" y="81"/>
                </a:cxn>
                <a:cxn ang="0">
                  <a:pos x="12" y="34"/>
                </a:cxn>
                <a:cxn ang="0">
                  <a:pos x="0" y="34"/>
                </a:cxn>
                <a:cxn ang="0">
                  <a:pos x="0" y="23"/>
                </a:cxn>
                <a:cxn ang="0">
                  <a:pos x="12" y="23"/>
                </a:cxn>
                <a:cxn ang="0">
                  <a:pos x="12"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5" y="85"/>
                    <a:pt x="26" y="85"/>
                    <a:pt x="27" y="86"/>
                  </a:cubicBezTo>
                  <a:cubicBezTo>
                    <a:pt x="27" y="86"/>
                    <a:pt x="28" y="86"/>
                    <a:pt x="29" y="87"/>
                  </a:cubicBezTo>
                  <a:cubicBezTo>
                    <a:pt x="31" y="87"/>
                    <a:pt x="32" y="87"/>
                    <a:pt x="34" y="87"/>
                  </a:cubicBezTo>
                  <a:cubicBezTo>
                    <a:pt x="40" y="87"/>
                    <a:pt x="40" y="87"/>
                    <a:pt x="40" y="87"/>
                  </a:cubicBezTo>
                  <a:cubicBezTo>
                    <a:pt x="40" y="98"/>
                    <a:pt x="40" y="98"/>
                    <a:pt x="40" y="98"/>
                  </a:cubicBezTo>
                  <a:cubicBezTo>
                    <a:pt x="30" y="98"/>
                    <a:pt x="30" y="98"/>
                    <a:pt x="30" y="98"/>
                  </a:cubicBezTo>
                  <a:cubicBezTo>
                    <a:pt x="27" y="98"/>
                    <a:pt x="24" y="98"/>
                    <a:pt x="22" y="97"/>
                  </a:cubicBezTo>
                  <a:cubicBezTo>
                    <a:pt x="20" y="97"/>
                    <a:pt x="18" y="96"/>
                    <a:pt x="17" y="95"/>
                  </a:cubicBezTo>
                  <a:cubicBezTo>
                    <a:pt x="15" y="94"/>
                    <a:pt x="14" y="92"/>
                    <a:pt x="14" y="90"/>
                  </a:cubicBezTo>
                  <a:cubicBezTo>
                    <a:pt x="13" y="88"/>
                    <a:pt x="12" y="85"/>
                    <a:pt x="12" y="81"/>
                  </a:cubicBezTo>
                  <a:cubicBezTo>
                    <a:pt x="12" y="34"/>
                    <a:pt x="12" y="34"/>
                    <a:pt x="12" y="34"/>
                  </a:cubicBezTo>
                  <a:cubicBezTo>
                    <a:pt x="0" y="34"/>
                    <a:pt x="0" y="34"/>
                    <a:pt x="0" y="34"/>
                  </a:cubicBezTo>
                  <a:cubicBezTo>
                    <a:pt x="0" y="23"/>
                    <a:pt x="0" y="23"/>
                    <a:pt x="0" y="23"/>
                  </a:cubicBezTo>
                  <a:cubicBezTo>
                    <a:pt x="12" y="23"/>
                    <a:pt x="12" y="23"/>
                    <a:pt x="12" y="23"/>
                  </a:cubicBezTo>
                  <a:cubicBezTo>
                    <a:pt x="12" y="0"/>
                    <a:pt x="12" y="0"/>
                    <a:pt x="12"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41" name="Freeform 27"/>
            <p:cNvSpPr>
              <a:spLocks/>
            </p:cNvSpPr>
            <p:nvPr/>
          </p:nvSpPr>
          <p:spPr bwMode="gray">
            <a:xfrm>
              <a:off x="6594475" y="4627563"/>
              <a:ext cx="393700"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6" y="12"/>
                </a:cxn>
                <a:cxn ang="0">
                  <a:pos x="78" y="11"/>
                </a:cxn>
                <a:cxn ang="0">
                  <a:pos x="64" y="16"/>
                </a:cxn>
                <a:cxn ang="0">
                  <a:pos x="59" y="30"/>
                </a:cxn>
                <a:cxn ang="0">
                  <a:pos x="59" y="77"/>
                </a:cxn>
                <a:cxn ang="0">
                  <a:pos x="46" y="77"/>
                </a:cxn>
                <a:cxn ang="0">
                  <a:pos x="46" y="27"/>
                </a:cxn>
                <a:cxn ang="0">
                  <a:pos x="46"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2" y="2"/>
                    <a:pt x="12" y="2"/>
                    <a:pt x="12" y="2"/>
                  </a:cubicBezTo>
                  <a:cubicBezTo>
                    <a:pt x="12" y="13"/>
                    <a:pt x="12" y="13"/>
                    <a:pt x="12" y="13"/>
                  </a:cubicBezTo>
                  <a:cubicBezTo>
                    <a:pt x="12" y="13"/>
                    <a:pt x="12" y="13"/>
                    <a:pt x="12" y="13"/>
                  </a:cubicBezTo>
                  <a:cubicBezTo>
                    <a:pt x="17" y="4"/>
                    <a:pt x="26" y="0"/>
                    <a:pt x="36" y="0"/>
                  </a:cubicBezTo>
                  <a:cubicBezTo>
                    <a:pt x="41" y="0"/>
                    <a:pt x="45" y="1"/>
                    <a:pt x="49" y="3"/>
                  </a:cubicBezTo>
                  <a:cubicBezTo>
                    <a:pt x="52" y="5"/>
                    <a:pt x="55" y="8"/>
                    <a:pt x="57" y="13"/>
                  </a:cubicBezTo>
                  <a:cubicBezTo>
                    <a:pt x="59" y="9"/>
                    <a:pt x="63" y="5"/>
                    <a:pt x="67" y="3"/>
                  </a:cubicBezTo>
                  <a:cubicBezTo>
                    <a:pt x="71" y="1"/>
                    <a:pt x="75" y="0"/>
                    <a:pt x="80" y="0"/>
                  </a:cubicBezTo>
                  <a:cubicBezTo>
                    <a:pt x="84" y="0"/>
                    <a:pt x="87" y="0"/>
                    <a:pt x="90" y="1"/>
                  </a:cubicBezTo>
                  <a:cubicBezTo>
                    <a:pt x="94" y="2"/>
                    <a:pt x="96" y="3"/>
                    <a:pt x="98" y="5"/>
                  </a:cubicBezTo>
                  <a:cubicBezTo>
                    <a:pt x="101" y="7"/>
                    <a:pt x="102" y="9"/>
                    <a:pt x="103" y="12"/>
                  </a:cubicBezTo>
                  <a:cubicBezTo>
                    <a:pt x="105" y="14"/>
                    <a:pt x="105" y="18"/>
                    <a:pt x="105" y="22"/>
                  </a:cubicBezTo>
                  <a:cubicBezTo>
                    <a:pt x="105" y="77"/>
                    <a:pt x="105" y="77"/>
                    <a:pt x="105" y="77"/>
                  </a:cubicBezTo>
                  <a:cubicBezTo>
                    <a:pt x="93" y="77"/>
                    <a:pt x="93" y="77"/>
                    <a:pt x="93" y="77"/>
                  </a:cubicBezTo>
                  <a:cubicBezTo>
                    <a:pt x="93" y="27"/>
                    <a:pt x="93" y="27"/>
                    <a:pt x="93" y="27"/>
                  </a:cubicBezTo>
                  <a:cubicBezTo>
                    <a:pt x="93" y="25"/>
                    <a:pt x="93" y="23"/>
                    <a:pt x="92" y="21"/>
                  </a:cubicBezTo>
                  <a:cubicBezTo>
                    <a:pt x="92" y="19"/>
                    <a:pt x="91" y="17"/>
                    <a:pt x="90" y="16"/>
                  </a:cubicBezTo>
                  <a:cubicBezTo>
                    <a:pt x="89" y="14"/>
                    <a:pt x="88" y="13"/>
                    <a:pt x="86" y="12"/>
                  </a:cubicBezTo>
                  <a:cubicBezTo>
                    <a:pt x="84" y="11"/>
                    <a:pt x="81" y="11"/>
                    <a:pt x="78" y="11"/>
                  </a:cubicBezTo>
                  <a:cubicBezTo>
                    <a:pt x="72" y="11"/>
                    <a:pt x="68" y="13"/>
                    <a:pt x="64" y="16"/>
                  </a:cubicBezTo>
                  <a:cubicBezTo>
                    <a:pt x="61" y="19"/>
                    <a:pt x="59" y="24"/>
                    <a:pt x="59" y="30"/>
                  </a:cubicBezTo>
                  <a:cubicBezTo>
                    <a:pt x="59" y="77"/>
                    <a:pt x="59" y="77"/>
                    <a:pt x="59" y="77"/>
                  </a:cubicBezTo>
                  <a:cubicBezTo>
                    <a:pt x="46" y="77"/>
                    <a:pt x="46" y="77"/>
                    <a:pt x="46" y="77"/>
                  </a:cubicBezTo>
                  <a:cubicBezTo>
                    <a:pt x="46" y="27"/>
                    <a:pt x="46" y="27"/>
                    <a:pt x="46" y="27"/>
                  </a:cubicBezTo>
                  <a:cubicBezTo>
                    <a:pt x="46" y="25"/>
                    <a:pt x="46" y="23"/>
                    <a:pt x="46" y="21"/>
                  </a:cubicBezTo>
                  <a:cubicBezTo>
                    <a:pt x="45" y="19"/>
                    <a:pt x="45" y="17"/>
                    <a:pt x="43" y="15"/>
                  </a:cubicBezTo>
                  <a:cubicBezTo>
                    <a:pt x="42" y="14"/>
                    <a:pt x="41" y="13"/>
                    <a:pt x="39" y="12"/>
                  </a:cubicBezTo>
                  <a:cubicBezTo>
                    <a:pt x="37" y="11"/>
                    <a:pt x="35" y="11"/>
                    <a:pt x="32" y="11"/>
                  </a:cubicBezTo>
                  <a:cubicBezTo>
                    <a:pt x="29" y="11"/>
                    <a:pt x="26" y="11"/>
                    <a:pt x="23" y="13"/>
                  </a:cubicBezTo>
                  <a:cubicBezTo>
                    <a:pt x="20" y="14"/>
                    <a:pt x="18" y="16"/>
                    <a:pt x="17" y="18"/>
                  </a:cubicBezTo>
                  <a:cubicBezTo>
                    <a:pt x="15" y="20"/>
                    <a:pt x="14" y="22"/>
                    <a:pt x="13" y="25"/>
                  </a:cubicBezTo>
                  <a:cubicBezTo>
                    <a:pt x="13"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42" name="Freeform 28"/>
            <p:cNvSpPr>
              <a:spLocks noEditPoints="1"/>
            </p:cNvSpPr>
            <p:nvPr/>
          </p:nvSpPr>
          <p:spPr bwMode="gray">
            <a:xfrm>
              <a:off x="7040563" y="4627563"/>
              <a:ext cx="263525" cy="293688"/>
            </a:xfrm>
            <a:custGeom>
              <a:avLst/>
              <a:gdLst/>
              <a:ahLst/>
              <a:cxnLst>
                <a:cxn ang="0">
                  <a:pos x="68" y="53"/>
                </a:cxn>
                <a:cxn ang="0">
                  <a:pos x="57" y="72"/>
                </a:cxn>
                <a:cxn ang="0">
                  <a:pos x="36" y="78"/>
                </a:cxn>
                <a:cxn ang="0">
                  <a:pos x="21" y="76"/>
                </a:cxn>
                <a:cxn ang="0">
                  <a:pos x="9" y="67"/>
                </a:cxn>
                <a:cxn ang="0">
                  <a:pos x="3" y="55"/>
                </a:cxn>
                <a:cxn ang="0">
                  <a:pos x="0" y="39"/>
                </a:cxn>
                <a:cxn ang="0">
                  <a:pos x="3" y="23"/>
                </a:cxn>
                <a:cxn ang="0">
                  <a:pos x="10" y="11"/>
                </a:cxn>
                <a:cxn ang="0">
                  <a:pos x="21" y="3"/>
                </a:cxn>
                <a:cxn ang="0">
                  <a:pos x="36" y="0"/>
                </a:cxn>
                <a:cxn ang="0">
                  <a:pos x="52" y="4"/>
                </a:cxn>
                <a:cxn ang="0">
                  <a:pos x="63" y="15"/>
                </a:cxn>
                <a:cxn ang="0">
                  <a:pos x="68" y="28"/>
                </a:cxn>
                <a:cxn ang="0">
                  <a:pos x="70" y="43"/>
                </a:cxn>
                <a:cxn ang="0">
                  <a:pos x="13" y="43"/>
                </a:cxn>
                <a:cxn ang="0">
                  <a:pos x="14" y="52"/>
                </a:cxn>
                <a:cxn ang="0">
                  <a:pos x="19" y="60"/>
                </a:cxn>
                <a:cxn ang="0">
                  <a:pos x="26" y="66"/>
                </a:cxn>
                <a:cxn ang="0">
                  <a:pos x="37" y="68"/>
                </a:cxn>
                <a:cxn ang="0">
                  <a:pos x="49" y="64"/>
                </a:cxn>
                <a:cxn ang="0">
                  <a:pos x="56" y="53"/>
                </a:cxn>
                <a:cxn ang="0">
                  <a:pos x="68" y="53"/>
                </a:cxn>
                <a:cxn ang="0">
                  <a:pos x="56" y="32"/>
                </a:cxn>
                <a:cxn ang="0">
                  <a:pos x="54" y="24"/>
                </a:cxn>
                <a:cxn ang="0">
                  <a:pos x="50" y="17"/>
                </a:cxn>
                <a:cxn ang="0">
                  <a:pos x="43" y="12"/>
                </a:cxn>
                <a:cxn ang="0">
                  <a:pos x="35" y="11"/>
                </a:cxn>
                <a:cxn ang="0">
                  <a:pos x="26" y="12"/>
                </a:cxn>
                <a:cxn ang="0">
                  <a:pos x="20"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1" y="76"/>
                  </a:cubicBezTo>
                  <a:cubicBezTo>
                    <a:pt x="16" y="74"/>
                    <a:pt x="12" y="71"/>
                    <a:pt x="9" y="67"/>
                  </a:cubicBezTo>
                  <a:cubicBezTo>
                    <a:pt x="6" y="64"/>
                    <a:pt x="4" y="60"/>
                    <a:pt x="3" y="55"/>
                  </a:cubicBezTo>
                  <a:cubicBezTo>
                    <a:pt x="1" y="50"/>
                    <a:pt x="0" y="45"/>
                    <a:pt x="0" y="39"/>
                  </a:cubicBezTo>
                  <a:cubicBezTo>
                    <a:pt x="0" y="33"/>
                    <a:pt x="1" y="28"/>
                    <a:pt x="3" y="23"/>
                  </a:cubicBezTo>
                  <a:cubicBezTo>
                    <a:pt x="5" y="19"/>
                    <a:pt x="7" y="14"/>
                    <a:pt x="10" y="11"/>
                  </a:cubicBezTo>
                  <a:cubicBezTo>
                    <a:pt x="13" y="7"/>
                    <a:pt x="17" y="5"/>
                    <a:pt x="21" y="3"/>
                  </a:cubicBezTo>
                  <a:cubicBezTo>
                    <a:pt x="26" y="1"/>
                    <a:pt x="30" y="0"/>
                    <a:pt x="36" y="0"/>
                  </a:cubicBezTo>
                  <a:cubicBezTo>
                    <a:pt x="42" y="0"/>
                    <a:pt x="48" y="1"/>
                    <a:pt x="52" y="4"/>
                  </a:cubicBezTo>
                  <a:cubicBezTo>
                    <a:pt x="57" y="7"/>
                    <a:pt x="60" y="10"/>
                    <a:pt x="63" y="15"/>
                  </a:cubicBezTo>
                  <a:cubicBezTo>
                    <a:pt x="65" y="19"/>
                    <a:pt x="67" y="23"/>
                    <a:pt x="68" y="28"/>
                  </a:cubicBezTo>
                  <a:cubicBezTo>
                    <a:pt x="69" y="34"/>
                    <a:pt x="70" y="38"/>
                    <a:pt x="70" y="43"/>
                  </a:cubicBezTo>
                  <a:cubicBezTo>
                    <a:pt x="13" y="43"/>
                    <a:pt x="13" y="43"/>
                    <a:pt x="13" y="43"/>
                  </a:cubicBezTo>
                  <a:cubicBezTo>
                    <a:pt x="13" y="46"/>
                    <a:pt x="14" y="49"/>
                    <a:pt x="14" y="52"/>
                  </a:cubicBezTo>
                  <a:cubicBezTo>
                    <a:pt x="15" y="55"/>
                    <a:pt x="17" y="58"/>
                    <a:pt x="19" y="60"/>
                  </a:cubicBezTo>
                  <a:cubicBezTo>
                    <a:pt x="21" y="62"/>
                    <a:pt x="23" y="64"/>
                    <a:pt x="26" y="66"/>
                  </a:cubicBezTo>
                  <a:cubicBezTo>
                    <a:pt x="29" y="67"/>
                    <a:pt x="33" y="68"/>
                    <a:pt x="37" y="68"/>
                  </a:cubicBezTo>
                  <a:cubicBezTo>
                    <a:pt x="42" y="68"/>
                    <a:pt x="46" y="66"/>
                    <a:pt x="49" y="64"/>
                  </a:cubicBezTo>
                  <a:cubicBezTo>
                    <a:pt x="53" y="62"/>
                    <a:pt x="55" y="58"/>
                    <a:pt x="56" y="53"/>
                  </a:cubicBezTo>
                  <a:lnTo>
                    <a:pt x="68" y="53"/>
                  </a:lnTo>
                  <a:close/>
                  <a:moveTo>
                    <a:pt x="56" y="32"/>
                  </a:moveTo>
                  <a:cubicBezTo>
                    <a:pt x="56" y="29"/>
                    <a:pt x="56" y="26"/>
                    <a:pt x="54" y="24"/>
                  </a:cubicBezTo>
                  <a:cubicBezTo>
                    <a:pt x="53" y="21"/>
                    <a:pt x="52" y="19"/>
                    <a:pt x="50" y="17"/>
                  </a:cubicBezTo>
                  <a:cubicBezTo>
                    <a:pt x="48" y="15"/>
                    <a:pt x="46" y="14"/>
                    <a:pt x="43" y="12"/>
                  </a:cubicBezTo>
                  <a:cubicBezTo>
                    <a:pt x="41" y="11"/>
                    <a:pt x="38" y="11"/>
                    <a:pt x="35" y="11"/>
                  </a:cubicBezTo>
                  <a:cubicBezTo>
                    <a:pt x="32" y="11"/>
                    <a:pt x="29" y="11"/>
                    <a:pt x="26" y="12"/>
                  </a:cubicBezTo>
                  <a:cubicBezTo>
                    <a:pt x="24" y="14"/>
                    <a:pt x="21" y="15"/>
                    <a:pt x="20" y="17"/>
                  </a:cubicBezTo>
                  <a:cubicBezTo>
                    <a:pt x="18"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43" name="Freeform 29"/>
            <p:cNvSpPr>
              <a:spLocks/>
            </p:cNvSpPr>
            <p:nvPr/>
          </p:nvSpPr>
          <p:spPr bwMode="gray">
            <a:xfrm>
              <a:off x="7348538" y="4627563"/>
              <a:ext cx="233363" cy="288925"/>
            </a:xfrm>
            <a:custGeom>
              <a:avLst/>
              <a:gdLst/>
              <a:ahLst/>
              <a:cxnLst>
                <a:cxn ang="0">
                  <a:pos x="0" y="2"/>
                </a:cxn>
                <a:cxn ang="0">
                  <a:pos x="11" y="2"/>
                </a:cxn>
                <a:cxn ang="0">
                  <a:pos x="11" y="14"/>
                </a:cxn>
                <a:cxn ang="0">
                  <a:pos x="12" y="14"/>
                </a:cxn>
                <a:cxn ang="0">
                  <a:pos x="22" y="3"/>
                </a:cxn>
                <a:cxn ang="0">
                  <a:pos x="36" y="0"/>
                </a:cxn>
                <a:cxn ang="0">
                  <a:pos x="48" y="2"/>
                </a:cxn>
                <a:cxn ang="0">
                  <a:pos x="56" y="8"/>
                </a:cxn>
                <a:cxn ang="0">
                  <a:pos x="61" y="16"/>
                </a:cxn>
                <a:cxn ang="0">
                  <a:pos x="62" y="27"/>
                </a:cxn>
                <a:cxn ang="0">
                  <a:pos x="62" y="77"/>
                </a:cxn>
                <a:cxn ang="0">
                  <a:pos x="50" y="77"/>
                </a:cxn>
                <a:cxn ang="0">
                  <a:pos x="50" y="26"/>
                </a:cxn>
                <a:cxn ang="0">
                  <a:pos x="45" y="15"/>
                </a:cxn>
                <a:cxn ang="0">
                  <a:pos x="34" y="11"/>
                </a:cxn>
                <a:cxn ang="0">
                  <a:pos x="24" y="13"/>
                </a:cxn>
                <a:cxn ang="0">
                  <a:pos x="18" y="17"/>
                </a:cxn>
                <a:cxn ang="0">
                  <a:pos x="13" y="25"/>
                </a:cxn>
                <a:cxn ang="0">
                  <a:pos x="12" y="34"/>
                </a:cxn>
                <a:cxn ang="0">
                  <a:pos x="12" y="77"/>
                </a:cxn>
                <a:cxn ang="0">
                  <a:pos x="0" y="77"/>
                </a:cxn>
                <a:cxn ang="0">
                  <a:pos x="0" y="2"/>
                </a:cxn>
              </a:cxnLst>
              <a:rect l="0" t="0" r="r" b="b"/>
              <a:pathLst>
                <a:path w="62" h="77">
                  <a:moveTo>
                    <a:pt x="0" y="2"/>
                  </a:moveTo>
                  <a:cubicBezTo>
                    <a:pt x="11" y="2"/>
                    <a:pt x="11" y="2"/>
                    <a:pt x="11" y="2"/>
                  </a:cubicBezTo>
                  <a:cubicBezTo>
                    <a:pt x="11" y="14"/>
                    <a:pt x="11" y="14"/>
                    <a:pt x="11" y="14"/>
                  </a:cubicBezTo>
                  <a:cubicBezTo>
                    <a:pt x="12" y="14"/>
                    <a:pt x="12" y="14"/>
                    <a:pt x="12" y="14"/>
                  </a:cubicBezTo>
                  <a:cubicBezTo>
                    <a:pt x="14" y="9"/>
                    <a:pt x="18" y="5"/>
                    <a:pt x="22" y="3"/>
                  </a:cubicBezTo>
                  <a:cubicBezTo>
                    <a:pt x="26" y="1"/>
                    <a:pt x="31" y="0"/>
                    <a:pt x="36" y="0"/>
                  </a:cubicBezTo>
                  <a:cubicBezTo>
                    <a:pt x="41" y="0"/>
                    <a:pt x="45" y="1"/>
                    <a:pt x="48" y="2"/>
                  </a:cubicBezTo>
                  <a:cubicBezTo>
                    <a:pt x="52" y="3"/>
                    <a:pt x="54" y="5"/>
                    <a:pt x="56" y="8"/>
                  </a:cubicBezTo>
                  <a:cubicBezTo>
                    <a:pt x="58" y="10"/>
                    <a:pt x="60" y="13"/>
                    <a:pt x="61" y="16"/>
                  </a:cubicBezTo>
                  <a:cubicBezTo>
                    <a:pt x="61" y="20"/>
                    <a:pt x="62" y="23"/>
                    <a:pt x="62" y="27"/>
                  </a:cubicBezTo>
                  <a:cubicBezTo>
                    <a:pt x="62" y="77"/>
                    <a:pt x="62" y="77"/>
                    <a:pt x="62" y="77"/>
                  </a:cubicBezTo>
                  <a:cubicBezTo>
                    <a:pt x="50" y="77"/>
                    <a:pt x="50" y="77"/>
                    <a:pt x="50" y="77"/>
                  </a:cubicBezTo>
                  <a:cubicBezTo>
                    <a:pt x="50" y="26"/>
                    <a:pt x="50" y="26"/>
                    <a:pt x="50" y="26"/>
                  </a:cubicBezTo>
                  <a:cubicBezTo>
                    <a:pt x="50" y="21"/>
                    <a:pt x="48" y="18"/>
                    <a:pt x="45" y="15"/>
                  </a:cubicBezTo>
                  <a:cubicBezTo>
                    <a:pt x="43" y="12"/>
                    <a:pt x="39" y="11"/>
                    <a:pt x="34" y="11"/>
                  </a:cubicBezTo>
                  <a:cubicBezTo>
                    <a:pt x="31" y="11"/>
                    <a:pt x="27" y="11"/>
                    <a:pt x="24" y="13"/>
                  </a:cubicBezTo>
                  <a:cubicBezTo>
                    <a:pt x="22" y="14"/>
                    <a:pt x="19" y="15"/>
                    <a:pt x="18" y="17"/>
                  </a:cubicBezTo>
                  <a:cubicBezTo>
                    <a:pt x="16" y="20"/>
                    <a:pt x="14" y="22"/>
                    <a:pt x="13" y="25"/>
                  </a:cubicBezTo>
                  <a:cubicBezTo>
                    <a:pt x="13" y="28"/>
                    <a:pt x="12" y="31"/>
                    <a:pt x="12" y="34"/>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44" name="Freeform 30"/>
            <p:cNvSpPr>
              <a:spLocks/>
            </p:cNvSpPr>
            <p:nvPr/>
          </p:nvSpPr>
          <p:spPr bwMode="gray">
            <a:xfrm>
              <a:off x="7620000"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30" y="87"/>
                </a:cxn>
                <a:cxn ang="0">
                  <a:pos x="34" y="87"/>
                </a:cxn>
                <a:cxn ang="0">
                  <a:pos x="40" y="87"/>
                </a:cxn>
                <a:cxn ang="0">
                  <a:pos x="40" y="98"/>
                </a:cxn>
                <a:cxn ang="0">
                  <a:pos x="31" y="98"/>
                </a:cxn>
                <a:cxn ang="0">
                  <a:pos x="22"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6" y="85"/>
                    <a:pt x="26" y="85"/>
                    <a:pt x="27" y="86"/>
                  </a:cubicBezTo>
                  <a:cubicBezTo>
                    <a:pt x="27" y="86"/>
                    <a:pt x="28" y="86"/>
                    <a:pt x="30" y="87"/>
                  </a:cubicBezTo>
                  <a:cubicBezTo>
                    <a:pt x="31" y="87"/>
                    <a:pt x="32" y="87"/>
                    <a:pt x="34" y="87"/>
                  </a:cubicBezTo>
                  <a:cubicBezTo>
                    <a:pt x="40" y="87"/>
                    <a:pt x="40" y="87"/>
                    <a:pt x="40" y="87"/>
                  </a:cubicBezTo>
                  <a:cubicBezTo>
                    <a:pt x="40" y="98"/>
                    <a:pt x="40" y="98"/>
                    <a:pt x="40" y="98"/>
                  </a:cubicBezTo>
                  <a:cubicBezTo>
                    <a:pt x="31" y="98"/>
                    <a:pt x="31" y="98"/>
                    <a:pt x="31" y="98"/>
                  </a:cubicBezTo>
                  <a:cubicBezTo>
                    <a:pt x="27" y="98"/>
                    <a:pt x="25" y="98"/>
                    <a:pt x="22" y="97"/>
                  </a:cubicBezTo>
                  <a:cubicBezTo>
                    <a:pt x="20" y="97"/>
                    <a:pt x="18" y="96"/>
                    <a:pt x="17" y="95"/>
                  </a:cubicBezTo>
                  <a:cubicBezTo>
                    <a:pt x="15" y="94"/>
                    <a:pt x="14"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45" name="Freeform 31"/>
            <p:cNvSpPr>
              <a:spLocks noEditPoints="1"/>
            </p:cNvSpPr>
            <p:nvPr/>
          </p:nvSpPr>
          <p:spPr bwMode="gray">
            <a:xfrm>
              <a:off x="7796213" y="4484688"/>
              <a:ext cx="315913" cy="315913"/>
            </a:xfrm>
            <a:custGeom>
              <a:avLst/>
              <a:gdLst/>
              <a:ahLst/>
              <a:cxnLst>
                <a:cxn ang="0">
                  <a:pos x="3" y="25"/>
                </a:cxn>
                <a:cxn ang="0">
                  <a:pos x="12" y="12"/>
                </a:cxn>
                <a:cxn ang="0">
                  <a:pos x="26" y="3"/>
                </a:cxn>
                <a:cxn ang="0">
                  <a:pos x="42" y="0"/>
                </a:cxn>
                <a:cxn ang="0">
                  <a:pos x="58" y="3"/>
                </a:cxn>
                <a:cxn ang="0">
                  <a:pos x="72" y="12"/>
                </a:cxn>
                <a:cxn ang="0">
                  <a:pos x="81" y="25"/>
                </a:cxn>
                <a:cxn ang="0">
                  <a:pos x="84" y="42"/>
                </a:cxn>
                <a:cxn ang="0">
                  <a:pos x="81" y="59"/>
                </a:cxn>
                <a:cxn ang="0">
                  <a:pos x="72" y="72"/>
                </a:cxn>
                <a:cxn ang="0">
                  <a:pos x="58" y="81"/>
                </a:cxn>
                <a:cxn ang="0">
                  <a:pos x="42" y="84"/>
                </a:cxn>
                <a:cxn ang="0">
                  <a:pos x="26" y="81"/>
                </a:cxn>
                <a:cxn ang="0">
                  <a:pos x="12" y="72"/>
                </a:cxn>
                <a:cxn ang="0">
                  <a:pos x="3" y="59"/>
                </a:cxn>
                <a:cxn ang="0">
                  <a:pos x="0" y="42"/>
                </a:cxn>
                <a:cxn ang="0">
                  <a:pos x="3" y="25"/>
                </a:cxn>
                <a:cxn ang="0">
                  <a:pos x="10" y="56"/>
                </a:cxn>
                <a:cxn ang="0">
                  <a:pos x="17" y="68"/>
                </a:cxn>
                <a:cxn ang="0">
                  <a:pos x="28" y="75"/>
                </a:cxn>
                <a:cxn ang="0">
                  <a:pos x="42" y="78"/>
                </a:cxn>
                <a:cxn ang="0">
                  <a:pos x="56" y="75"/>
                </a:cxn>
                <a:cxn ang="0">
                  <a:pos x="67" y="68"/>
                </a:cxn>
                <a:cxn ang="0">
                  <a:pos x="74" y="56"/>
                </a:cxn>
                <a:cxn ang="0">
                  <a:pos x="77" y="42"/>
                </a:cxn>
                <a:cxn ang="0">
                  <a:pos x="74" y="28"/>
                </a:cxn>
                <a:cxn ang="0">
                  <a:pos x="67" y="16"/>
                </a:cxn>
                <a:cxn ang="0">
                  <a:pos x="56" y="9"/>
                </a:cxn>
                <a:cxn ang="0">
                  <a:pos x="42" y="6"/>
                </a:cxn>
                <a:cxn ang="0">
                  <a:pos x="28" y="9"/>
                </a:cxn>
                <a:cxn ang="0">
                  <a:pos x="17" y="16"/>
                </a:cxn>
                <a:cxn ang="0">
                  <a:pos x="10" y="28"/>
                </a:cxn>
                <a:cxn ang="0">
                  <a:pos x="7" y="42"/>
                </a:cxn>
                <a:cxn ang="0">
                  <a:pos x="10" y="56"/>
                </a:cxn>
                <a:cxn ang="0">
                  <a:pos x="26" y="17"/>
                </a:cxn>
                <a:cxn ang="0">
                  <a:pos x="45" y="17"/>
                </a:cxn>
                <a:cxn ang="0">
                  <a:pos x="58" y="21"/>
                </a:cxn>
                <a:cxn ang="0">
                  <a:pos x="62" y="32"/>
                </a:cxn>
                <a:cxn ang="0">
                  <a:pos x="58" y="41"/>
                </a:cxn>
                <a:cxn ang="0">
                  <a:pos x="49" y="45"/>
                </a:cxn>
                <a:cxn ang="0">
                  <a:pos x="63" y="67"/>
                </a:cxn>
                <a:cxn ang="0">
                  <a:pos x="55" y="67"/>
                </a:cxn>
                <a:cxn ang="0">
                  <a:pos x="41" y="46"/>
                </a:cxn>
                <a:cxn ang="0">
                  <a:pos x="33" y="46"/>
                </a:cxn>
                <a:cxn ang="0">
                  <a:pos x="33" y="67"/>
                </a:cxn>
                <a:cxn ang="0">
                  <a:pos x="26" y="67"/>
                </a:cxn>
                <a:cxn ang="0">
                  <a:pos x="26" y="17"/>
                </a:cxn>
                <a:cxn ang="0">
                  <a:pos x="33" y="39"/>
                </a:cxn>
                <a:cxn ang="0">
                  <a:pos x="41" y="39"/>
                </a:cxn>
                <a:cxn ang="0">
                  <a:pos x="46" y="39"/>
                </a:cxn>
                <a:cxn ang="0">
                  <a:pos x="50" y="38"/>
                </a:cxn>
                <a:cxn ang="0">
                  <a:pos x="53" y="36"/>
                </a:cxn>
                <a:cxn ang="0">
                  <a:pos x="54" y="31"/>
                </a:cxn>
                <a:cxn ang="0">
                  <a:pos x="53" y="27"/>
                </a:cxn>
                <a:cxn ang="0">
                  <a:pos x="51" y="25"/>
                </a:cxn>
                <a:cxn ang="0">
                  <a:pos x="47" y="24"/>
                </a:cxn>
                <a:cxn ang="0">
                  <a:pos x="43" y="24"/>
                </a:cxn>
                <a:cxn ang="0">
                  <a:pos x="33" y="24"/>
                </a:cxn>
                <a:cxn ang="0">
                  <a:pos x="33" y="39"/>
                </a:cxn>
              </a:cxnLst>
              <a:rect l="0" t="0" r="r" b="b"/>
              <a:pathLst>
                <a:path w="84" h="84">
                  <a:moveTo>
                    <a:pt x="3" y="25"/>
                  </a:moveTo>
                  <a:cubicBezTo>
                    <a:pt x="5" y="20"/>
                    <a:pt x="8" y="16"/>
                    <a:pt x="12" y="12"/>
                  </a:cubicBezTo>
                  <a:cubicBezTo>
                    <a:pt x="16" y="8"/>
                    <a:pt x="21" y="5"/>
                    <a:pt x="26" y="3"/>
                  </a:cubicBezTo>
                  <a:cubicBezTo>
                    <a:pt x="31" y="1"/>
                    <a:pt x="36" y="0"/>
                    <a:pt x="42" y="0"/>
                  </a:cubicBezTo>
                  <a:cubicBezTo>
                    <a:pt x="48" y="0"/>
                    <a:pt x="53" y="1"/>
                    <a:pt x="58" y="3"/>
                  </a:cubicBezTo>
                  <a:cubicBezTo>
                    <a:pt x="64" y="5"/>
                    <a:pt x="68" y="8"/>
                    <a:pt x="72" y="12"/>
                  </a:cubicBezTo>
                  <a:cubicBezTo>
                    <a:pt x="76" y="16"/>
                    <a:pt x="79" y="20"/>
                    <a:pt x="81" y="25"/>
                  </a:cubicBezTo>
                  <a:cubicBezTo>
                    <a:pt x="83" y="30"/>
                    <a:pt x="84" y="36"/>
                    <a:pt x="84" y="42"/>
                  </a:cubicBezTo>
                  <a:cubicBezTo>
                    <a:pt x="84" y="48"/>
                    <a:pt x="83" y="54"/>
                    <a:pt x="81" y="59"/>
                  </a:cubicBezTo>
                  <a:cubicBezTo>
                    <a:pt x="79" y="64"/>
                    <a:pt x="76" y="68"/>
                    <a:pt x="72" y="72"/>
                  </a:cubicBezTo>
                  <a:cubicBezTo>
                    <a:pt x="68" y="76"/>
                    <a:pt x="64" y="79"/>
                    <a:pt x="58" y="81"/>
                  </a:cubicBezTo>
                  <a:cubicBezTo>
                    <a:pt x="53" y="83"/>
                    <a:pt x="48" y="84"/>
                    <a:pt x="42" y="84"/>
                  </a:cubicBezTo>
                  <a:cubicBezTo>
                    <a:pt x="36" y="84"/>
                    <a:pt x="31" y="83"/>
                    <a:pt x="26" y="81"/>
                  </a:cubicBezTo>
                  <a:cubicBezTo>
                    <a:pt x="21" y="79"/>
                    <a:pt x="16" y="76"/>
                    <a:pt x="12" y="72"/>
                  </a:cubicBezTo>
                  <a:cubicBezTo>
                    <a:pt x="8" y="68"/>
                    <a:pt x="5" y="64"/>
                    <a:pt x="3" y="59"/>
                  </a:cubicBezTo>
                  <a:cubicBezTo>
                    <a:pt x="1" y="54"/>
                    <a:pt x="0" y="48"/>
                    <a:pt x="0" y="42"/>
                  </a:cubicBezTo>
                  <a:cubicBezTo>
                    <a:pt x="0" y="36"/>
                    <a:pt x="1" y="30"/>
                    <a:pt x="3" y="25"/>
                  </a:cubicBezTo>
                  <a:close/>
                  <a:moveTo>
                    <a:pt x="10" y="56"/>
                  </a:moveTo>
                  <a:cubicBezTo>
                    <a:pt x="12" y="61"/>
                    <a:pt x="14" y="65"/>
                    <a:pt x="17" y="68"/>
                  </a:cubicBezTo>
                  <a:cubicBezTo>
                    <a:pt x="20" y="71"/>
                    <a:pt x="24" y="74"/>
                    <a:pt x="28" y="75"/>
                  </a:cubicBezTo>
                  <a:cubicBezTo>
                    <a:pt x="33" y="77"/>
                    <a:pt x="37" y="78"/>
                    <a:pt x="42" y="78"/>
                  </a:cubicBezTo>
                  <a:cubicBezTo>
                    <a:pt x="47" y="78"/>
                    <a:pt x="52" y="77"/>
                    <a:pt x="56" y="75"/>
                  </a:cubicBezTo>
                  <a:cubicBezTo>
                    <a:pt x="60" y="74"/>
                    <a:pt x="64" y="71"/>
                    <a:pt x="67" y="68"/>
                  </a:cubicBezTo>
                  <a:cubicBezTo>
                    <a:pt x="70" y="65"/>
                    <a:pt x="72" y="61"/>
                    <a:pt x="74" y="56"/>
                  </a:cubicBezTo>
                  <a:cubicBezTo>
                    <a:pt x="76" y="52"/>
                    <a:pt x="77" y="47"/>
                    <a:pt x="77" y="42"/>
                  </a:cubicBezTo>
                  <a:cubicBezTo>
                    <a:pt x="77" y="37"/>
                    <a:pt x="76" y="32"/>
                    <a:pt x="74" y="28"/>
                  </a:cubicBezTo>
                  <a:cubicBezTo>
                    <a:pt x="72" y="23"/>
                    <a:pt x="70" y="20"/>
                    <a:pt x="67" y="16"/>
                  </a:cubicBezTo>
                  <a:cubicBezTo>
                    <a:pt x="64" y="13"/>
                    <a:pt x="60" y="11"/>
                    <a:pt x="56" y="9"/>
                  </a:cubicBezTo>
                  <a:cubicBezTo>
                    <a:pt x="52" y="7"/>
                    <a:pt x="47" y="6"/>
                    <a:pt x="42" y="6"/>
                  </a:cubicBezTo>
                  <a:cubicBezTo>
                    <a:pt x="37" y="6"/>
                    <a:pt x="33" y="7"/>
                    <a:pt x="28" y="9"/>
                  </a:cubicBezTo>
                  <a:cubicBezTo>
                    <a:pt x="24" y="11"/>
                    <a:pt x="20" y="13"/>
                    <a:pt x="17" y="16"/>
                  </a:cubicBezTo>
                  <a:cubicBezTo>
                    <a:pt x="14" y="20"/>
                    <a:pt x="12" y="23"/>
                    <a:pt x="10" y="28"/>
                  </a:cubicBezTo>
                  <a:cubicBezTo>
                    <a:pt x="8" y="32"/>
                    <a:pt x="7" y="37"/>
                    <a:pt x="7" y="42"/>
                  </a:cubicBezTo>
                  <a:cubicBezTo>
                    <a:pt x="7" y="47"/>
                    <a:pt x="8" y="52"/>
                    <a:pt x="10" y="56"/>
                  </a:cubicBezTo>
                  <a:close/>
                  <a:moveTo>
                    <a:pt x="26" y="17"/>
                  </a:moveTo>
                  <a:cubicBezTo>
                    <a:pt x="45" y="17"/>
                    <a:pt x="45" y="17"/>
                    <a:pt x="45" y="17"/>
                  </a:cubicBezTo>
                  <a:cubicBezTo>
                    <a:pt x="51" y="17"/>
                    <a:pt x="55" y="19"/>
                    <a:pt x="58" y="21"/>
                  </a:cubicBezTo>
                  <a:cubicBezTo>
                    <a:pt x="61" y="23"/>
                    <a:pt x="62" y="27"/>
                    <a:pt x="62" y="32"/>
                  </a:cubicBezTo>
                  <a:cubicBezTo>
                    <a:pt x="62" y="36"/>
                    <a:pt x="61" y="39"/>
                    <a:pt x="58" y="41"/>
                  </a:cubicBezTo>
                  <a:cubicBezTo>
                    <a:pt x="56" y="43"/>
                    <a:pt x="53" y="45"/>
                    <a:pt x="49" y="45"/>
                  </a:cubicBezTo>
                  <a:cubicBezTo>
                    <a:pt x="63" y="67"/>
                    <a:pt x="63" y="67"/>
                    <a:pt x="63" y="67"/>
                  </a:cubicBezTo>
                  <a:cubicBezTo>
                    <a:pt x="55" y="67"/>
                    <a:pt x="55" y="67"/>
                    <a:pt x="55" y="67"/>
                  </a:cubicBezTo>
                  <a:cubicBezTo>
                    <a:pt x="41" y="46"/>
                    <a:pt x="41" y="46"/>
                    <a:pt x="41" y="46"/>
                  </a:cubicBezTo>
                  <a:cubicBezTo>
                    <a:pt x="33" y="46"/>
                    <a:pt x="33" y="46"/>
                    <a:pt x="33" y="46"/>
                  </a:cubicBezTo>
                  <a:cubicBezTo>
                    <a:pt x="33" y="67"/>
                    <a:pt x="33" y="67"/>
                    <a:pt x="33" y="67"/>
                  </a:cubicBezTo>
                  <a:cubicBezTo>
                    <a:pt x="26" y="67"/>
                    <a:pt x="26" y="67"/>
                    <a:pt x="26" y="67"/>
                  </a:cubicBezTo>
                  <a:lnTo>
                    <a:pt x="26" y="17"/>
                  </a:lnTo>
                  <a:close/>
                  <a:moveTo>
                    <a:pt x="33" y="39"/>
                  </a:moveTo>
                  <a:cubicBezTo>
                    <a:pt x="41" y="39"/>
                    <a:pt x="41" y="39"/>
                    <a:pt x="41" y="39"/>
                  </a:cubicBezTo>
                  <a:cubicBezTo>
                    <a:pt x="43" y="39"/>
                    <a:pt x="45" y="39"/>
                    <a:pt x="46" y="39"/>
                  </a:cubicBezTo>
                  <a:cubicBezTo>
                    <a:pt x="48" y="39"/>
                    <a:pt x="49" y="39"/>
                    <a:pt x="50" y="38"/>
                  </a:cubicBezTo>
                  <a:cubicBezTo>
                    <a:pt x="52" y="38"/>
                    <a:pt x="53" y="37"/>
                    <a:pt x="53" y="36"/>
                  </a:cubicBezTo>
                  <a:cubicBezTo>
                    <a:pt x="54" y="35"/>
                    <a:pt x="54" y="33"/>
                    <a:pt x="54" y="31"/>
                  </a:cubicBezTo>
                  <a:cubicBezTo>
                    <a:pt x="54" y="30"/>
                    <a:pt x="54" y="28"/>
                    <a:pt x="53" y="27"/>
                  </a:cubicBezTo>
                  <a:cubicBezTo>
                    <a:pt x="53" y="26"/>
                    <a:pt x="52" y="26"/>
                    <a:pt x="51" y="25"/>
                  </a:cubicBezTo>
                  <a:cubicBezTo>
                    <a:pt x="50" y="24"/>
                    <a:pt x="49" y="24"/>
                    <a:pt x="47" y="24"/>
                  </a:cubicBezTo>
                  <a:cubicBezTo>
                    <a:pt x="46" y="24"/>
                    <a:pt x="45" y="24"/>
                    <a:pt x="43" y="24"/>
                  </a:cubicBezTo>
                  <a:cubicBezTo>
                    <a:pt x="33" y="24"/>
                    <a:pt x="33" y="24"/>
                    <a:pt x="33" y="24"/>
                  </a:cubicBezTo>
                  <a:lnTo>
                    <a:pt x="33" y="3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grpSp>
      <p:sp>
        <p:nvSpPr>
          <p:cNvPr id="2" name="Title 1"/>
          <p:cNvSpPr>
            <a:spLocks noGrp="1"/>
          </p:cNvSpPr>
          <p:nvPr userDrawn="1">
            <p:ph type="ctrTitle" hasCustomPrompt="1"/>
          </p:nvPr>
        </p:nvSpPr>
        <p:spPr bwMode="white">
          <a:xfrm>
            <a:off x="449262" y="4204514"/>
            <a:ext cx="8250237" cy="1244816"/>
          </a:xfrm>
        </p:spPr>
        <p:txBody>
          <a:bodyPr wrap="square" lIns="0" tIns="0" rIns="0" bIns="0" anchor="t" anchorCtr="0">
            <a:normAutofit/>
          </a:bodyPr>
          <a:lstStyle>
            <a:lvl1pPr algn="l">
              <a:defRPr sz="3600" b="0" baseline="0">
                <a:solidFill>
                  <a:srgbClr val="FFFFFF"/>
                </a:solidFill>
              </a:defRPr>
            </a:lvl1pPr>
          </a:lstStyle>
          <a:p>
            <a:r>
              <a:rPr lang="en-US" noProof="0" smtClean="0"/>
              <a:t>Click to edit Master </a:t>
            </a:r>
            <a:br>
              <a:rPr lang="en-US" noProof="0" smtClean="0"/>
            </a:br>
            <a:r>
              <a:rPr lang="en-US" noProof="0" smtClean="0"/>
              <a:t>title style</a:t>
            </a:r>
            <a:endParaRPr lang="en-US" noProof="0" dirty="0"/>
          </a:p>
        </p:txBody>
      </p:sp>
      <p:sp>
        <p:nvSpPr>
          <p:cNvPr id="3" name="Subtitle 2"/>
          <p:cNvSpPr>
            <a:spLocks noGrp="1"/>
          </p:cNvSpPr>
          <p:nvPr>
            <p:ph type="subTitle" idx="1"/>
          </p:nvPr>
        </p:nvSpPr>
        <p:spPr>
          <a:xfrm>
            <a:off x="447675" y="5721349"/>
            <a:ext cx="5881407" cy="679451"/>
          </a:xfrm>
          <a:prstGeom prst="rect">
            <a:avLst/>
          </a:prstGeom>
        </p:spPr>
        <p:txBody>
          <a:bodyPr lIns="0" tIns="0" rIns="0" bIns="0" anchor="t" anchorCtr="0">
            <a:normAutofit/>
          </a:bodyPr>
          <a:lstStyle>
            <a:lvl1pPr marL="0" indent="0" algn="l">
              <a:spcBef>
                <a:spcPts val="0"/>
              </a:spcBef>
              <a:buNone/>
              <a:defRPr lang="en-GB" sz="1400" kern="1200" noProof="0" dirty="0">
                <a:solidFill>
                  <a:srgbClr val="666666"/>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smtClean="0"/>
          </a:p>
        </p:txBody>
      </p:sp>
      <p:sp>
        <p:nvSpPr>
          <p:cNvPr id="20" name="TextBox 19"/>
          <p:cNvSpPr txBox="1"/>
          <p:nvPr userDrawn="1"/>
        </p:nvSpPr>
        <p:spPr bwMode="auto">
          <a:xfrm>
            <a:off x="449263" y="6515640"/>
            <a:ext cx="2272672" cy="342360"/>
          </a:xfrm>
          <a:prstGeom prst="rect">
            <a:avLst/>
          </a:prstGeom>
          <a:noFill/>
          <a:ln w="3175" algn="ctr">
            <a:noFill/>
            <a:miter lim="800000"/>
            <a:headEnd/>
            <a:tailEnd/>
          </a:ln>
          <a:effectLst/>
        </p:spPr>
        <p:txBody>
          <a:bodyPr vert="horz" wrap="square" lIns="0" tIns="0" rIns="0" bIns="0" rtlCol="0" anchor="t"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noProof="0" dirty="0" smtClean="0">
                <a:solidFill>
                  <a:srgbClr val="666666"/>
                </a:solidFill>
                <a:latin typeface="Arial" pitchFamily="34" charset="0"/>
                <a:ea typeface="+mn-ea"/>
                <a:cs typeface="Arial" pitchFamily="34" charset="0"/>
              </a:rPr>
              <a:t>© CGI Group Inc. CONFIDENTIAL</a:t>
            </a:r>
          </a:p>
        </p:txBody>
      </p:sp>
      <p:pic>
        <p:nvPicPr>
          <p:cNvPr id="46" name="Picture 45" descr="Signature_40years_A1_full.png"/>
          <p:cNvPicPr>
            <a:picLocks noChangeAspect="1"/>
          </p:cNvPicPr>
          <p:nvPr userDrawn="1"/>
        </p:nvPicPr>
        <p:blipFill>
          <a:blip r:embed="rId5" cstate="print">
            <a:lum bright="100000"/>
          </a:blip>
          <a:stretch>
            <a:fillRect/>
          </a:stretch>
        </p:blipFill>
        <p:spPr>
          <a:xfrm>
            <a:off x="7322385" y="4940579"/>
            <a:ext cx="1414463" cy="47148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pic>
        <p:nvPicPr>
          <p:cNvPr id="14" name="Image 13" descr="footer-Beet.jpg"/>
          <p:cNvPicPr>
            <a:picLocks noChangeAspect="1"/>
          </p:cNvPicPr>
          <p:nvPr userDrawn="1"/>
        </p:nvPicPr>
        <p:blipFill>
          <a:blip r:embed="rId2" cstate="print"/>
          <a:stretch>
            <a:fillRect/>
          </a:stretch>
        </p:blipFill>
        <p:spPr>
          <a:xfrm>
            <a:off x="0" y="5529263"/>
            <a:ext cx="9144000" cy="1328737"/>
          </a:xfrm>
          <a:prstGeom prst="rect">
            <a:avLst/>
          </a:prstGeom>
        </p:spPr>
      </p:pic>
      <p:sp>
        <p:nvSpPr>
          <p:cNvPr id="13"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21" name="Picture Placeholder 20"/>
          <p:cNvSpPr>
            <a:spLocks noGrp="1"/>
          </p:cNvSpPr>
          <p:nvPr>
            <p:ph type="pic" sz="quarter" idx="14"/>
          </p:nvPr>
        </p:nvSpPr>
        <p:spPr>
          <a:xfrm>
            <a:off x="4762500" y="1325563"/>
            <a:ext cx="3924300" cy="4835525"/>
          </a:xfrm>
          <a:prstGeom prst="rect">
            <a:avLst/>
          </a:prstGeom>
        </p:spPr>
        <p:txBody>
          <a:bodyPr lIns="0" tIns="0" rIns="0" bIns="0">
            <a:normAutofit/>
          </a:bodyPr>
          <a:lstStyle>
            <a:lvl1pPr>
              <a:spcBef>
                <a:spcPts val="500"/>
              </a:spcBef>
              <a:buNone/>
              <a:defRPr lang="en-GB" sz="2000" kern="1200" baseline="0" noProof="0" dirty="0" smtClean="0">
                <a:solidFill>
                  <a:schemeClr val="tx1"/>
                </a:solidFill>
                <a:latin typeface="Arial" pitchFamily="34" charset="0"/>
                <a:ea typeface="+mn-ea"/>
                <a:cs typeface="+mn-cs"/>
              </a:defRPr>
            </a:lvl1pPr>
          </a:lstStyle>
          <a:p>
            <a:r>
              <a:rPr lang="en-US" smtClean="0"/>
              <a:t>Click icon to add picture</a:t>
            </a:r>
            <a:endParaRPr lang="en-US" dirty="0"/>
          </a:p>
        </p:txBody>
      </p:sp>
      <p:sp>
        <p:nvSpPr>
          <p:cNvPr id="10"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1" name="Content Placeholder 20"/>
          <p:cNvSpPr>
            <a:spLocks noGrp="1"/>
          </p:cNvSpPr>
          <p:nvPr>
            <p:ph sz="quarter" idx="17"/>
          </p:nvPr>
        </p:nvSpPr>
        <p:spPr>
          <a:xfrm>
            <a:off x="449264" y="1266825"/>
            <a:ext cx="3956050" cy="4886325"/>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6" name="Group 15"/>
          <p:cNvGrpSpPr/>
          <p:nvPr userDrawn="1"/>
        </p:nvGrpSpPr>
        <p:grpSpPr bwMode="gray">
          <a:xfrm>
            <a:off x="7975371" y="6325019"/>
            <a:ext cx="715649" cy="333534"/>
            <a:chOff x="7527713" y="5505450"/>
            <a:chExt cx="1163308" cy="542169"/>
          </a:xfrm>
        </p:grpSpPr>
        <p:sp>
          <p:nvSpPr>
            <p:cNvPr id="1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9"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pic>
        <p:nvPicPr>
          <p:cNvPr id="19" name="Image 18" descr="footer-Beet.jpg"/>
          <p:cNvPicPr>
            <a:picLocks noChangeAspect="1"/>
          </p:cNvPicPr>
          <p:nvPr userDrawn="1"/>
        </p:nvPicPr>
        <p:blipFill>
          <a:blip r:embed="rId2" cstate="print"/>
          <a:stretch>
            <a:fillRect/>
          </a:stretch>
        </p:blipFill>
        <p:spPr>
          <a:xfrm>
            <a:off x="0" y="5529263"/>
            <a:ext cx="9144000" cy="1328737"/>
          </a:xfrm>
          <a:prstGeom prst="rect">
            <a:avLst/>
          </a:prstGeom>
        </p:spPr>
      </p:pic>
      <p:sp>
        <p:nvSpPr>
          <p:cNvPr id="20"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21" name="Picture Placeholder 20"/>
          <p:cNvSpPr>
            <a:spLocks noGrp="1"/>
          </p:cNvSpPr>
          <p:nvPr>
            <p:ph type="pic" sz="quarter" idx="14"/>
          </p:nvPr>
        </p:nvSpPr>
        <p:spPr>
          <a:xfrm>
            <a:off x="447676" y="1325563"/>
            <a:ext cx="2580730" cy="3141334"/>
          </a:xfrm>
          <a:prstGeom prst="rect">
            <a:avLst/>
          </a:prstGeom>
        </p:spPr>
        <p:txBody>
          <a:bodyPr lIns="0" tIns="0" rIns="0" bIns="0">
            <a:normAutofit/>
          </a:bodyPr>
          <a:lstStyle>
            <a:lvl1pPr>
              <a:buNone/>
              <a:defRPr lang="en-GB" sz="1800" kern="1200" baseline="0" noProof="0" dirty="0" smtClean="0">
                <a:solidFill>
                  <a:schemeClr val="tx1"/>
                </a:solidFill>
                <a:latin typeface="Arial" pitchFamily="34" charset="0"/>
                <a:ea typeface="+mn-ea"/>
                <a:cs typeface="+mn-cs"/>
              </a:defRPr>
            </a:lvl1pPr>
          </a:lstStyle>
          <a:p>
            <a:r>
              <a:rPr lang="en-US" smtClean="0"/>
              <a:t>Click icon to add picture</a:t>
            </a:r>
            <a:endParaRPr lang="en-US" dirty="0"/>
          </a:p>
        </p:txBody>
      </p:sp>
      <p:sp>
        <p:nvSpPr>
          <p:cNvPr id="11" name="Picture Placeholder 20"/>
          <p:cNvSpPr>
            <a:spLocks noGrp="1"/>
          </p:cNvSpPr>
          <p:nvPr>
            <p:ph type="pic" sz="quarter" idx="15"/>
          </p:nvPr>
        </p:nvSpPr>
        <p:spPr>
          <a:xfrm>
            <a:off x="3230319" y="1325563"/>
            <a:ext cx="2627284" cy="3141334"/>
          </a:xfrm>
          <a:prstGeom prst="rect">
            <a:avLst/>
          </a:prstGeom>
        </p:spPr>
        <p:txBody>
          <a:bodyPr lIns="0" tIns="0" rIns="0" bIns="0">
            <a:normAutofit/>
          </a:bodyPr>
          <a:lstStyle>
            <a:lvl1pPr>
              <a:buNone/>
              <a:defRPr lang="en-GB" sz="1800" kern="1200" baseline="0" noProof="0" dirty="0" smtClean="0">
                <a:solidFill>
                  <a:schemeClr val="tx1"/>
                </a:solidFill>
                <a:latin typeface="Arial" pitchFamily="34" charset="0"/>
                <a:ea typeface="+mn-ea"/>
                <a:cs typeface="+mn-cs"/>
              </a:defRPr>
            </a:lvl1pPr>
          </a:lstStyle>
          <a:p>
            <a:r>
              <a:rPr lang="en-US" smtClean="0"/>
              <a:t>Click icon to add picture</a:t>
            </a:r>
            <a:endParaRPr lang="en-US" dirty="0"/>
          </a:p>
        </p:txBody>
      </p:sp>
      <p:sp>
        <p:nvSpPr>
          <p:cNvPr id="12" name="Picture Placeholder 20"/>
          <p:cNvSpPr>
            <a:spLocks noGrp="1"/>
          </p:cNvSpPr>
          <p:nvPr>
            <p:ph type="pic" sz="quarter" idx="16"/>
          </p:nvPr>
        </p:nvSpPr>
        <p:spPr>
          <a:xfrm>
            <a:off x="6059516" y="1325563"/>
            <a:ext cx="2627284" cy="3141334"/>
          </a:xfrm>
          <a:prstGeom prst="rect">
            <a:avLst/>
          </a:prstGeom>
        </p:spPr>
        <p:txBody>
          <a:bodyPr lIns="0" tIns="0" rIns="0" bIns="0">
            <a:normAutofit/>
          </a:bodyPr>
          <a:lstStyle>
            <a:lvl1pPr>
              <a:buNone/>
              <a:defRPr lang="en-GB" sz="1800" kern="1200" baseline="0" noProof="0" dirty="0" smtClean="0">
                <a:solidFill>
                  <a:schemeClr val="tx1"/>
                </a:solidFill>
                <a:latin typeface="Arial" pitchFamily="34" charset="0"/>
                <a:ea typeface="+mn-ea"/>
                <a:cs typeface="+mn-cs"/>
              </a:defRPr>
            </a:lvl1pPr>
          </a:lstStyle>
          <a:p>
            <a:r>
              <a:rPr lang="en-US" smtClean="0"/>
              <a:t>Click icon to add picture</a:t>
            </a:r>
            <a:endParaRPr lang="en-US" dirty="0"/>
          </a:p>
        </p:txBody>
      </p:sp>
      <p:sp>
        <p:nvSpPr>
          <p:cNvPr id="14"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5" name="Content Placeholder 20"/>
          <p:cNvSpPr>
            <a:spLocks noGrp="1"/>
          </p:cNvSpPr>
          <p:nvPr>
            <p:ph sz="quarter" idx="17" hasCustomPrompt="1"/>
          </p:nvPr>
        </p:nvSpPr>
        <p:spPr>
          <a:xfrm>
            <a:off x="447675" y="4614043"/>
            <a:ext cx="2582128" cy="1549618"/>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16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16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4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2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20"/>
          <p:cNvSpPr>
            <a:spLocks noGrp="1"/>
          </p:cNvSpPr>
          <p:nvPr>
            <p:ph sz="quarter" idx="22" hasCustomPrompt="1"/>
          </p:nvPr>
        </p:nvSpPr>
        <p:spPr>
          <a:xfrm>
            <a:off x="3233168" y="4614042"/>
            <a:ext cx="2621722" cy="1549618"/>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16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16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4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2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20"/>
          <p:cNvSpPr>
            <a:spLocks noGrp="1"/>
          </p:cNvSpPr>
          <p:nvPr>
            <p:ph sz="quarter" idx="23" hasCustomPrompt="1"/>
          </p:nvPr>
        </p:nvSpPr>
        <p:spPr>
          <a:xfrm>
            <a:off x="6066430" y="4614042"/>
            <a:ext cx="2633070" cy="1549618"/>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16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16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4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2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25" name="Group 24"/>
          <p:cNvGrpSpPr/>
          <p:nvPr userDrawn="1"/>
        </p:nvGrpSpPr>
        <p:grpSpPr bwMode="gray">
          <a:xfrm>
            <a:off x="7975371" y="6325019"/>
            <a:ext cx="715649" cy="333534"/>
            <a:chOff x="7527713" y="5505450"/>
            <a:chExt cx="1163308" cy="542169"/>
          </a:xfrm>
        </p:grpSpPr>
        <p:sp>
          <p:nvSpPr>
            <p:cNvPr id="26"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7"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8"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pic>
        <p:nvPicPr>
          <p:cNvPr id="14" name="Image 13" descr="footer-Beet.jpg"/>
          <p:cNvPicPr>
            <a:picLocks noChangeAspect="1"/>
          </p:cNvPicPr>
          <p:nvPr userDrawn="1"/>
        </p:nvPicPr>
        <p:blipFill>
          <a:blip r:embed="rId2" cstate="print"/>
          <a:stretch>
            <a:fillRect/>
          </a:stretch>
        </p:blipFill>
        <p:spPr>
          <a:xfrm>
            <a:off x="0" y="5529263"/>
            <a:ext cx="9144000" cy="1328737"/>
          </a:xfrm>
          <a:prstGeom prst="rect">
            <a:avLst/>
          </a:prstGeom>
        </p:spPr>
      </p:pic>
      <p:sp>
        <p:nvSpPr>
          <p:cNvPr id="13"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21" name="Picture Placeholder 20"/>
          <p:cNvSpPr>
            <a:spLocks noGrp="1"/>
          </p:cNvSpPr>
          <p:nvPr>
            <p:ph type="pic" sz="quarter" idx="14"/>
          </p:nvPr>
        </p:nvSpPr>
        <p:spPr>
          <a:xfrm>
            <a:off x="447675" y="1325563"/>
            <a:ext cx="8251825" cy="3460759"/>
          </a:xfrm>
          <a:prstGeom prst="rect">
            <a:avLst/>
          </a:prstGeom>
        </p:spPr>
        <p:txBody>
          <a:bodyPr lIns="0" tIns="0" rIns="0" bIns="0">
            <a:normAutofit/>
          </a:bodyPr>
          <a:lstStyle>
            <a:lvl1pPr>
              <a:buNone/>
              <a:defRPr lang="en-GB" sz="1800" kern="1200" baseline="0" noProof="0" dirty="0" smtClean="0">
                <a:solidFill>
                  <a:schemeClr val="tx1"/>
                </a:solidFill>
                <a:latin typeface="Arial" pitchFamily="34" charset="0"/>
                <a:ea typeface="+mn-ea"/>
                <a:cs typeface="+mn-cs"/>
              </a:defRPr>
            </a:lvl1pPr>
          </a:lstStyle>
          <a:p>
            <a:r>
              <a:rPr lang="en-US" smtClean="0"/>
              <a:t>Click icon to add picture</a:t>
            </a:r>
            <a:endParaRPr lang="en-US" dirty="0"/>
          </a:p>
        </p:txBody>
      </p:sp>
      <p:sp>
        <p:nvSpPr>
          <p:cNvPr id="10"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1" name="Content Placeholder 20"/>
          <p:cNvSpPr>
            <a:spLocks noGrp="1"/>
          </p:cNvSpPr>
          <p:nvPr>
            <p:ph sz="quarter" idx="17" hasCustomPrompt="1"/>
          </p:nvPr>
        </p:nvSpPr>
        <p:spPr>
          <a:xfrm>
            <a:off x="447674" y="5016525"/>
            <a:ext cx="8251825" cy="1136625"/>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16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16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4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2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text styles</a:t>
            </a:r>
          </a:p>
          <a:p>
            <a:pPr lvl="1"/>
            <a:r>
              <a:rPr lang="en-US" smtClean="0"/>
              <a:t>Second level</a:t>
            </a:r>
          </a:p>
          <a:p>
            <a:pPr lvl="2"/>
            <a:r>
              <a:rPr lang="en-US" smtClean="0"/>
              <a:t>Third level</a:t>
            </a:r>
            <a:endParaRPr lang="en-US" dirty="0"/>
          </a:p>
        </p:txBody>
      </p:sp>
      <p:grpSp>
        <p:nvGrpSpPr>
          <p:cNvPr id="16" name="Group 15"/>
          <p:cNvGrpSpPr/>
          <p:nvPr userDrawn="1"/>
        </p:nvGrpSpPr>
        <p:grpSpPr bwMode="gray">
          <a:xfrm>
            <a:off x="7975371" y="6325019"/>
            <a:ext cx="715649" cy="333534"/>
            <a:chOff x="7527713" y="5505450"/>
            <a:chExt cx="1163308" cy="542169"/>
          </a:xfrm>
        </p:grpSpPr>
        <p:sp>
          <p:nvSpPr>
            <p:cNvPr id="1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9"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pic>
        <p:nvPicPr>
          <p:cNvPr id="13" name="Image 12" descr="footer-Beet.jpg"/>
          <p:cNvPicPr>
            <a:picLocks noChangeAspect="1"/>
          </p:cNvPicPr>
          <p:nvPr userDrawn="1"/>
        </p:nvPicPr>
        <p:blipFill>
          <a:blip r:embed="rId2" cstate="print"/>
          <a:stretch>
            <a:fillRect/>
          </a:stretch>
        </p:blipFill>
        <p:spPr>
          <a:xfrm>
            <a:off x="0" y="5529263"/>
            <a:ext cx="9144000" cy="1328737"/>
          </a:xfrm>
          <a:prstGeom prst="rect">
            <a:avLst/>
          </a:prstGeom>
        </p:spPr>
      </p:pic>
      <p:sp>
        <p:nvSpPr>
          <p:cNvPr id="14" name="Content Placeholder 20"/>
          <p:cNvSpPr>
            <a:spLocks noGrp="1"/>
          </p:cNvSpPr>
          <p:nvPr>
            <p:ph sz="quarter" idx="17"/>
          </p:nvPr>
        </p:nvSpPr>
        <p:spPr>
          <a:xfrm>
            <a:off x="449263" y="1266825"/>
            <a:ext cx="6261100" cy="4886325"/>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9"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2" name="Picture Placeholder 11"/>
          <p:cNvSpPr>
            <a:spLocks noGrp="1"/>
          </p:cNvSpPr>
          <p:nvPr>
            <p:ph type="pic" sz="quarter" idx="23" hasCustomPrompt="1"/>
          </p:nvPr>
        </p:nvSpPr>
        <p:spPr>
          <a:xfrm>
            <a:off x="6854825" y="1325563"/>
            <a:ext cx="1844675" cy="4827587"/>
          </a:xfrm>
          <a:prstGeom prst="rect">
            <a:avLst/>
          </a:prstGeom>
        </p:spPr>
        <p:txBody>
          <a:bodyPr lIns="0" tIns="0" rIns="0" bIns="0"/>
          <a:lstStyle>
            <a:lvl1pPr marL="179388" indent="-179388">
              <a:buFont typeface="Arial" pitchFamily="34" charset="0"/>
              <a:buNone/>
              <a:defRPr lang="en-AU" sz="1600" kern="1200" dirty="0" smtClean="0">
                <a:solidFill>
                  <a:schemeClr val="tx1"/>
                </a:solidFill>
                <a:latin typeface="Arial" pitchFamily="34" charset="0"/>
                <a:ea typeface="+mn-ea"/>
                <a:cs typeface="+mn-cs"/>
              </a:defRPr>
            </a:lvl1pPr>
          </a:lstStyle>
          <a:p>
            <a:r>
              <a:rPr lang="en-US" smtClean="0"/>
              <a:t>Text</a:t>
            </a:r>
            <a:endParaRPr lang="en-US" dirty="0"/>
          </a:p>
        </p:txBody>
      </p:sp>
      <p:grpSp>
        <p:nvGrpSpPr>
          <p:cNvPr id="16" name="Group 15"/>
          <p:cNvGrpSpPr/>
          <p:nvPr userDrawn="1"/>
        </p:nvGrpSpPr>
        <p:grpSpPr bwMode="gray">
          <a:xfrm>
            <a:off x="7975371" y="6325019"/>
            <a:ext cx="715649" cy="333534"/>
            <a:chOff x="7527713" y="5505450"/>
            <a:chExt cx="1163308" cy="542169"/>
          </a:xfrm>
        </p:grpSpPr>
        <p:sp>
          <p:nvSpPr>
            <p:cNvPr id="1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0"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pic>
        <p:nvPicPr>
          <p:cNvPr id="17" name="Image 16" descr="footer-Beet.jpg"/>
          <p:cNvPicPr>
            <a:picLocks noChangeAspect="1"/>
          </p:cNvPicPr>
          <p:nvPr userDrawn="1"/>
        </p:nvPicPr>
        <p:blipFill>
          <a:blip r:embed="rId2" cstate="print"/>
          <a:stretch>
            <a:fillRect/>
          </a:stretch>
        </p:blipFill>
        <p:spPr>
          <a:xfrm>
            <a:off x="0" y="5529263"/>
            <a:ext cx="9144000" cy="1328737"/>
          </a:xfrm>
          <a:prstGeom prst="rect">
            <a:avLst/>
          </a:prstGeom>
        </p:spPr>
      </p:pic>
      <p:sp>
        <p:nvSpPr>
          <p:cNvPr id="16"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1"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2" name="Content Placeholder 20"/>
          <p:cNvSpPr>
            <a:spLocks noGrp="1"/>
          </p:cNvSpPr>
          <p:nvPr>
            <p:ph sz="quarter" idx="17"/>
          </p:nvPr>
        </p:nvSpPr>
        <p:spPr>
          <a:xfrm>
            <a:off x="449264" y="2322786"/>
            <a:ext cx="3956050"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0"/>
          <p:cNvSpPr>
            <a:spLocks noGrp="1"/>
          </p:cNvSpPr>
          <p:nvPr>
            <p:ph sz="quarter" idx="23"/>
          </p:nvPr>
        </p:nvSpPr>
        <p:spPr>
          <a:xfrm>
            <a:off x="4741416" y="2322786"/>
            <a:ext cx="3956050"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0"/>
          <p:cNvSpPr>
            <a:spLocks noGrp="1"/>
          </p:cNvSpPr>
          <p:nvPr>
            <p:ph sz="quarter" idx="24"/>
          </p:nvPr>
        </p:nvSpPr>
        <p:spPr>
          <a:xfrm>
            <a:off x="447674" y="1266825"/>
            <a:ext cx="8251825" cy="838200"/>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p:txBody>
      </p:sp>
      <p:grpSp>
        <p:nvGrpSpPr>
          <p:cNvPr id="19" name="Group 18"/>
          <p:cNvGrpSpPr/>
          <p:nvPr userDrawn="1"/>
        </p:nvGrpSpPr>
        <p:grpSpPr bwMode="gray">
          <a:xfrm>
            <a:off x="7975371" y="6325019"/>
            <a:ext cx="715649" cy="333534"/>
            <a:chOff x="7527713" y="5505450"/>
            <a:chExt cx="1163308" cy="542169"/>
          </a:xfrm>
        </p:grpSpPr>
        <p:sp>
          <p:nvSpPr>
            <p:cNvPr id="20"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1"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2"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12" name="Image 11" descr="footer-Beet.jpg"/>
          <p:cNvPicPr>
            <a:picLocks noChangeAspect="1"/>
          </p:cNvPicPr>
          <p:nvPr userDrawn="1"/>
        </p:nvPicPr>
        <p:blipFill>
          <a:blip r:embed="rId2" cstate="print"/>
          <a:stretch>
            <a:fillRect/>
          </a:stretch>
        </p:blipFill>
        <p:spPr>
          <a:xfrm>
            <a:off x="0" y="5529263"/>
            <a:ext cx="9144000" cy="1328737"/>
          </a:xfrm>
          <a:prstGeom prst="rect">
            <a:avLst/>
          </a:prstGeom>
        </p:spPr>
      </p:pic>
      <p:sp>
        <p:nvSpPr>
          <p:cNvPr id="19" name="Content Placeholder 2"/>
          <p:cNvSpPr>
            <a:spLocks noGrp="1"/>
          </p:cNvSpPr>
          <p:nvPr>
            <p:ph idx="1" hasCustomPrompt="1"/>
          </p:nvPr>
        </p:nvSpPr>
        <p:spPr>
          <a:xfrm>
            <a:off x="447675" y="1266825"/>
            <a:ext cx="8239125" cy="330332"/>
          </a:xfrm>
          <a:prstGeom prst="rect">
            <a:avLst/>
          </a:prstGeom>
        </p:spPr>
        <p:txBody>
          <a:bodyPr lIns="0" tIns="0" rIns="0" bIns="0">
            <a:norm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tabLst/>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smtClean="0"/>
              <a:t>Click to enter text</a:t>
            </a:r>
            <a:endParaRPr lang="en-US" noProof="0" dirty="0" smtClean="0"/>
          </a:p>
        </p:txBody>
      </p:sp>
      <p:sp>
        <p:nvSpPr>
          <p:cNvPr id="21" name="Picture Placeholder 20"/>
          <p:cNvSpPr>
            <a:spLocks noGrp="1"/>
          </p:cNvSpPr>
          <p:nvPr>
            <p:ph type="pic" sz="quarter" idx="14"/>
          </p:nvPr>
        </p:nvSpPr>
        <p:spPr>
          <a:xfrm>
            <a:off x="447675" y="1744717"/>
            <a:ext cx="8251825" cy="4408433"/>
          </a:xfrm>
          <a:prstGeom prst="rect">
            <a:avLst/>
          </a:prstGeom>
        </p:spPr>
        <p:txBody>
          <a:bodyPr lIns="0" tIns="0" rIns="0" bIns="0">
            <a:normAutofit/>
          </a:bodyPr>
          <a:lstStyle>
            <a:lvl1pPr>
              <a:buNone/>
              <a:defRPr lang="en-GB" sz="1800" kern="1200" baseline="0" noProof="0" dirty="0" smtClean="0">
                <a:solidFill>
                  <a:schemeClr val="tx1"/>
                </a:solidFill>
                <a:latin typeface="Arial" pitchFamily="34" charset="0"/>
                <a:ea typeface="+mn-ea"/>
                <a:cs typeface="+mn-cs"/>
              </a:defRPr>
            </a:lvl1pPr>
          </a:lstStyle>
          <a:p>
            <a:r>
              <a:rPr lang="en-US" smtClean="0"/>
              <a:t>Click icon to add picture</a:t>
            </a:r>
            <a:endParaRPr lang="en-US" dirty="0"/>
          </a:p>
        </p:txBody>
      </p:sp>
      <p:sp>
        <p:nvSpPr>
          <p:cNvPr id="10"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5"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grpSp>
        <p:nvGrpSpPr>
          <p:cNvPr id="14" name="Group 13"/>
          <p:cNvGrpSpPr/>
          <p:nvPr userDrawn="1"/>
        </p:nvGrpSpPr>
        <p:grpSpPr bwMode="gray">
          <a:xfrm>
            <a:off x="7975371" y="6325019"/>
            <a:ext cx="715649" cy="333534"/>
            <a:chOff x="7527713" y="5505450"/>
            <a:chExt cx="1163308" cy="542169"/>
          </a:xfrm>
        </p:grpSpPr>
        <p:sp>
          <p:nvSpPr>
            <p:cNvPr id="16"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7"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8"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pic>
        <p:nvPicPr>
          <p:cNvPr id="37" name="Picture 36" descr="&lt;IGNORE&gt;&#10;"/>
          <p:cNvPicPr>
            <a:picLocks noChangeAspect="1"/>
          </p:cNvPicPr>
          <p:nvPr userDrawn="1"/>
        </p:nvPicPr>
        <p:blipFill>
          <a:blip r:embed="rId2" cstate="print"/>
          <a:stretch>
            <a:fillRect/>
          </a:stretch>
        </p:blipFill>
        <p:spPr>
          <a:xfrm>
            <a:off x="0" y="0"/>
            <a:ext cx="9144000" cy="6858000"/>
          </a:xfrm>
          <a:prstGeom prst="rect">
            <a:avLst/>
          </a:prstGeom>
        </p:spPr>
      </p:pic>
      <p:grpSp>
        <p:nvGrpSpPr>
          <p:cNvPr id="6" name="Group 5"/>
          <p:cNvGrpSpPr/>
          <p:nvPr userDrawn="1"/>
        </p:nvGrpSpPr>
        <p:grpSpPr bwMode="gray">
          <a:xfrm>
            <a:off x="6901056" y="5829386"/>
            <a:ext cx="1894407" cy="855073"/>
            <a:chOff x="1028700" y="1828800"/>
            <a:chExt cx="7083426" cy="3197226"/>
          </a:xfrm>
        </p:grpSpPr>
        <p:sp>
          <p:nvSpPr>
            <p:cNvPr id="7" name="Freeform 5"/>
            <p:cNvSpPr>
              <a:spLocks/>
            </p:cNvSpPr>
            <p:nvPr/>
          </p:nvSpPr>
          <p:spPr bwMode="gray">
            <a:xfrm>
              <a:off x="3371850" y="1828800"/>
              <a:ext cx="1697038" cy="2027238"/>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8" name="Freeform 6"/>
            <p:cNvSpPr>
              <a:spLocks/>
            </p:cNvSpPr>
            <p:nvPr/>
          </p:nvSpPr>
          <p:spPr bwMode="gray">
            <a:xfrm>
              <a:off x="5222875" y="1828800"/>
              <a:ext cx="1758950" cy="2027238"/>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9" name="Rectangle 7"/>
            <p:cNvSpPr>
              <a:spLocks noChangeArrowheads="1"/>
            </p:cNvSpPr>
            <p:nvPr/>
          </p:nvSpPr>
          <p:spPr bwMode="gray">
            <a:xfrm>
              <a:off x="7304088" y="1870075"/>
              <a:ext cx="417513" cy="1944688"/>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 name="Freeform 8"/>
            <p:cNvSpPr>
              <a:spLocks/>
            </p:cNvSpPr>
            <p:nvPr/>
          </p:nvSpPr>
          <p:spPr bwMode="gray">
            <a:xfrm>
              <a:off x="1028700" y="4525963"/>
              <a:ext cx="269875" cy="390525"/>
            </a:xfrm>
            <a:custGeom>
              <a:avLst/>
              <a:gdLst/>
              <a:ahLst/>
              <a:cxnLst>
                <a:cxn ang="0">
                  <a:pos x="0" y="0"/>
                </a:cxn>
                <a:cxn ang="0">
                  <a:pos x="168" y="0"/>
                </a:cxn>
                <a:cxn ang="0">
                  <a:pos x="168" y="26"/>
                </a:cxn>
                <a:cxn ang="0">
                  <a:pos x="31" y="26"/>
                </a:cxn>
                <a:cxn ang="0">
                  <a:pos x="31" y="107"/>
                </a:cxn>
                <a:cxn ang="0">
                  <a:pos x="159" y="107"/>
                </a:cxn>
                <a:cxn ang="0">
                  <a:pos x="159" y="133"/>
                </a:cxn>
                <a:cxn ang="0">
                  <a:pos x="31" y="133"/>
                </a:cxn>
                <a:cxn ang="0">
                  <a:pos x="31" y="218"/>
                </a:cxn>
                <a:cxn ang="0">
                  <a:pos x="170" y="218"/>
                </a:cxn>
                <a:cxn ang="0">
                  <a:pos x="170" y="246"/>
                </a:cxn>
                <a:cxn ang="0">
                  <a:pos x="0" y="246"/>
                </a:cxn>
                <a:cxn ang="0">
                  <a:pos x="0" y="0"/>
                </a:cxn>
              </a:cxnLst>
              <a:rect l="0" t="0" r="r" b="b"/>
              <a:pathLst>
                <a:path w="170" h="246">
                  <a:moveTo>
                    <a:pt x="0" y="0"/>
                  </a:moveTo>
                  <a:lnTo>
                    <a:pt x="168" y="0"/>
                  </a:lnTo>
                  <a:lnTo>
                    <a:pt x="168" y="26"/>
                  </a:lnTo>
                  <a:lnTo>
                    <a:pt x="31" y="26"/>
                  </a:lnTo>
                  <a:lnTo>
                    <a:pt x="31" y="107"/>
                  </a:lnTo>
                  <a:lnTo>
                    <a:pt x="159" y="107"/>
                  </a:lnTo>
                  <a:lnTo>
                    <a:pt x="159" y="133"/>
                  </a:lnTo>
                  <a:lnTo>
                    <a:pt x="31" y="133"/>
                  </a:lnTo>
                  <a:lnTo>
                    <a:pt x="31" y="218"/>
                  </a:lnTo>
                  <a:lnTo>
                    <a:pt x="170" y="218"/>
                  </a:lnTo>
                  <a:lnTo>
                    <a:pt x="170" y="246"/>
                  </a:lnTo>
                  <a:lnTo>
                    <a:pt x="0" y="246"/>
                  </a:ln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 name="Freeform 9"/>
            <p:cNvSpPr>
              <a:spLocks/>
            </p:cNvSpPr>
            <p:nvPr/>
          </p:nvSpPr>
          <p:spPr bwMode="gray">
            <a:xfrm>
              <a:off x="1322388" y="4635500"/>
              <a:ext cx="269875" cy="280988"/>
            </a:xfrm>
            <a:custGeom>
              <a:avLst/>
              <a:gdLst/>
              <a:ahLst/>
              <a:cxnLst>
                <a:cxn ang="0">
                  <a:pos x="66" y="83"/>
                </a:cxn>
                <a:cxn ang="0">
                  <a:pos x="4" y="0"/>
                </a:cxn>
                <a:cxn ang="0">
                  <a:pos x="42" y="0"/>
                </a:cxn>
                <a:cxn ang="0">
                  <a:pos x="85" y="61"/>
                </a:cxn>
                <a:cxn ang="0">
                  <a:pos x="127" y="0"/>
                </a:cxn>
                <a:cxn ang="0">
                  <a:pos x="163" y="0"/>
                </a:cxn>
                <a:cxn ang="0">
                  <a:pos x="101" y="80"/>
                </a:cxn>
                <a:cxn ang="0">
                  <a:pos x="170" y="177"/>
                </a:cxn>
                <a:cxn ang="0">
                  <a:pos x="134" y="177"/>
                </a:cxn>
                <a:cxn ang="0">
                  <a:pos x="85" y="104"/>
                </a:cxn>
                <a:cxn ang="0">
                  <a:pos x="35" y="177"/>
                </a:cxn>
                <a:cxn ang="0">
                  <a:pos x="0" y="177"/>
                </a:cxn>
                <a:cxn ang="0">
                  <a:pos x="66" y="83"/>
                </a:cxn>
              </a:cxnLst>
              <a:rect l="0" t="0" r="r" b="b"/>
              <a:pathLst>
                <a:path w="170" h="177">
                  <a:moveTo>
                    <a:pt x="66" y="83"/>
                  </a:moveTo>
                  <a:lnTo>
                    <a:pt x="4" y="0"/>
                  </a:lnTo>
                  <a:lnTo>
                    <a:pt x="42" y="0"/>
                  </a:lnTo>
                  <a:lnTo>
                    <a:pt x="85" y="61"/>
                  </a:lnTo>
                  <a:lnTo>
                    <a:pt x="127" y="0"/>
                  </a:lnTo>
                  <a:lnTo>
                    <a:pt x="163" y="0"/>
                  </a:lnTo>
                  <a:lnTo>
                    <a:pt x="101" y="80"/>
                  </a:lnTo>
                  <a:lnTo>
                    <a:pt x="170" y="177"/>
                  </a:lnTo>
                  <a:lnTo>
                    <a:pt x="134" y="177"/>
                  </a:lnTo>
                  <a:lnTo>
                    <a:pt x="85" y="104"/>
                  </a:lnTo>
                  <a:lnTo>
                    <a:pt x="35" y="177"/>
                  </a:lnTo>
                  <a:lnTo>
                    <a:pt x="0" y="177"/>
                  </a:lnTo>
                  <a:lnTo>
                    <a:pt x="66" y="8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2" name="Freeform 10"/>
            <p:cNvSpPr>
              <a:spLocks noEditPoints="1"/>
            </p:cNvSpPr>
            <p:nvPr/>
          </p:nvSpPr>
          <p:spPr bwMode="gray">
            <a:xfrm>
              <a:off x="1633538" y="4627563"/>
              <a:ext cx="266700" cy="398463"/>
            </a:xfrm>
            <a:custGeom>
              <a:avLst/>
              <a:gdLst/>
              <a:ahLst/>
              <a:cxnLst>
                <a:cxn ang="0">
                  <a:pos x="0" y="2"/>
                </a:cxn>
                <a:cxn ang="0">
                  <a:pos x="12" y="2"/>
                </a:cxn>
                <a:cxn ang="0">
                  <a:pos x="12" y="12"/>
                </a:cxn>
                <a:cxn ang="0">
                  <a:pos x="13" y="12"/>
                </a:cxn>
                <a:cxn ang="0">
                  <a:pos x="22" y="3"/>
                </a:cxn>
                <a:cxn ang="0">
                  <a:pos x="36" y="0"/>
                </a:cxn>
                <a:cxn ang="0">
                  <a:pos x="52" y="3"/>
                </a:cxn>
                <a:cxn ang="0">
                  <a:pos x="62" y="12"/>
                </a:cxn>
                <a:cxn ang="0">
                  <a:pos x="69" y="24"/>
                </a:cxn>
                <a:cxn ang="0">
                  <a:pos x="71" y="39"/>
                </a:cxn>
                <a:cxn ang="0">
                  <a:pos x="69" y="55"/>
                </a:cxn>
                <a:cxn ang="0">
                  <a:pos x="63" y="67"/>
                </a:cxn>
                <a:cxn ang="0">
                  <a:pos x="52" y="75"/>
                </a:cxn>
                <a:cxn ang="0">
                  <a:pos x="37" y="78"/>
                </a:cxn>
                <a:cxn ang="0">
                  <a:pos x="31" y="78"/>
                </a:cxn>
                <a:cxn ang="0">
                  <a:pos x="24" y="76"/>
                </a:cxn>
                <a:cxn ang="0">
                  <a:pos x="18" y="72"/>
                </a:cxn>
                <a:cxn ang="0">
                  <a:pos x="13" y="67"/>
                </a:cxn>
                <a:cxn ang="0">
                  <a:pos x="12" y="67"/>
                </a:cxn>
                <a:cxn ang="0">
                  <a:pos x="12" y="106"/>
                </a:cxn>
                <a:cxn ang="0">
                  <a:pos x="0" y="106"/>
                </a:cxn>
                <a:cxn ang="0">
                  <a:pos x="0" y="2"/>
                </a:cxn>
                <a:cxn ang="0">
                  <a:pos x="57" y="28"/>
                </a:cxn>
                <a:cxn ang="0">
                  <a:pos x="52" y="19"/>
                </a:cxn>
                <a:cxn ang="0">
                  <a:pos x="45" y="13"/>
                </a:cxn>
                <a:cxn ang="0">
                  <a:pos x="35" y="11"/>
                </a:cxn>
                <a:cxn ang="0">
                  <a:pos x="24" y="13"/>
                </a:cxn>
                <a:cxn ang="0">
                  <a:pos x="17" y="20"/>
                </a:cxn>
                <a:cxn ang="0">
                  <a:pos x="13" y="29"/>
                </a:cxn>
                <a:cxn ang="0">
                  <a:pos x="12" y="39"/>
                </a:cxn>
                <a:cxn ang="0">
                  <a:pos x="13" y="50"/>
                </a:cxn>
                <a:cxn ang="0">
                  <a:pos x="17" y="59"/>
                </a:cxn>
                <a:cxn ang="0">
                  <a:pos x="25" y="65"/>
                </a:cxn>
                <a:cxn ang="0">
                  <a:pos x="35" y="68"/>
                </a:cxn>
                <a:cxn ang="0">
                  <a:pos x="46" y="65"/>
                </a:cxn>
                <a:cxn ang="0">
                  <a:pos x="53" y="59"/>
                </a:cxn>
                <a:cxn ang="0">
                  <a:pos x="57" y="49"/>
                </a:cxn>
                <a:cxn ang="0">
                  <a:pos x="58" y="39"/>
                </a:cxn>
                <a:cxn ang="0">
                  <a:pos x="57" y="28"/>
                </a:cxn>
              </a:cxnLst>
              <a:rect l="0" t="0" r="r" b="b"/>
              <a:pathLst>
                <a:path w="71" h="106">
                  <a:moveTo>
                    <a:pt x="0" y="2"/>
                  </a:moveTo>
                  <a:cubicBezTo>
                    <a:pt x="12" y="2"/>
                    <a:pt x="12" y="2"/>
                    <a:pt x="12" y="2"/>
                  </a:cubicBezTo>
                  <a:cubicBezTo>
                    <a:pt x="12" y="12"/>
                    <a:pt x="12" y="12"/>
                    <a:pt x="12" y="12"/>
                  </a:cubicBezTo>
                  <a:cubicBezTo>
                    <a:pt x="13" y="12"/>
                    <a:pt x="13" y="12"/>
                    <a:pt x="13" y="12"/>
                  </a:cubicBezTo>
                  <a:cubicBezTo>
                    <a:pt x="15" y="8"/>
                    <a:pt x="18" y="5"/>
                    <a:pt x="22" y="3"/>
                  </a:cubicBezTo>
                  <a:cubicBezTo>
                    <a:pt x="26" y="1"/>
                    <a:pt x="31" y="0"/>
                    <a:pt x="36" y="0"/>
                  </a:cubicBezTo>
                  <a:cubicBezTo>
                    <a:pt x="42" y="0"/>
                    <a:pt x="47" y="1"/>
                    <a:pt x="52" y="3"/>
                  </a:cubicBezTo>
                  <a:cubicBezTo>
                    <a:pt x="56" y="5"/>
                    <a:pt x="60" y="8"/>
                    <a:pt x="62" y="12"/>
                  </a:cubicBezTo>
                  <a:cubicBezTo>
                    <a:pt x="65" y="15"/>
                    <a:pt x="67" y="20"/>
                    <a:pt x="69" y="24"/>
                  </a:cubicBezTo>
                  <a:cubicBezTo>
                    <a:pt x="70" y="29"/>
                    <a:pt x="71" y="34"/>
                    <a:pt x="71" y="39"/>
                  </a:cubicBezTo>
                  <a:cubicBezTo>
                    <a:pt x="71" y="45"/>
                    <a:pt x="70" y="50"/>
                    <a:pt x="69" y="55"/>
                  </a:cubicBezTo>
                  <a:cubicBezTo>
                    <a:pt x="68" y="59"/>
                    <a:pt x="65" y="63"/>
                    <a:pt x="63" y="67"/>
                  </a:cubicBezTo>
                  <a:cubicBezTo>
                    <a:pt x="60" y="70"/>
                    <a:pt x="56" y="73"/>
                    <a:pt x="52" y="75"/>
                  </a:cubicBezTo>
                  <a:cubicBezTo>
                    <a:pt x="48" y="77"/>
                    <a:pt x="42" y="78"/>
                    <a:pt x="37" y="78"/>
                  </a:cubicBezTo>
                  <a:cubicBezTo>
                    <a:pt x="35" y="78"/>
                    <a:pt x="33" y="78"/>
                    <a:pt x="31" y="78"/>
                  </a:cubicBezTo>
                  <a:cubicBezTo>
                    <a:pt x="28" y="78"/>
                    <a:pt x="26" y="77"/>
                    <a:pt x="24" y="76"/>
                  </a:cubicBezTo>
                  <a:cubicBezTo>
                    <a:pt x="22" y="75"/>
                    <a:pt x="20" y="74"/>
                    <a:pt x="18" y="72"/>
                  </a:cubicBezTo>
                  <a:cubicBezTo>
                    <a:pt x="16" y="71"/>
                    <a:pt x="14" y="69"/>
                    <a:pt x="13" y="67"/>
                  </a:cubicBezTo>
                  <a:cubicBezTo>
                    <a:pt x="12" y="67"/>
                    <a:pt x="12" y="67"/>
                    <a:pt x="12" y="67"/>
                  </a:cubicBezTo>
                  <a:cubicBezTo>
                    <a:pt x="12" y="106"/>
                    <a:pt x="12" y="106"/>
                    <a:pt x="12" y="106"/>
                  </a:cubicBezTo>
                  <a:cubicBezTo>
                    <a:pt x="0" y="106"/>
                    <a:pt x="0" y="106"/>
                    <a:pt x="0" y="106"/>
                  </a:cubicBezTo>
                  <a:lnTo>
                    <a:pt x="0" y="2"/>
                  </a:lnTo>
                  <a:close/>
                  <a:moveTo>
                    <a:pt x="57" y="28"/>
                  </a:moveTo>
                  <a:cubicBezTo>
                    <a:pt x="56" y="25"/>
                    <a:pt x="54" y="22"/>
                    <a:pt x="52" y="19"/>
                  </a:cubicBezTo>
                  <a:cubicBezTo>
                    <a:pt x="51" y="17"/>
                    <a:pt x="48" y="15"/>
                    <a:pt x="45" y="13"/>
                  </a:cubicBezTo>
                  <a:cubicBezTo>
                    <a:pt x="42" y="12"/>
                    <a:pt x="39" y="11"/>
                    <a:pt x="35" y="11"/>
                  </a:cubicBezTo>
                  <a:cubicBezTo>
                    <a:pt x="31" y="11"/>
                    <a:pt x="27" y="12"/>
                    <a:pt x="24" y="13"/>
                  </a:cubicBezTo>
                  <a:cubicBezTo>
                    <a:pt x="21" y="15"/>
                    <a:pt x="19" y="17"/>
                    <a:pt x="17" y="20"/>
                  </a:cubicBezTo>
                  <a:cubicBezTo>
                    <a:pt x="15" y="22"/>
                    <a:pt x="14" y="25"/>
                    <a:pt x="13" y="29"/>
                  </a:cubicBezTo>
                  <a:cubicBezTo>
                    <a:pt x="12" y="32"/>
                    <a:pt x="12" y="36"/>
                    <a:pt x="12" y="39"/>
                  </a:cubicBezTo>
                  <a:cubicBezTo>
                    <a:pt x="12" y="43"/>
                    <a:pt x="12" y="46"/>
                    <a:pt x="13" y="50"/>
                  </a:cubicBezTo>
                  <a:cubicBezTo>
                    <a:pt x="14" y="53"/>
                    <a:pt x="15" y="56"/>
                    <a:pt x="17" y="59"/>
                  </a:cubicBezTo>
                  <a:cubicBezTo>
                    <a:pt x="19" y="61"/>
                    <a:pt x="22" y="64"/>
                    <a:pt x="25" y="65"/>
                  </a:cubicBezTo>
                  <a:cubicBezTo>
                    <a:pt x="28" y="67"/>
                    <a:pt x="31" y="68"/>
                    <a:pt x="35" y="68"/>
                  </a:cubicBezTo>
                  <a:cubicBezTo>
                    <a:pt x="40" y="68"/>
                    <a:pt x="43" y="67"/>
                    <a:pt x="46" y="65"/>
                  </a:cubicBezTo>
                  <a:cubicBezTo>
                    <a:pt x="49" y="63"/>
                    <a:pt x="51" y="61"/>
                    <a:pt x="53" y="59"/>
                  </a:cubicBezTo>
                  <a:cubicBezTo>
                    <a:pt x="55" y="56"/>
                    <a:pt x="56" y="53"/>
                    <a:pt x="57" y="49"/>
                  </a:cubicBezTo>
                  <a:cubicBezTo>
                    <a:pt x="58" y="46"/>
                    <a:pt x="58" y="42"/>
                    <a:pt x="58" y="39"/>
                  </a:cubicBezTo>
                  <a:cubicBezTo>
                    <a:pt x="58" y="35"/>
                    <a:pt x="58" y="32"/>
                    <a:pt x="57" y="28"/>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3" name="Freeform 11"/>
            <p:cNvSpPr>
              <a:spLocks noEditPoints="1"/>
            </p:cNvSpPr>
            <p:nvPr/>
          </p:nvSpPr>
          <p:spPr bwMode="gray">
            <a:xfrm>
              <a:off x="1938338"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5"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3"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7" name="Freeform 12"/>
            <p:cNvSpPr>
              <a:spLocks/>
            </p:cNvSpPr>
            <p:nvPr/>
          </p:nvSpPr>
          <p:spPr bwMode="gray">
            <a:xfrm>
              <a:off x="2241550" y="4627563"/>
              <a:ext cx="150813" cy="288925"/>
            </a:xfrm>
            <a:custGeom>
              <a:avLst/>
              <a:gdLst/>
              <a:ahLst/>
              <a:cxnLst>
                <a:cxn ang="0">
                  <a:pos x="0" y="2"/>
                </a:cxn>
                <a:cxn ang="0">
                  <a:pos x="12" y="2"/>
                </a:cxn>
                <a:cxn ang="0">
                  <a:pos x="12" y="17"/>
                </a:cxn>
                <a:cxn ang="0">
                  <a:pos x="12" y="17"/>
                </a:cxn>
                <a:cxn ang="0">
                  <a:pos x="23" y="4"/>
                </a:cxn>
                <a:cxn ang="0">
                  <a:pos x="40" y="0"/>
                </a:cxn>
                <a:cxn ang="0">
                  <a:pos x="40" y="13"/>
                </a:cxn>
                <a:cxn ang="0">
                  <a:pos x="27" y="15"/>
                </a:cxn>
                <a:cxn ang="0">
                  <a:pos x="18" y="21"/>
                </a:cxn>
                <a:cxn ang="0">
                  <a:pos x="14" y="31"/>
                </a:cxn>
                <a:cxn ang="0">
                  <a:pos x="12" y="43"/>
                </a:cxn>
                <a:cxn ang="0">
                  <a:pos x="12" y="77"/>
                </a:cxn>
                <a:cxn ang="0">
                  <a:pos x="0" y="77"/>
                </a:cxn>
                <a:cxn ang="0">
                  <a:pos x="0" y="2"/>
                </a:cxn>
              </a:cxnLst>
              <a:rect l="0" t="0" r="r" b="b"/>
              <a:pathLst>
                <a:path w="40" h="77">
                  <a:moveTo>
                    <a:pt x="0" y="2"/>
                  </a:moveTo>
                  <a:cubicBezTo>
                    <a:pt x="12" y="2"/>
                    <a:pt x="12" y="2"/>
                    <a:pt x="12" y="2"/>
                  </a:cubicBezTo>
                  <a:cubicBezTo>
                    <a:pt x="12" y="17"/>
                    <a:pt x="12" y="17"/>
                    <a:pt x="12" y="17"/>
                  </a:cubicBezTo>
                  <a:cubicBezTo>
                    <a:pt x="12" y="17"/>
                    <a:pt x="12" y="17"/>
                    <a:pt x="12" y="17"/>
                  </a:cubicBezTo>
                  <a:cubicBezTo>
                    <a:pt x="15" y="11"/>
                    <a:pt x="19" y="7"/>
                    <a:pt x="23" y="4"/>
                  </a:cubicBezTo>
                  <a:cubicBezTo>
                    <a:pt x="27" y="1"/>
                    <a:pt x="33" y="0"/>
                    <a:pt x="40" y="0"/>
                  </a:cubicBezTo>
                  <a:cubicBezTo>
                    <a:pt x="40" y="13"/>
                    <a:pt x="40" y="13"/>
                    <a:pt x="40" y="13"/>
                  </a:cubicBezTo>
                  <a:cubicBezTo>
                    <a:pt x="35" y="13"/>
                    <a:pt x="30" y="14"/>
                    <a:pt x="27" y="15"/>
                  </a:cubicBezTo>
                  <a:cubicBezTo>
                    <a:pt x="23" y="16"/>
                    <a:pt x="21" y="18"/>
                    <a:pt x="18" y="21"/>
                  </a:cubicBezTo>
                  <a:cubicBezTo>
                    <a:pt x="16" y="24"/>
                    <a:pt x="15" y="27"/>
                    <a:pt x="14" y="31"/>
                  </a:cubicBezTo>
                  <a:cubicBezTo>
                    <a:pt x="13" y="34"/>
                    <a:pt x="12" y="39"/>
                    <a:pt x="12" y="43"/>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8" name="Freeform 13"/>
            <p:cNvSpPr>
              <a:spLocks noEditPoints="1"/>
            </p:cNvSpPr>
            <p:nvPr/>
          </p:nvSpPr>
          <p:spPr bwMode="gray">
            <a:xfrm>
              <a:off x="2425700" y="4525963"/>
              <a:ext cx="44450" cy="390525"/>
            </a:xfrm>
            <a:custGeom>
              <a:avLst/>
              <a:gdLst/>
              <a:ahLst/>
              <a:cxnLst>
                <a:cxn ang="0">
                  <a:pos x="28" y="35"/>
                </a:cxn>
                <a:cxn ang="0">
                  <a:pos x="0" y="35"/>
                </a:cxn>
                <a:cxn ang="0">
                  <a:pos x="0" y="0"/>
                </a:cxn>
                <a:cxn ang="0">
                  <a:pos x="28" y="0"/>
                </a:cxn>
                <a:cxn ang="0">
                  <a:pos x="28" y="35"/>
                </a:cxn>
                <a:cxn ang="0">
                  <a:pos x="0" y="69"/>
                </a:cxn>
                <a:cxn ang="0">
                  <a:pos x="28" y="69"/>
                </a:cxn>
                <a:cxn ang="0">
                  <a:pos x="28" y="246"/>
                </a:cxn>
                <a:cxn ang="0">
                  <a:pos x="0" y="246"/>
                </a:cxn>
                <a:cxn ang="0">
                  <a:pos x="0" y="69"/>
                </a:cxn>
              </a:cxnLst>
              <a:rect l="0" t="0" r="r" b="b"/>
              <a:pathLst>
                <a:path w="28" h="246">
                  <a:moveTo>
                    <a:pt x="28" y="35"/>
                  </a:moveTo>
                  <a:lnTo>
                    <a:pt x="0" y="35"/>
                  </a:lnTo>
                  <a:lnTo>
                    <a:pt x="0" y="0"/>
                  </a:lnTo>
                  <a:lnTo>
                    <a:pt x="28" y="0"/>
                  </a:lnTo>
                  <a:lnTo>
                    <a:pt x="28" y="35"/>
                  </a:lnTo>
                  <a:close/>
                  <a:moveTo>
                    <a:pt x="0" y="69"/>
                  </a:moveTo>
                  <a:lnTo>
                    <a:pt x="28" y="69"/>
                  </a:lnTo>
                  <a:lnTo>
                    <a:pt x="28"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9" name="Freeform 14"/>
            <p:cNvSpPr>
              <a:spLocks noEditPoints="1"/>
            </p:cNvSpPr>
            <p:nvPr/>
          </p:nvSpPr>
          <p:spPr bwMode="gray">
            <a:xfrm>
              <a:off x="2527300"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4"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0" name="Freeform 15"/>
            <p:cNvSpPr>
              <a:spLocks/>
            </p:cNvSpPr>
            <p:nvPr/>
          </p:nvSpPr>
          <p:spPr bwMode="gray">
            <a:xfrm>
              <a:off x="2832100" y="4627563"/>
              <a:ext cx="236538" cy="288925"/>
            </a:xfrm>
            <a:custGeom>
              <a:avLst/>
              <a:gdLst/>
              <a:ahLst/>
              <a:cxnLst>
                <a:cxn ang="0">
                  <a:pos x="0" y="2"/>
                </a:cxn>
                <a:cxn ang="0">
                  <a:pos x="12" y="2"/>
                </a:cxn>
                <a:cxn ang="0">
                  <a:pos x="12" y="14"/>
                </a:cxn>
                <a:cxn ang="0">
                  <a:pos x="12" y="14"/>
                </a:cxn>
                <a:cxn ang="0">
                  <a:pos x="22" y="3"/>
                </a:cxn>
                <a:cxn ang="0">
                  <a:pos x="37" y="0"/>
                </a:cxn>
                <a:cxn ang="0">
                  <a:pos x="49" y="2"/>
                </a:cxn>
                <a:cxn ang="0">
                  <a:pos x="57" y="8"/>
                </a:cxn>
                <a:cxn ang="0">
                  <a:pos x="61" y="16"/>
                </a:cxn>
                <a:cxn ang="0">
                  <a:pos x="63" y="27"/>
                </a:cxn>
                <a:cxn ang="0">
                  <a:pos x="63" y="77"/>
                </a:cxn>
                <a:cxn ang="0">
                  <a:pos x="50" y="77"/>
                </a:cxn>
                <a:cxn ang="0">
                  <a:pos x="50" y="26"/>
                </a:cxn>
                <a:cxn ang="0">
                  <a:pos x="46" y="15"/>
                </a:cxn>
                <a:cxn ang="0">
                  <a:pos x="35" y="11"/>
                </a:cxn>
                <a:cxn ang="0">
                  <a:pos x="25" y="13"/>
                </a:cxn>
                <a:cxn ang="0">
                  <a:pos x="18" y="17"/>
                </a:cxn>
                <a:cxn ang="0">
                  <a:pos x="14" y="25"/>
                </a:cxn>
                <a:cxn ang="0">
                  <a:pos x="13" y="34"/>
                </a:cxn>
                <a:cxn ang="0">
                  <a:pos x="13" y="77"/>
                </a:cxn>
                <a:cxn ang="0">
                  <a:pos x="0" y="77"/>
                </a:cxn>
                <a:cxn ang="0">
                  <a:pos x="0" y="2"/>
                </a:cxn>
              </a:cxnLst>
              <a:rect l="0" t="0" r="r" b="b"/>
              <a:pathLst>
                <a:path w="63" h="77">
                  <a:moveTo>
                    <a:pt x="0" y="2"/>
                  </a:moveTo>
                  <a:cubicBezTo>
                    <a:pt x="12" y="2"/>
                    <a:pt x="12" y="2"/>
                    <a:pt x="12" y="2"/>
                  </a:cubicBezTo>
                  <a:cubicBezTo>
                    <a:pt x="12" y="14"/>
                    <a:pt x="12" y="14"/>
                    <a:pt x="12" y="14"/>
                  </a:cubicBezTo>
                  <a:cubicBezTo>
                    <a:pt x="12" y="14"/>
                    <a:pt x="12" y="14"/>
                    <a:pt x="12" y="14"/>
                  </a:cubicBezTo>
                  <a:cubicBezTo>
                    <a:pt x="15" y="9"/>
                    <a:pt x="18" y="5"/>
                    <a:pt x="22" y="3"/>
                  </a:cubicBezTo>
                  <a:cubicBezTo>
                    <a:pt x="27" y="1"/>
                    <a:pt x="31" y="0"/>
                    <a:pt x="37" y="0"/>
                  </a:cubicBezTo>
                  <a:cubicBezTo>
                    <a:pt x="42" y="0"/>
                    <a:pt x="46" y="1"/>
                    <a:pt x="49" y="2"/>
                  </a:cubicBezTo>
                  <a:cubicBezTo>
                    <a:pt x="52" y="3"/>
                    <a:pt x="55" y="5"/>
                    <a:pt x="57" y="8"/>
                  </a:cubicBezTo>
                  <a:cubicBezTo>
                    <a:pt x="59" y="10"/>
                    <a:pt x="61" y="13"/>
                    <a:pt x="61" y="16"/>
                  </a:cubicBezTo>
                  <a:cubicBezTo>
                    <a:pt x="62" y="20"/>
                    <a:pt x="63" y="23"/>
                    <a:pt x="63" y="27"/>
                  </a:cubicBezTo>
                  <a:cubicBezTo>
                    <a:pt x="63" y="77"/>
                    <a:pt x="63" y="77"/>
                    <a:pt x="63" y="77"/>
                  </a:cubicBezTo>
                  <a:cubicBezTo>
                    <a:pt x="50" y="77"/>
                    <a:pt x="50" y="77"/>
                    <a:pt x="50" y="77"/>
                  </a:cubicBezTo>
                  <a:cubicBezTo>
                    <a:pt x="50" y="26"/>
                    <a:pt x="50" y="26"/>
                    <a:pt x="50" y="26"/>
                  </a:cubicBezTo>
                  <a:cubicBezTo>
                    <a:pt x="50" y="21"/>
                    <a:pt x="49" y="18"/>
                    <a:pt x="46" y="15"/>
                  </a:cubicBezTo>
                  <a:cubicBezTo>
                    <a:pt x="43" y="12"/>
                    <a:pt x="40" y="11"/>
                    <a:pt x="35" y="11"/>
                  </a:cubicBezTo>
                  <a:cubicBezTo>
                    <a:pt x="31" y="11"/>
                    <a:pt x="28" y="11"/>
                    <a:pt x="25" y="13"/>
                  </a:cubicBezTo>
                  <a:cubicBezTo>
                    <a:pt x="22" y="14"/>
                    <a:pt x="20" y="15"/>
                    <a:pt x="18" y="17"/>
                  </a:cubicBezTo>
                  <a:cubicBezTo>
                    <a:pt x="16" y="20"/>
                    <a:pt x="15" y="22"/>
                    <a:pt x="14" y="25"/>
                  </a:cubicBezTo>
                  <a:cubicBezTo>
                    <a:pt x="13" y="28"/>
                    <a:pt x="13" y="31"/>
                    <a:pt x="13" y="34"/>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1" name="Freeform 16"/>
            <p:cNvSpPr>
              <a:spLocks/>
            </p:cNvSpPr>
            <p:nvPr/>
          </p:nvSpPr>
          <p:spPr bwMode="gray">
            <a:xfrm>
              <a:off x="3121025" y="4627563"/>
              <a:ext cx="255588" cy="293688"/>
            </a:xfrm>
            <a:custGeom>
              <a:avLst/>
              <a:gdLst/>
              <a:ahLst/>
              <a:cxnLst>
                <a:cxn ang="0">
                  <a:pos x="55" y="26"/>
                </a:cxn>
                <a:cxn ang="0">
                  <a:pos x="48" y="15"/>
                </a:cxn>
                <a:cxn ang="0">
                  <a:pos x="36" y="11"/>
                </a:cxn>
                <a:cxn ang="0">
                  <a:pos x="25" y="13"/>
                </a:cxn>
                <a:cxn ang="0">
                  <a:pos x="18" y="20"/>
                </a:cxn>
                <a:cxn ang="0">
                  <a:pos x="14" y="29"/>
                </a:cxn>
                <a:cxn ang="0">
                  <a:pos x="13" y="40"/>
                </a:cxn>
                <a:cxn ang="0">
                  <a:pos x="14" y="50"/>
                </a:cxn>
                <a:cxn ang="0">
                  <a:pos x="18" y="59"/>
                </a:cxn>
                <a:cxn ang="0">
                  <a:pos x="24" y="65"/>
                </a:cxn>
                <a:cxn ang="0">
                  <a:pos x="35" y="68"/>
                </a:cxn>
                <a:cxn ang="0">
                  <a:pos x="49" y="63"/>
                </a:cxn>
                <a:cxn ang="0">
                  <a:pos x="55" y="49"/>
                </a:cxn>
                <a:cxn ang="0">
                  <a:pos x="68" y="49"/>
                </a:cxn>
                <a:cxn ang="0">
                  <a:pos x="57" y="71"/>
                </a:cxn>
                <a:cxn ang="0">
                  <a:pos x="35" y="78"/>
                </a:cxn>
                <a:cxn ang="0">
                  <a:pos x="20" y="76"/>
                </a:cxn>
                <a:cxn ang="0">
                  <a:pos x="8" y="68"/>
                </a:cxn>
                <a:cxn ang="0">
                  <a:pos x="2" y="56"/>
                </a:cxn>
                <a:cxn ang="0">
                  <a:pos x="0" y="40"/>
                </a:cxn>
                <a:cxn ang="0">
                  <a:pos x="2" y="24"/>
                </a:cxn>
                <a:cxn ang="0">
                  <a:pos x="8" y="12"/>
                </a:cxn>
                <a:cxn ang="0">
                  <a:pos x="19" y="3"/>
                </a:cxn>
                <a:cxn ang="0">
                  <a:pos x="35" y="0"/>
                </a:cxn>
                <a:cxn ang="0">
                  <a:pos x="47" y="1"/>
                </a:cxn>
                <a:cxn ang="0">
                  <a:pos x="57" y="6"/>
                </a:cxn>
                <a:cxn ang="0">
                  <a:pos x="64" y="14"/>
                </a:cxn>
                <a:cxn ang="0">
                  <a:pos x="68" y="26"/>
                </a:cxn>
                <a:cxn ang="0">
                  <a:pos x="55" y="26"/>
                </a:cxn>
              </a:cxnLst>
              <a:rect l="0" t="0" r="r" b="b"/>
              <a:pathLst>
                <a:path w="68" h="78">
                  <a:moveTo>
                    <a:pt x="55" y="26"/>
                  </a:moveTo>
                  <a:cubicBezTo>
                    <a:pt x="54" y="21"/>
                    <a:pt x="52" y="17"/>
                    <a:pt x="48" y="15"/>
                  </a:cubicBezTo>
                  <a:cubicBezTo>
                    <a:pt x="45" y="12"/>
                    <a:pt x="41" y="11"/>
                    <a:pt x="36" y="11"/>
                  </a:cubicBezTo>
                  <a:cubicBezTo>
                    <a:pt x="32" y="11"/>
                    <a:pt x="28" y="12"/>
                    <a:pt x="25" y="13"/>
                  </a:cubicBezTo>
                  <a:cubicBezTo>
                    <a:pt x="22" y="15"/>
                    <a:pt x="19"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19" y="62"/>
                    <a:pt x="22" y="64"/>
                    <a:pt x="24" y="65"/>
                  </a:cubicBezTo>
                  <a:cubicBezTo>
                    <a:pt x="27" y="67"/>
                    <a:pt x="31" y="68"/>
                    <a:pt x="35" y="68"/>
                  </a:cubicBezTo>
                  <a:cubicBezTo>
                    <a:pt x="41" y="68"/>
                    <a:pt x="45" y="66"/>
                    <a:pt x="49" y="63"/>
                  </a:cubicBezTo>
                  <a:cubicBezTo>
                    <a:pt x="52" y="59"/>
                    <a:pt x="54" y="55"/>
                    <a:pt x="55" y="49"/>
                  </a:cubicBezTo>
                  <a:cubicBezTo>
                    <a:pt x="68" y="49"/>
                    <a:pt x="68" y="49"/>
                    <a:pt x="68" y="49"/>
                  </a:cubicBezTo>
                  <a:cubicBezTo>
                    <a:pt x="66" y="58"/>
                    <a:pt x="63" y="66"/>
                    <a:pt x="57" y="71"/>
                  </a:cubicBezTo>
                  <a:cubicBezTo>
                    <a:pt x="52" y="76"/>
                    <a:pt x="44" y="78"/>
                    <a:pt x="35" y="78"/>
                  </a:cubicBezTo>
                  <a:cubicBezTo>
                    <a:pt x="29" y="78"/>
                    <a:pt x="24" y="78"/>
                    <a:pt x="20" y="76"/>
                  </a:cubicBezTo>
                  <a:cubicBezTo>
                    <a:pt x="15" y="74"/>
                    <a:pt x="11" y="71"/>
                    <a:pt x="8" y="68"/>
                  </a:cubicBezTo>
                  <a:cubicBezTo>
                    <a:pt x="6" y="64"/>
                    <a:pt x="3" y="60"/>
                    <a:pt x="2" y="56"/>
                  </a:cubicBezTo>
                  <a:cubicBezTo>
                    <a:pt x="0" y="51"/>
                    <a:pt x="0" y="46"/>
                    <a:pt x="0" y="40"/>
                  </a:cubicBezTo>
                  <a:cubicBezTo>
                    <a:pt x="0" y="35"/>
                    <a:pt x="0" y="29"/>
                    <a:pt x="2" y="24"/>
                  </a:cubicBezTo>
                  <a:cubicBezTo>
                    <a:pt x="3" y="19"/>
                    <a:pt x="5" y="15"/>
                    <a:pt x="8" y="12"/>
                  </a:cubicBezTo>
                  <a:cubicBezTo>
                    <a:pt x="11" y="8"/>
                    <a:pt x="15" y="5"/>
                    <a:pt x="19" y="3"/>
                  </a:cubicBezTo>
                  <a:cubicBezTo>
                    <a:pt x="24" y="1"/>
                    <a:pt x="29" y="0"/>
                    <a:pt x="35" y="0"/>
                  </a:cubicBezTo>
                  <a:cubicBezTo>
                    <a:pt x="39" y="0"/>
                    <a:pt x="43" y="0"/>
                    <a:pt x="47" y="1"/>
                  </a:cubicBezTo>
                  <a:cubicBezTo>
                    <a:pt x="51" y="2"/>
                    <a:pt x="54" y="4"/>
                    <a:pt x="57" y="6"/>
                  </a:cubicBezTo>
                  <a:cubicBezTo>
                    <a:pt x="60" y="8"/>
                    <a:pt x="62" y="11"/>
                    <a:pt x="64" y="14"/>
                  </a:cubicBezTo>
                  <a:cubicBezTo>
                    <a:pt x="66" y="17"/>
                    <a:pt x="67"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2" name="Freeform 17"/>
            <p:cNvSpPr>
              <a:spLocks noEditPoints="1"/>
            </p:cNvSpPr>
            <p:nvPr/>
          </p:nvSpPr>
          <p:spPr bwMode="gray">
            <a:xfrm>
              <a:off x="3409950" y="4627563"/>
              <a:ext cx="261938" cy="293688"/>
            </a:xfrm>
            <a:custGeom>
              <a:avLst/>
              <a:gdLst/>
              <a:ahLst/>
              <a:cxnLst>
                <a:cxn ang="0">
                  <a:pos x="68" y="53"/>
                </a:cxn>
                <a:cxn ang="0">
                  <a:pos x="57" y="72"/>
                </a:cxn>
                <a:cxn ang="0">
                  <a:pos x="36" y="78"/>
                </a:cxn>
                <a:cxn ang="0">
                  <a:pos x="20" y="76"/>
                </a:cxn>
                <a:cxn ang="0">
                  <a:pos x="9" y="67"/>
                </a:cxn>
                <a:cxn ang="0">
                  <a:pos x="3"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0" y="76"/>
                  </a:cubicBezTo>
                  <a:cubicBezTo>
                    <a:pt x="16" y="74"/>
                    <a:pt x="12" y="71"/>
                    <a:pt x="9" y="67"/>
                  </a:cubicBezTo>
                  <a:cubicBezTo>
                    <a:pt x="6" y="64"/>
                    <a:pt x="4" y="60"/>
                    <a:pt x="3"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8" y="1"/>
                    <a:pt x="52" y="4"/>
                  </a:cubicBezTo>
                  <a:cubicBezTo>
                    <a:pt x="56" y="7"/>
                    <a:pt x="60" y="10"/>
                    <a:pt x="63" y="15"/>
                  </a:cubicBezTo>
                  <a:cubicBezTo>
                    <a:pt x="65" y="19"/>
                    <a:pt x="67" y="23"/>
                    <a:pt x="68" y="28"/>
                  </a:cubicBezTo>
                  <a:cubicBezTo>
                    <a:pt x="69" y="34"/>
                    <a:pt x="70" y="38"/>
                    <a:pt x="69" y="43"/>
                  </a:cubicBezTo>
                  <a:cubicBezTo>
                    <a:pt x="13" y="43"/>
                    <a:pt x="13" y="43"/>
                    <a:pt x="13" y="43"/>
                  </a:cubicBezTo>
                  <a:cubicBezTo>
                    <a:pt x="13" y="46"/>
                    <a:pt x="13" y="49"/>
                    <a:pt x="14" y="52"/>
                  </a:cubicBezTo>
                  <a:cubicBezTo>
                    <a:pt x="15" y="55"/>
                    <a:pt x="17"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9"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3" name="Freeform 18"/>
            <p:cNvSpPr>
              <a:spLocks/>
            </p:cNvSpPr>
            <p:nvPr/>
          </p:nvSpPr>
          <p:spPr bwMode="gray">
            <a:xfrm>
              <a:off x="3833813" y="4548188"/>
              <a:ext cx="150813" cy="368300"/>
            </a:xfrm>
            <a:custGeom>
              <a:avLst/>
              <a:gdLst/>
              <a:ahLst/>
              <a:cxnLst>
                <a:cxn ang="0">
                  <a:pos x="25" y="23"/>
                </a:cxn>
                <a:cxn ang="0">
                  <a:pos x="40" y="23"/>
                </a:cxn>
                <a:cxn ang="0">
                  <a:pos x="40" y="34"/>
                </a:cxn>
                <a:cxn ang="0">
                  <a:pos x="25" y="34"/>
                </a:cxn>
                <a:cxn ang="0">
                  <a:pos x="25" y="80"/>
                </a:cxn>
                <a:cxn ang="0">
                  <a:pos x="26" y="84"/>
                </a:cxn>
                <a:cxn ang="0">
                  <a:pos x="27" y="86"/>
                </a:cxn>
                <a:cxn ang="0">
                  <a:pos x="30" y="87"/>
                </a:cxn>
                <a:cxn ang="0">
                  <a:pos x="35" y="87"/>
                </a:cxn>
                <a:cxn ang="0">
                  <a:pos x="40" y="87"/>
                </a:cxn>
                <a:cxn ang="0">
                  <a:pos x="40" y="98"/>
                </a:cxn>
                <a:cxn ang="0">
                  <a:pos x="31" y="98"/>
                </a:cxn>
                <a:cxn ang="0">
                  <a:pos x="23"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6" y="83"/>
                    <a:pt x="26" y="84"/>
                  </a:cubicBezTo>
                  <a:cubicBezTo>
                    <a:pt x="26" y="85"/>
                    <a:pt x="27" y="85"/>
                    <a:pt x="27" y="86"/>
                  </a:cubicBezTo>
                  <a:cubicBezTo>
                    <a:pt x="28" y="86"/>
                    <a:pt x="29" y="86"/>
                    <a:pt x="30" y="87"/>
                  </a:cubicBezTo>
                  <a:cubicBezTo>
                    <a:pt x="31" y="87"/>
                    <a:pt x="33" y="87"/>
                    <a:pt x="35" y="87"/>
                  </a:cubicBezTo>
                  <a:cubicBezTo>
                    <a:pt x="40" y="87"/>
                    <a:pt x="40" y="87"/>
                    <a:pt x="40" y="87"/>
                  </a:cubicBezTo>
                  <a:cubicBezTo>
                    <a:pt x="40" y="98"/>
                    <a:pt x="40" y="98"/>
                    <a:pt x="40" y="98"/>
                  </a:cubicBezTo>
                  <a:cubicBezTo>
                    <a:pt x="31" y="98"/>
                    <a:pt x="31" y="98"/>
                    <a:pt x="31" y="98"/>
                  </a:cubicBezTo>
                  <a:cubicBezTo>
                    <a:pt x="28" y="98"/>
                    <a:pt x="25" y="98"/>
                    <a:pt x="23" y="97"/>
                  </a:cubicBezTo>
                  <a:cubicBezTo>
                    <a:pt x="21" y="97"/>
                    <a:pt x="19" y="96"/>
                    <a:pt x="17" y="95"/>
                  </a:cubicBezTo>
                  <a:cubicBezTo>
                    <a:pt x="16" y="94"/>
                    <a:pt x="15"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4" name="Freeform 19"/>
            <p:cNvSpPr>
              <a:spLocks/>
            </p:cNvSpPr>
            <p:nvPr/>
          </p:nvSpPr>
          <p:spPr bwMode="gray">
            <a:xfrm>
              <a:off x="4037013" y="4525963"/>
              <a:ext cx="233363" cy="390525"/>
            </a:xfrm>
            <a:custGeom>
              <a:avLst/>
              <a:gdLst/>
              <a:ahLst/>
              <a:cxnLst>
                <a:cxn ang="0">
                  <a:pos x="0" y="0"/>
                </a:cxn>
                <a:cxn ang="0">
                  <a:pos x="12" y="0"/>
                </a:cxn>
                <a:cxn ang="0">
                  <a:pos x="12" y="40"/>
                </a:cxn>
                <a:cxn ang="0">
                  <a:pos x="12" y="40"/>
                </a:cxn>
                <a:cxn ang="0">
                  <a:pos x="16" y="34"/>
                </a:cxn>
                <a:cxn ang="0">
                  <a:pos x="22" y="30"/>
                </a:cxn>
                <a:cxn ang="0">
                  <a:pos x="29" y="28"/>
                </a:cxn>
                <a:cxn ang="0">
                  <a:pos x="36" y="27"/>
                </a:cxn>
                <a:cxn ang="0">
                  <a:pos x="48" y="29"/>
                </a:cxn>
                <a:cxn ang="0">
                  <a:pos x="56" y="35"/>
                </a:cxn>
                <a:cxn ang="0">
                  <a:pos x="60" y="43"/>
                </a:cxn>
                <a:cxn ang="0">
                  <a:pos x="62" y="54"/>
                </a:cxn>
                <a:cxn ang="0">
                  <a:pos x="62" y="104"/>
                </a:cxn>
                <a:cxn ang="0">
                  <a:pos x="49" y="104"/>
                </a:cxn>
                <a:cxn ang="0">
                  <a:pos x="49" y="53"/>
                </a:cxn>
                <a:cxn ang="0">
                  <a:pos x="45" y="42"/>
                </a:cxn>
                <a:cxn ang="0">
                  <a:pos x="34" y="38"/>
                </a:cxn>
                <a:cxn ang="0">
                  <a:pos x="24" y="40"/>
                </a:cxn>
                <a:cxn ang="0">
                  <a:pos x="17" y="44"/>
                </a:cxn>
                <a:cxn ang="0">
                  <a:pos x="13" y="52"/>
                </a:cxn>
                <a:cxn ang="0">
                  <a:pos x="12" y="61"/>
                </a:cxn>
                <a:cxn ang="0">
                  <a:pos x="12" y="104"/>
                </a:cxn>
                <a:cxn ang="0">
                  <a:pos x="0" y="104"/>
                </a:cxn>
                <a:cxn ang="0">
                  <a:pos x="0" y="0"/>
                </a:cxn>
              </a:cxnLst>
              <a:rect l="0" t="0" r="r" b="b"/>
              <a:pathLst>
                <a:path w="62" h="104">
                  <a:moveTo>
                    <a:pt x="0" y="0"/>
                  </a:moveTo>
                  <a:cubicBezTo>
                    <a:pt x="12" y="0"/>
                    <a:pt x="12" y="0"/>
                    <a:pt x="12" y="0"/>
                  </a:cubicBezTo>
                  <a:cubicBezTo>
                    <a:pt x="12" y="40"/>
                    <a:pt x="12" y="40"/>
                    <a:pt x="12" y="40"/>
                  </a:cubicBezTo>
                  <a:cubicBezTo>
                    <a:pt x="12" y="40"/>
                    <a:pt x="12" y="40"/>
                    <a:pt x="12" y="40"/>
                  </a:cubicBezTo>
                  <a:cubicBezTo>
                    <a:pt x="13" y="37"/>
                    <a:pt x="15" y="35"/>
                    <a:pt x="16" y="34"/>
                  </a:cubicBezTo>
                  <a:cubicBezTo>
                    <a:pt x="18" y="32"/>
                    <a:pt x="20" y="31"/>
                    <a:pt x="22" y="30"/>
                  </a:cubicBezTo>
                  <a:cubicBezTo>
                    <a:pt x="24" y="29"/>
                    <a:pt x="27" y="28"/>
                    <a:pt x="29" y="28"/>
                  </a:cubicBezTo>
                  <a:cubicBezTo>
                    <a:pt x="31" y="27"/>
                    <a:pt x="34" y="27"/>
                    <a:pt x="36" y="27"/>
                  </a:cubicBezTo>
                  <a:cubicBezTo>
                    <a:pt x="41" y="27"/>
                    <a:pt x="45" y="28"/>
                    <a:pt x="48" y="29"/>
                  </a:cubicBezTo>
                  <a:cubicBezTo>
                    <a:pt x="52" y="30"/>
                    <a:pt x="54" y="32"/>
                    <a:pt x="56" y="35"/>
                  </a:cubicBezTo>
                  <a:cubicBezTo>
                    <a:pt x="58" y="37"/>
                    <a:pt x="60" y="40"/>
                    <a:pt x="60" y="43"/>
                  </a:cubicBezTo>
                  <a:cubicBezTo>
                    <a:pt x="61" y="47"/>
                    <a:pt x="62" y="50"/>
                    <a:pt x="62" y="54"/>
                  </a:cubicBezTo>
                  <a:cubicBezTo>
                    <a:pt x="62" y="104"/>
                    <a:pt x="62" y="104"/>
                    <a:pt x="62" y="104"/>
                  </a:cubicBezTo>
                  <a:cubicBezTo>
                    <a:pt x="49" y="104"/>
                    <a:pt x="49" y="104"/>
                    <a:pt x="49" y="104"/>
                  </a:cubicBezTo>
                  <a:cubicBezTo>
                    <a:pt x="49" y="53"/>
                    <a:pt x="49" y="53"/>
                    <a:pt x="49" y="53"/>
                  </a:cubicBezTo>
                  <a:cubicBezTo>
                    <a:pt x="49" y="48"/>
                    <a:pt x="48" y="45"/>
                    <a:pt x="45" y="42"/>
                  </a:cubicBezTo>
                  <a:cubicBezTo>
                    <a:pt x="43" y="39"/>
                    <a:pt x="39" y="38"/>
                    <a:pt x="34" y="38"/>
                  </a:cubicBezTo>
                  <a:cubicBezTo>
                    <a:pt x="30" y="38"/>
                    <a:pt x="27" y="38"/>
                    <a:pt x="24" y="40"/>
                  </a:cubicBezTo>
                  <a:cubicBezTo>
                    <a:pt x="22" y="41"/>
                    <a:pt x="19" y="42"/>
                    <a:pt x="17" y="44"/>
                  </a:cubicBezTo>
                  <a:cubicBezTo>
                    <a:pt x="16" y="47"/>
                    <a:pt x="14" y="49"/>
                    <a:pt x="13" y="52"/>
                  </a:cubicBezTo>
                  <a:cubicBezTo>
                    <a:pt x="12" y="55"/>
                    <a:pt x="12" y="58"/>
                    <a:pt x="12" y="61"/>
                  </a:cubicBezTo>
                  <a:cubicBezTo>
                    <a:pt x="12" y="104"/>
                    <a:pt x="12" y="104"/>
                    <a:pt x="12" y="104"/>
                  </a:cubicBezTo>
                  <a:cubicBezTo>
                    <a:pt x="0" y="104"/>
                    <a:pt x="0" y="104"/>
                    <a:pt x="0" y="104"/>
                  </a:cubicBez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5" name="Freeform 20"/>
            <p:cNvSpPr>
              <a:spLocks noEditPoints="1"/>
            </p:cNvSpPr>
            <p:nvPr/>
          </p:nvSpPr>
          <p:spPr bwMode="gray">
            <a:xfrm>
              <a:off x="4322763"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2"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49"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1" y="76"/>
                    <a:pt x="44" y="78"/>
                    <a:pt x="36" y="78"/>
                  </a:cubicBezTo>
                  <a:cubicBezTo>
                    <a:pt x="30" y="78"/>
                    <a:pt x="24" y="77"/>
                    <a:pt x="20" y="76"/>
                  </a:cubicBezTo>
                  <a:cubicBezTo>
                    <a:pt x="16" y="74"/>
                    <a:pt x="12" y="71"/>
                    <a:pt x="9" y="67"/>
                  </a:cubicBezTo>
                  <a:cubicBezTo>
                    <a:pt x="6" y="64"/>
                    <a:pt x="4" y="60"/>
                    <a:pt x="2" y="55"/>
                  </a:cubicBezTo>
                  <a:cubicBezTo>
                    <a:pt x="1" y="50"/>
                    <a:pt x="0" y="45"/>
                    <a:pt x="0" y="39"/>
                  </a:cubicBezTo>
                  <a:cubicBezTo>
                    <a:pt x="0" y="33"/>
                    <a:pt x="1" y="28"/>
                    <a:pt x="2" y="23"/>
                  </a:cubicBezTo>
                  <a:cubicBezTo>
                    <a:pt x="4" y="19"/>
                    <a:pt x="6"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2" y="62"/>
                    <a:pt x="55" y="58"/>
                    <a:pt x="56" y="53"/>
                  </a:cubicBezTo>
                  <a:lnTo>
                    <a:pt x="68" y="53"/>
                  </a:lnTo>
                  <a:close/>
                  <a:moveTo>
                    <a:pt x="56" y="32"/>
                  </a:moveTo>
                  <a:cubicBezTo>
                    <a:pt x="56" y="29"/>
                    <a:pt x="55" y="26"/>
                    <a:pt x="54" y="24"/>
                  </a:cubicBezTo>
                  <a:cubicBezTo>
                    <a:pt x="53" y="21"/>
                    <a:pt x="51" y="19"/>
                    <a:pt x="49" y="17"/>
                  </a:cubicBezTo>
                  <a:cubicBezTo>
                    <a:pt x="48" y="15"/>
                    <a:pt x="45"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6" name="Freeform 21"/>
            <p:cNvSpPr>
              <a:spLocks/>
            </p:cNvSpPr>
            <p:nvPr/>
          </p:nvSpPr>
          <p:spPr bwMode="gray">
            <a:xfrm>
              <a:off x="4762500" y="4627563"/>
              <a:ext cx="254000" cy="293688"/>
            </a:xfrm>
            <a:custGeom>
              <a:avLst/>
              <a:gdLst/>
              <a:ahLst/>
              <a:cxnLst>
                <a:cxn ang="0">
                  <a:pos x="55" y="26"/>
                </a:cxn>
                <a:cxn ang="0">
                  <a:pos x="49" y="15"/>
                </a:cxn>
                <a:cxn ang="0">
                  <a:pos x="36" y="11"/>
                </a:cxn>
                <a:cxn ang="0">
                  <a:pos x="25" y="13"/>
                </a:cxn>
                <a:cxn ang="0">
                  <a:pos x="18" y="20"/>
                </a:cxn>
                <a:cxn ang="0">
                  <a:pos x="14" y="29"/>
                </a:cxn>
                <a:cxn ang="0">
                  <a:pos x="13" y="40"/>
                </a:cxn>
                <a:cxn ang="0">
                  <a:pos x="14" y="50"/>
                </a:cxn>
                <a:cxn ang="0">
                  <a:pos x="18" y="59"/>
                </a:cxn>
                <a:cxn ang="0">
                  <a:pos x="25" y="65"/>
                </a:cxn>
                <a:cxn ang="0">
                  <a:pos x="35" y="68"/>
                </a:cxn>
                <a:cxn ang="0">
                  <a:pos x="49" y="63"/>
                </a:cxn>
                <a:cxn ang="0">
                  <a:pos x="56" y="49"/>
                </a:cxn>
                <a:cxn ang="0">
                  <a:pos x="68" y="49"/>
                </a:cxn>
                <a:cxn ang="0">
                  <a:pos x="58" y="71"/>
                </a:cxn>
                <a:cxn ang="0">
                  <a:pos x="35" y="78"/>
                </a:cxn>
                <a:cxn ang="0">
                  <a:pos x="20" y="76"/>
                </a:cxn>
                <a:cxn ang="0">
                  <a:pos x="9" y="68"/>
                </a:cxn>
                <a:cxn ang="0">
                  <a:pos x="2" y="56"/>
                </a:cxn>
                <a:cxn ang="0">
                  <a:pos x="0" y="40"/>
                </a:cxn>
                <a:cxn ang="0">
                  <a:pos x="2" y="24"/>
                </a:cxn>
                <a:cxn ang="0">
                  <a:pos x="9" y="12"/>
                </a:cxn>
                <a:cxn ang="0">
                  <a:pos x="20" y="3"/>
                </a:cxn>
                <a:cxn ang="0">
                  <a:pos x="36" y="0"/>
                </a:cxn>
                <a:cxn ang="0">
                  <a:pos x="48" y="1"/>
                </a:cxn>
                <a:cxn ang="0">
                  <a:pos x="58" y="6"/>
                </a:cxn>
                <a:cxn ang="0">
                  <a:pos x="65" y="14"/>
                </a:cxn>
                <a:cxn ang="0">
                  <a:pos x="68" y="26"/>
                </a:cxn>
                <a:cxn ang="0">
                  <a:pos x="55" y="26"/>
                </a:cxn>
              </a:cxnLst>
              <a:rect l="0" t="0" r="r" b="b"/>
              <a:pathLst>
                <a:path w="68" h="78">
                  <a:moveTo>
                    <a:pt x="55" y="26"/>
                  </a:moveTo>
                  <a:cubicBezTo>
                    <a:pt x="54" y="21"/>
                    <a:pt x="52" y="17"/>
                    <a:pt x="49" y="15"/>
                  </a:cubicBezTo>
                  <a:cubicBezTo>
                    <a:pt x="46" y="12"/>
                    <a:pt x="42" y="11"/>
                    <a:pt x="36" y="11"/>
                  </a:cubicBezTo>
                  <a:cubicBezTo>
                    <a:pt x="32" y="11"/>
                    <a:pt x="28" y="12"/>
                    <a:pt x="25" y="13"/>
                  </a:cubicBezTo>
                  <a:cubicBezTo>
                    <a:pt x="22" y="15"/>
                    <a:pt x="20"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20" y="62"/>
                    <a:pt x="22" y="64"/>
                    <a:pt x="25" y="65"/>
                  </a:cubicBezTo>
                  <a:cubicBezTo>
                    <a:pt x="28" y="67"/>
                    <a:pt x="31" y="68"/>
                    <a:pt x="35" y="68"/>
                  </a:cubicBezTo>
                  <a:cubicBezTo>
                    <a:pt x="41" y="68"/>
                    <a:pt x="46" y="66"/>
                    <a:pt x="49" y="63"/>
                  </a:cubicBezTo>
                  <a:cubicBezTo>
                    <a:pt x="53" y="59"/>
                    <a:pt x="55" y="55"/>
                    <a:pt x="56" y="49"/>
                  </a:cubicBezTo>
                  <a:cubicBezTo>
                    <a:pt x="68" y="49"/>
                    <a:pt x="68" y="49"/>
                    <a:pt x="68" y="49"/>
                  </a:cubicBezTo>
                  <a:cubicBezTo>
                    <a:pt x="67" y="58"/>
                    <a:pt x="63" y="66"/>
                    <a:pt x="58" y="71"/>
                  </a:cubicBezTo>
                  <a:cubicBezTo>
                    <a:pt x="52" y="76"/>
                    <a:pt x="45" y="78"/>
                    <a:pt x="35" y="78"/>
                  </a:cubicBezTo>
                  <a:cubicBezTo>
                    <a:pt x="29" y="78"/>
                    <a:pt x="24" y="78"/>
                    <a:pt x="20" y="76"/>
                  </a:cubicBezTo>
                  <a:cubicBezTo>
                    <a:pt x="16" y="74"/>
                    <a:pt x="12" y="71"/>
                    <a:pt x="9" y="68"/>
                  </a:cubicBezTo>
                  <a:cubicBezTo>
                    <a:pt x="6" y="64"/>
                    <a:pt x="4" y="60"/>
                    <a:pt x="2" y="56"/>
                  </a:cubicBezTo>
                  <a:cubicBezTo>
                    <a:pt x="1" y="51"/>
                    <a:pt x="0" y="46"/>
                    <a:pt x="0" y="40"/>
                  </a:cubicBezTo>
                  <a:cubicBezTo>
                    <a:pt x="0" y="35"/>
                    <a:pt x="1" y="29"/>
                    <a:pt x="2" y="24"/>
                  </a:cubicBezTo>
                  <a:cubicBezTo>
                    <a:pt x="4" y="19"/>
                    <a:pt x="6" y="15"/>
                    <a:pt x="9" y="12"/>
                  </a:cubicBezTo>
                  <a:cubicBezTo>
                    <a:pt x="12" y="8"/>
                    <a:pt x="15" y="5"/>
                    <a:pt x="20" y="3"/>
                  </a:cubicBezTo>
                  <a:cubicBezTo>
                    <a:pt x="24" y="1"/>
                    <a:pt x="30" y="0"/>
                    <a:pt x="36" y="0"/>
                  </a:cubicBezTo>
                  <a:cubicBezTo>
                    <a:pt x="40" y="0"/>
                    <a:pt x="44" y="0"/>
                    <a:pt x="48" y="1"/>
                  </a:cubicBezTo>
                  <a:cubicBezTo>
                    <a:pt x="51" y="2"/>
                    <a:pt x="55" y="4"/>
                    <a:pt x="58" y="6"/>
                  </a:cubicBezTo>
                  <a:cubicBezTo>
                    <a:pt x="60" y="8"/>
                    <a:pt x="63" y="11"/>
                    <a:pt x="65" y="14"/>
                  </a:cubicBezTo>
                  <a:cubicBezTo>
                    <a:pt x="66" y="17"/>
                    <a:pt x="68"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7" name="Freeform 22"/>
            <p:cNvSpPr>
              <a:spLocks noEditPoints="1"/>
            </p:cNvSpPr>
            <p:nvPr/>
          </p:nvSpPr>
          <p:spPr bwMode="gray">
            <a:xfrm>
              <a:off x="5051425" y="4627563"/>
              <a:ext cx="273050" cy="293688"/>
            </a:xfrm>
            <a:custGeom>
              <a:avLst/>
              <a:gdLst/>
              <a:ahLst/>
              <a:cxnLst>
                <a:cxn ang="0">
                  <a:pos x="3" y="24"/>
                </a:cxn>
                <a:cxn ang="0">
                  <a:pos x="10" y="11"/>
                </a:cxn>
                <a:cxn ang="0">
                  <a:pos x="21" y="3"/>
                </a:cxn>
                <a:cxn ang="0">
                  <a:pos x="37" y="0"/>
                </a:cxn>
                <a:cxn ang="0">
                  <a:pos x="53" y="3"/>
                </a:cxn>
                <a:cxn ang="0">
                  <a:pos x="64" y="11"/>
                </a:cxn>
                <a:cxn ang="0">
                  <a:pos x="71" y="24"/>
                </a:cxn>
                <a:cxn ang="0">
                  <a:pos x="73" y="39"/>
                </a:cxn>
                <a:cxn ang="0">
                  <a:pos x="71" y="55"/>
                </a:cxn>
                <a:cxn ang="0">
                  <a:pos x="64" y="67"/>
                </a:cxn>
                <a:cxn ang="0">
                  <a:pos x="53" y="75"/>
                </a:cxn>
                <a:cxn ang="0">
                  <a:pos x="37" y="78"/>
                </a:cxn>
                <a:cxn ang="0">
                  <a:pos x="21" y="75"/>
                </a:cxn>
                <a:cxn ang="0">
                  <a:pos x="10" y="67"/>
                </a:cxn>
                <a:cxn ang="0">
                  <a:pos x="3" y="55"/>
                </a:cxn>
                <a:cxn ang="0">
                  <a:pos x="0" y="39"/>
                </a:cxn>
                <a:cxn ang="0">
                  <a:pos x="3" y="24"/>
                </a:cxn>
                <a:cxn ang="0">
                  <a:pos x="15" y="51"/>
                </a:cxn>
                <a:cxn ang="0">
                  <a:pos x="20" y="60"/>
                </a:cxn>
                <a:cxn ang="0">
                  <a:pos x="28" y="66"/>
                </a:cxn>
                <a:cxn ang="0">
                  <a:pos x="37" y="68"/>
                </a:cxn>
                <a:cxn ang="0">
                  <a:pos x="46" y="66"/>
                </a:cxn>
                <a:cxn ang="0">
                  <a:pos x="53" y="60"/>
                </a:cxn>
                <a:cxn ang="0">
                  <a:pos x="58" y="51"/>
                </a:cxn>
                <a:cxn ang="0">
                  <a:pos x="60" y="39"/>
                </a:cxn>
                <a:cxn ang="0">
                  <a:pos x="58" y="27"/>
                </a:cxn>
                <a:cxn ang="0">
                  <a:pos x="53" y="18"/>
                </a:cxn>
                <a:cxn ang="0">
                  <a:pos x="46" y="13"/>
                </a:cxn>
                <a:cxn ang="0">
                  <a:pos x="37" y="11"/>
                </a:cxn>
                <a:cxn ang="0">
                  <a:pos x="28" y="13"/>
                </a:cxn>
                <a:cxn ang="0">
                  <a:pos x="20" y="18"/>
                </a:cxn>
                <a:cxn ang="0">
                  <a:pos x="15" y="27"/>
                </a:cxn>
                <a:cxn ang="0">
                  <a:pos x="13" y="39"/>
                </a:cxn>
                <a:cxn ang="0">
                  <a:pos x="15" y="51"/>
                </a:cxn>
              </a:cxnLst>
              <a:rect l="0" t="0" r="r" b="b"/>
              <a:pathLst>
                <a:path w="73" h="78">
                  <a:moveTo>
                    <a:pt x="3" y="24"/>
                  </a:moveTo>
                  <a:cubicBezTo>
                    <a:pt x="4" y="19"/>
                    <a:pt x="7" y="15"/>
                    <a:pt x="10" y="11"/>
                  </a:cubicBezTo>
                  <a:cubicBezTo>
                    <a:pt x="13" y="8"/>
                    <a:pt x="17" y="5"/>
                    <a:pt x="21" y="3"/>
                  </a:cubicBezTo>
                  <a:cubicBezTo>
                    <a:pt x="26" y="1"/>
                    <a:pt x="31" y="0"/>
                    <a:pt x="37" y="0"/>
                  </a:cubicBezTo>
                  <a:cubicBezTo>
                    <a:pt x="43" y="0"/>
                    <a:pt x="48" y="1"/>
                    <a:pt x="53" y="3"/>
                  </a:cubicBezTo>
                  <a:cubicBezTo>
                    <a:pt x="57" y="5"/>
                    <a:pt x="61" y="8"/>
                    <a:pt x="64" y="11"/>
                  </a:cubicBezTo>
                  <a:cubicBezTo>
                    <a:pt x="67" y="15"/>
                    <a:pt x="69" y="19"/>
                    <a:pt x="71" y="24"/>
                  </a:cubicBezTo>
                  <a:cubicBezTo>
                    <a:pt x="73" y="29"/>
                    <a:pt x="73" y="34"/>
                    <a:pt x="73" y="39"/>
                  </a:cubicBezTo>
                  <a:cubicBezTo>
                    <a:pt x="73" y="45"/>
                    <a:pt x="73" y="50"/>
                    <a:pt x="71" y="55"/>
                  </a:cubicBezTo>
                  <a:cubicBezTo>
                    <a:pt x="69" y="59"/>
                    <a:pt x="67" y="64"/>
                    <a:pt x="64" y="67"/>
                  </a:cubicBezTo>
                  <a:cubicBezTo>
                    <a:pt x="61" y="71"/>
                    <a:pt x="57" y="73"/>
                    <a:pt x="53" y="75"/>
                  </a:cubicBezTo>
                  <a:cubicBezTo>
                    <a:pt x="48" y="77"/>
                    <a:pt x="43" y="78"/>
                    <a:pt x="37" y="78"/>
                  </a:cubicBezTo>
                  <a:cubicBezTo>
                    <a:pt x="31" y="78"/>
                    <a:pt x="26" y="77"/>
                    <a:pt x="21" y="75"/>
                  </a:cubicBezTo>
                  <a:cubicBezTo>
                    <a:pt x="17" y="73"/>
                    <a:pt x="13" y="71"/>
                    <a:pt x="10" y="67"/>
                  </a:cubicBezTo>
                  <a:cubicBezTo>
                    <a:pt x="7" y="64"/>
                    <a:pt x="4" y="59"/>
                    <a:pt x="3" y="55"/>
                  </a:cubicBezTo>
                  <a:cubicBezTo>
                    <a:pt x="1" y="50"/>
                    <a:pt x="0" y="45"/>
                    <a:pt x="0" y="39"/>
                  </a:cubicBezTo>
                  <a:cubicBezTo>
                    <a:pt x="0" y="34"/>
                    <a:pt x="1" y="29"/>
                    <a:pt x="3" y="24"/>
                  </a:cubicBezTo>
                  <a:close/>
                  <a:moveTo>
                    <a:pt x="15" y="51"/>
                  </a:moveTo>
                  <a:cubicBezTo>
                    <a:pt x="16" y="55"/>
                    <a:pt x="18" y="58"/>
                    <a:pt x="20" y="60"/>
                  </a:cubicBezTo>
                  <a:cubicBezTo>
                    <a:pt x="22" y="63"/>
                    <a:pt x="25" y="64"/>
                    <a:pt x="28" y="66"/>
                  </a:cubicBezTo>
                  <a:cubicBezTo>
                    <a:pt x="31" y="67"/>
                    <a:pt x="34" y="68"/>
                    <a:pt x="37" y="68"/>
                  </a:cubicBezTo>
                  <a:cubicBezTo>
                    <a:pt x="40" y="68"/>
                    <a:pt x="43" y="67"/>
                    <a:pt x="46" y="66"/>
                  </a:cubicBezTo>
                  <a:cubicBezTo>
                    <a:pt x="49" y="64"/>
                    <a:pt x="51" y="63"/>
                    <a:pt x="53" y="60"/>
                  </a:cubicBezTo>
                  <a:cubicBezTo>
                    <a:pt x="56" y="58"/>
                    <a:pt x="57" y="55"/>
                    <a:pt x="58" y="51"/>
                  </a:cubicBezTo>
                  <a:cubicBezTo>
                    <a:pt x="60" y="48"/>
                    <a:pt x="60" y="44"/>
                    <a:pt x="60" y="39"/>
                  </a:cubicBezTo>
                  <a:cubicBezTo>
                    <a:pt x="60" y="35"/>
                    <a:pt x="60" y="31"/>
                    <a:pt x="58" y="27"/>
                  </a:cubicBezTo>
                  <a:cubicBezTo>
                    <a:pt x="57" y="24"/>
                    <a:pt x="56" y="21"/>
                    <a:pt x="53" y="18"/>
                  </a:cubicBezTo>
                  <a:cubicBezTo>
                    <a:pt x="51" y="16"/>
                    <a:pt x="49" y="14"/>
                    <a:pt x="46" y="13"/>
                  </a:cubicBezTo>
                  <a:cubicBezTo>
                    <a:pt x="43" y="11"/>
                    <a:pt x="40" y="11"/>
                    <a:pt x="37" y="11"/>
                  </a:cubicBezTo>
                  <a:cubicBezTo>
                    <a:pt x="34" y="11"/>
                    <a:pt x="31" y="11"/>
                    <a:pt x="28" y="13"/>
                  </a:cubicBezTo>
                  <a:cubicBezTo>
                    <a:pt x="25" y="14"/>
                    <a:pt x="22" y="16"/>
                    <a:pt x="20" y="18"/>
                  </a:cubicBezTo>
                  <a:cubicBezTo>
                    <a:pt x="18" y="21"/>
                    <a:pt x="16" y="24"/>
                    <a:pt x="15" y="27"/>
                  </a:cubicBezTo>
                  <a:cubicBezTo>
                    <a:pt x="14" y="31"/>
                    <a:pt x="13" y="35"/>
                    <a:pt x="13" y="39"/>
                  </a:cubicBezTo>
                  <a:cubicBezTo>
                    <a:pt x="13" y="44"/>
                    <a:pt x="14" y="48"/>
                    <a:pt x="15" y="51"/>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8" name="Freeform 23"/>
            <p:cNvSpPr>
              <a:spLocks/>
            </p:cNvSpPr>
            <p:nvPr/>
          </p:nvSpPr>
          <p:spPr bwMode="gray">
            <a:xfrm>
              <a:off x="5376863" y="4627563"/>
              <a:ext cx="398463"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1" y="0"/>
                </a:cxn>
                <a:cxn ang="0">
                  <a:pos x="91" y="1"/>
                </a:cxn>
                <a:cxn ang="0">
                  <a:pos x="99" y="5"/>
                </a:cxn>
                <a:cxn ang="0">
                  <a:pos x="104" y="12"/>
                </a:cxn>
                <a:cxn ang="0">
                  <a:pos x="106" y="22"/>
                </a:cxn>
                <a:cxn ang="0">
                  <a:pos x="106" y="77"/>
                </a:cxn>
                <a:cxn ang="0">
                  <a:pos x="93" y="77"/>
                </a:cxn>
                <a:cxn ang="0">
                  <a:pos x="93" y="27"/>
                </a:cxn>
                <a:cxn ang="0">
                  <a:pos x="93" y="21"/>
                </a:cxn>
                <a:cxn ang="0">
                  <a:pos x="91" y="16"/>
                </a:cxn>
                <a:cxn ang="0">
                  <a:pos x="86" y="12"/>
                </a:cxn>
                <a:cxn ang="0">
                  <a:pos x="79" y="11"/>
                </a:cxn>
                <a:cxn ang="0">
                  <a:pos x="64" y="16"/>
                </a:cxn>
                <a:cxn ang="0">
                  <a:pos x="59" y="30"/>
                </a:cxn>
                <a:cxn ang="0">
                  <a:pos x="59" y="77"/>
                </a:cxn>
                <a:cxn ang="0">
                  <a:pos x="47" y="77"/>
                </a:cxn>
                <a:cxn ang="0">
                  <a:pos x="47" y="27"/>
                </a:cxn>
                <a:cxn ang="0">
                  <a:pos x="46" y="21"/>
                </a:cxn>
                <a:cxn ang="0">
                  <a:pos x="44" y="15"/>
                </a:cxn>
                <a:cxn ang="0">
                  <a:pos x="40" y="12"/>
                </a:cxn>
                <a:cxn ang="0">
                  <a:pos x="33" y="11"/>
                </a:cxn>
                <a:cxn ang="0">
                  <a:pos x="23" y="13"/>
                </a:cxn>
                <a:cxn ang="0">
                  <a:pos x="17" y="18"/>
                </a:cxn>
                <a:cxn ang="0">
                  <a:pos x="14" y="25"/>
                </a:cxn>
                <a:cxn ang="0">
                  <a:pos x="13" y="30"/>
                </a:cxn>
                <a:cxn ang="0">
                  <a:pos x="13" y="77"/>
                </a:cxn>
                <a:cxn ang="0">
                  <a:pos x="0" y="77"/>
                </a:cxn>
                <a:cxn ang="0">
                  <a:pos x="0" y="2"/>
                </a:cxn>
              </a:cxnLst>
              <a:rect l="0" t="0" r="r" b="b"/>
              <a:pathLst>
                <a:path w="106" h="77">
                  <a:moveTo>
                    <a:pt x="0" y="2"/>
                  </a:moveTo>
                  <a:cubicBezTo>
                    <a:pt x="12" y="2"/>
                    <a:pt x="12" y="2"/>
                    <a:pt x="12" y="2"/>
                  </a:cubicBezTo>
                  <a:cubicBezTo>
                    <a:pt x="12" y="13"/>
                    <a:pt x="12" y="13"/>
                    <a:pt x="12" y="13"/>
                  </a:cubicBezTo>
                  <a:cubicBezTo>
                    <a:pt x="12" y="13"/>
                    <a:pt x="12" y="13"/>
                    <a:pt x="12" y="13"/>
                  </a:cubicBezTo>
                  <a:cubicBezTo>
                    <a:pt x="18" y="4"/>
                    <a:pt x="26" y="0"/>
                    <a:pt x="36" y="0"/>
                  </a:cubicBezTo>
                  <a:cubicBezTo>
                    <a:pt x="41" y="0"/>
                    <a:pt x="45" y="1"/>
                    <a:pt x="49" y="3"/>
                  </a:cubicBezTo>
                  <a:cubicBezTo>
                    <a:pt x="53" y="5"/>
                    <a:pt x="56" y="8"/>
                    <a:pt x="57" y="13"/>
                  </a:cubicBezTo>
                  <a:cubicBezTo>
                    <a:pt x="60" y="9"/>
                    <a:pt x="63" y="5"/>
                    <a:pt x="67" y="3"/>
                  </a:cubicBezTo>
                  <a:cubicBezTo>
                    <a:pt x="71" y="1"/>
                    <a:pt x="76" y="0"/>
                    <a:pt x="81" y="0"/>
                  </a:cubicBezTo>
                  <a:cubicBezTo>
                    <a:pt x="84" y="0"/>
                    <a:pt x="88" y="0"/>
                    <a:pt x="91" y="1"/>
                  </a:cubicBezTo>
                  <a:cubicBezTo>
                    <a:pt x="94" y="2"/>
                    <a:pt x="97" y="3"/>
                    <a:pt x="99" y="5"/>
                  </a:cubicBezTo>
                  <a:cubicBezTo>
                    <a:pt x="101" y="7"/>
                    <a:pt x="103" y="9"/>
                    <a:pt x="104" y="12"/>
                  </a:cubicBezTo>
                  <a:cubicBezTo>
                    <a:pt x="105" y="14"/>
                    <a:pt x="106" y="18"/>
                    <a:pt x="106" y="22"/>
                  </a:cubicBezTo>
                  <a:cubicBezTo>
                    <a:pt x="106" y="77"/>
                    <a:pt x="106" y="77"/>
                    <a:pt x="106" y="77"/>
                  </a:cubicBezTo>
                  <a:cubicBezTo>
                    <a:pt x="93" y="77"/>
                    <a:pt x="93" y="77"/>
                    <a:pt x="93" y="77"/>
                  </a:cubicBezTo>
                  <a:cubicBezTo>
                    <a:pt x="93" y="27"/>
                    <a:pt x="93" y="27"/>
                    <a:pt x="93" y="27"/>
                  </a:cubicBezTo>
                  <a:cubicBezTo>
                    <a:pt x="93" y="25"/>
                    <a:pt x="93" y="23"/>
                    <a:pt x="93" y="21"/>
                  </a:cubicBezTo>
                  <a:cubicBezTo>
                    <a:pt x="92" y="19"/>
                    <a:pt x="92" y="17"/>
                    <a:pt x="91" y="16"/>
                  </a:cubicBezTo>
                  <a:cubicBezTo>
                    <a:pt x="89" y="14"/>
                    <a:pt x="88" y="13"/>
                    <a:pt x="86" y="12"/>
                  </a:cubicBezTo>
                  <a:cubicBezTo>
                    <a:pt x="84" y="11"/>
                    <a:pt x="82" y="11"/>
                    <a:pt x="79" y="11"/>
                  </a:cubicBezTo>
                  <a:cubicBezTo>
                    <a:pt x="73" y="11"/>
                    <a:pt x="68" y="13"/>
                    <a:pt x="64" y="16"/>
                  </a:cubicBezTo>
                  <a:cubicBezTo>
                    <a:pt x="61" y="19"/>
                    <a:pt x="59" y="24"/>
                    <a:pt x="59" y="30"/>
                  </a:cubicBezTo>
                  <a:cubicBezTo>
                    <a:pt x="59" y="77"/>
                    <a:pt x="59" y="77"/>
                    <a:pt x="59" y="77"/>
                  </a:cubicBezTo>
                  <a:cubicBezTo>
                    <a:pt x="47" y="77"/>
                    <a:pt x="47" y="77"/>
                    <a:pt x="47" y="77"/>
                  </a:cubicBezTo>
                  <a:cubicBezTo>
                    <a:pt x="47" y="27"/>
                    <a:pt x="47" y="27"/>
                    <a:pt x="47" y="27"/>
                  </a:cubicBezTo>
                  <a:cubicBezTo>
                    <a:pt x="47" y="25"/>
                    <a:pt x="47" y="23"/>
                    <a:pt x="46" y="21"/>
                  </a:cubicBezTo>
                  <a:cubicBezTo>
                    <a:pt x="46" y="19"/>
                    <a:pt x="45" y="17"/>
                    <a:pt x="44" y="15"/>
                  </a:cubicBezTo>
                  <a:cubicBezTo>
                    <a:pt x="43" y="14"/>
                    <a:pt x="41" y="13"/>
                    <a:pt x="40" y="12"/>
                  </a:cubicBezTo>
                  <a:cubicBezTo>
                    <a:pt x="38" y="11"/>
                    <a:pt x="35" y="11"/>
                    <a:pt x="33" y="11"/>
                  </a:cubicBezTo>
                  <a:cubicBezTo>
                    <a:pt x="29" y="11"/>
                    <a:pt x="26" y="11"/>
                    <a:pt x="23" y="13"/>
                  </a:cubicBezTo>
                  <a:cubicBezTo>
                    <a:pt x="21" y="14"/>
                    <a:pt x="19" y="16"/>
                    <a:pt x="17" y="18"/>
                  </a:cubicBezTo>
                  <a:cubicBezTo>
                    <a:pt x="16" y="20"/>
                    <a:pt x="14" y="22"/>
                    <a:pt x="14" y="25"/>
                  </a:cubicBezTo>
                  <a:cubicBezTo>
                    <a:pt x="13" y="27"/>
                    <a:pt x="13" y="28"/>
                    <a:pt x="13" y="30"/>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9" name="Freeform 24"/>
            <p:cNvSpPr>
              <a:spLocks/>
            </p:cNvSpPr>
            <p:nvPr/>
          </p:nvSpPr>
          <p:spPr bwMode="gray">
            <a:xfrm>
              <a:off x="5843588" y="4627563"/>
              <a:ext cx="393700" cy="288925"/>
            </a:xfrm>
            <a:custGeom>
              <a:avLst/>
              <a:gdLst/>
              <a:ahLst/>
              <a:cxnLst>
                <a:cxn ang="0">
                  <a:pos x="0" y="2"/>
                </a:cxn>
                <a:cxn ang="0">
                  <a:pos x="11" y="2"/>
                </a:cxn>
                <a:cxn ang="0">
                  <a:pos x="11" y="13"/>
                </a:cxn>
                <a:cxn ang="0">
                  <a:pos x="12" y="13"/>
                </a:cxn>
                <a:cxn ang="0">
                  <a:pos x="36" y="0"/>
                </a:cxn>
                <a:cxn ang="0">
                  <a:pos x="48" y="3"/>
                </a:cxn>
                <a:cxn ang="0">
                  <a:pos x="56" y="13"/>
                </a:cxn>
                <a:cxn ang="0">
                  <a:pos x="66"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5" y="12"/>
                </a:cxn>
                <a:cxn ang="0">
                  <a:pos x="78" y="11"/>
                </a:cxn>
                <a:cxn ang="0">
                  <a:pos x="64" y="16"/>
                </a:cxn>
                <a:cxn ang="0">
                  <a:pos x="59" y="30"/>
                </a:cxn>
                <a:cxn ang="0">
                  <a:pos x="59" y="77"/>
                </a:cxn>
                <a:cxn ang="0">
                  <a:pos x="46" y="77"/>
                </a:cxn>
                <a:cxn ang="0">
                  <a:pos x="46" y="27"/>
                </a:cxn>
                <a:cxn ang="0">
                  <a:pos x="45"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1" y="2"/>
                    <a:pt x="11" y="2"/>
                    <a:pt x="11" y="2"/>
                  </a:cubicBezTo>
                  <a:cubicBezTo>
                    <a:pt x="11" y="13"/>
                    <a:pt x="11" y="13"/>
                    <a:pt x="11" y="13"/>
                  </a:cubicBezTo>
                  <a:cubicBezTo>
                    <a:pt x="12" y="13"/>
                    <a:pt x="12" y="13"/>
                    <a:pt x="12" y="13"/>
                  </a:cubicBezTo>
                  <a:cubicBezTo>
                    <a:pt x="17" y="4"/>
                    <a:pt x="25" y="0"/>
                    <a:pt x="36" y="0"/>
                  </a:cubicBezTo>
                  <a:cubicBezTo>
                    <a:pt x="40" y="0"/>
                    <a:pt x="45" y="1"/>
                    <a:pt x="48" y="3"/>
                  </a:cubicBezTo>
                  <a:cubicBezTo>
                    <a:pt x="52" y="5"/>
                    <a:pt x="55" y="8"/>
                    <a:pt x="56" y="13"/>
                  </a:cubicBezTo>
                  <a:cubicBezTo>
                    <a:pt x="59" y="9"/>
                    <a:pt x="62" y="5"/>
                    <a:pt x="66" y="3"/>
                  </a:cubicBezTo>
                  <a:cubicBezTo>
                    <a:pt x="71" y="1"/>
                    <a:pt x="75" y="0"/>
                    <a:pt x="80" y="0"/>
                  </a:cubicBezTo>
                  <a:cubicBezTo>
                    <a:pt x="84" y="0"/>
                    <a:pt x="87" y="0"/>
                    <a:pt x="90" y="1"/>
                  </a:cubicBezTo>
                  <a:cubicBezTo>
                    <a:pt x="93" y="2"/>
                    <a:pt x="96" y="3"/>
                    <a:pt x="98" y="5"/>
                  </a:cubicBezTo>
                  <a:cubicBezTo>
                    <a:pt x="100" y="7"/>
                    <a:pt x="102" y="9"/>
                    <a:pt x="103" y="12"/>
                  </a:cubicBezTo>
                  <a:cubicBezTo>
                    <a:pt x="104" y="14"/>
                    <a:pt x="105" y="18"/>
                    <a:pt x="105" y="22"/>
                  </a:cubicBezTo>
                  <a:cubicBezTo>
                    <a:pt x="105" y="77"/>
                    <a:pt x="105" y="77"/>
                    <a:pt x="105" y="77"/>
                  </a:cubicBezTo>
                  <a:cubicBezTo>
                    <a:pt x="93" y="77"/>
                    <a:pt x="93" y="77"/>
                    <a:pt x="93" y="77"/>
                  </a:cubicBezTo>
                  <a:cubicBezTo>
                    <a:pt x="93" y="27"/>
                    <a:pt x="93" y="27"/>
                    <a:pt x="93" y="27"/>
                  </a:cubicBezTo>
                  <a:cubicBezTo>
                    <a:pt x="93" y="25"/>
                    <a:pt x="92" y="23"/>
                    <a:pt x="92" y="21"/>
                  </a:cubicBezTo>
                  <a:cubicBezTo>
                    <a:pt x="92" y="19"/>
                    <a:pt x="91" y="17"/>
                    <a:pt x="90" y="16"/>
                  </a:cubicBezTo>
                  <a:cubicBezTo>
                    <a:pt x="89" y="14"/>
                    <a:pt x="87" y="13"/>
                    <a:pt x="85" y="12"/>
                  </a:cubicBezTo>
                  <a:cubicBezTo>
                    <a:pt x="84" y="11"/>
                    <a:pt x="81" y="11"/>
                    <a:pt x="78" y="11"/>
                  </a:cubicBezTo>
                  <a:cubicBezTo>
                    <a:pt x="72" y="11"/>
                    <a:pt x="67" y="13"/>
                    <a:pt x="64" y="16"/>
                  </a:cubicBezTo>
                  <a:cubicBezTo>
                    <a:pt x="60" y="19"/>
                    <a:pt x="59" y="24"/>
                    <a:pt x="59" y="30"/>
                  </a:cubicBezTo>
                  <a:cubicBezTo>
                    <a:pt x="59" y="77"/>
                    <a:pt x="59" y="77"/>
                    <a:pt x="59" y="77"/>
                  </a:cubicBezTo>
                  <a:cubicBezTo>
                    <a:pt x="46" y="77"/>
                    <a:pt x="46" y="77"/>
                    <a:pt x="46" y="77"/>
                  </a:cubicBezTo>
                  <a:cubicBezTo>
                    <a:pt x="46" y="27"/>
                    <a:pt x="46" y="27"/>
                    <a:pt x="46" y="27"/>
                  </a:cubicBezTo>
                  <a:cubicBezTo>
                    <a:pt x="46" y="25"/>
                    <a:pt x="46" y="23"/>
                    <a:pt x="45" y="21"/>
                  </a:cubicBezTo>
                  <a:cubicBezTo>
                    <a:pt x="45" y="19"/>
                    <a:pt x="44" y="17"/>
                    <a:pt x="43" y="15"/>
                  </a:cubicBezTo>
                  <a:cubicBezTo>
                    <a:pt x="42" y="14"/>
                    <a:pt x="41" y="13"/>
                    <a:pt x="39" y="12"/>
                  </a:cubicBezTo>
                  <a:cubicBezTo>
                    <a:pt x="37" y="11"/>
                    <a:pt x="35" y="11"/>
                    <a:pt x="32" y="11"/>
                  </a:cubicBezTo>
                  <a:cubicBezTo>
                    <a:pt x="28" y="11"/>
                    <a:pt x="25" y="11"/>
                    <a:pt x="23" y="13"/>
                  </a:cubicBezTo>
                  <a:cubicBezTo>
                    <a:pt x="20" y="14"/>
                    <a:pt x="18" y="16"/>
                    <a:pt x="17" y="18"/>
                  </a:cubicBezTo>
                  <a:cubicBezTo>
                    <a:pt x="15" y="20"/>
                    <a:pt x="14" y="22"/>
                    <a:pt x="13" y="25"/>
                  </a:cubicBezTo>
                  <a:cubicBezTo>
                    <a:pt x="12"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0" name="Freeform 25"/>
            <p:cNvSpPr>
              <a:spLocks noEditPoints="1"/>
            </p:cNvSpPr>
            <p:nvPr/>
          </p:nvSpPr>
          <p:spPr bwMode="gray">
            <a:xfrm>
              <a:off x="6308725" y="4525963"/>
              <a:ext cx="46038" cy="390525"/>
            </a:xfrm>
            <a:custGeom>
              <a:avLst/>
              <a:gdLst/>
              <a:ahLst/>
              <a:cxnLst>
                <a:cxn ang="0">
                  <a:pos x="29" y="35"/>
                </a:cxn>
                <a:cxn ang="0">
                  <a:pos x="0" y="35"/>
                </a:cxn>
                <a:cxn ang="0">
                  <a:pos x="0" y="0"/>
                </a:cxn>
                <a:cxn ang="0">
                  <a:pos x="29" y="0"/>
                </a:cxn>
                <a:cxn ang="0">
                  <a:pos x="29" y="35"/>
                </a:cxn>
                <a:cxn ang="0">
                  <a:pos x="0" y="69"/>
                </a:cxn>
                <a:cxn ang="0">
                  <a:pos x="29" y="69"/>
                </a:cxn>
                <a:cxn ang="0">
                  <a:pos x="29" y="246"/>
                </a:cxn>
                <a:cxn ang="0">
                  <a:pos x="0" y="246"/>
                </a:cxn>
                <a:cxn ang="0">
                  <a:pos x="0" y="69"/>
                </a:cxn>
              </a:cxnLst>
              <a:rect l="0" t="0" r="r" b="b"/>
              <a:pathLst>
                <a:path w="29" h="246">
                  <a:moveTo>
                    <a:pt x="29" y="35"/>
                  </a:moveTo>
                  <a:lnTo>
                    <a:pt x="0" y="35"/>
                  </a:lnTo>
                  <a:lnTo>
                    <a:pt x="0" y="0"/>
                  </a:lnTo>
                  <a:lnTo>
                    <a:pt x="29" y="0"/>
                  </a:lnTo>
                  <a:lnTo>
                    <a:pt x="29" y="35"/>
                  </a:lnTo>
                  <a:close/>
                  <a:moveTo>
                    <a:pt x="0" y="69"/>
                  </a:moveTo>
                  <a:lnTo>
                    <a:pt x="29" y="69"/>
                  </a:lnTo>
                  <a:lnTo>
                    <a:pt x="29"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1" name="Freeform 26"/>
            <p:cNvSpPr>
              <a:spLocks/>
            </p:cNvSpPr>
            <p:nvPr/>
          </p:nvSpPr>
          <p:spPr bwMode="gray">
            <a:xfrm>
              <a:off x="6396038"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29" y="87"/>
                </a:cxn>
                <a:cxn ang="0">
                  <a:pos x="34" y="87"/>
                </a:cxn>
                <a:cxn ang="0">
                  <a:pos x="40" y="87"/>
                </a:cxn>
                <a:cxn ang="0">
                  <a:pos x="40" y="98"/>
                </a:cxn>
                <a:cxn ang="0">
                  <a:pos x="30" y="98"/>
                </a:cxn>
                <a:cxn ang="0">
                  <a:pos x="22" y="97"/>
                </a:cxn>
                <a:cxn ang="0">
                  <a:pos x="17" y="95"/>
                </a:cxn>
                <a:cxn ang="0">
                  <a:pos x="14" y="90"/>
                </a:cxn>
                <a:cxn ang="0">
                  <a:pos x="12" y="81"/>
                </a:cxn>
                <a:cxn ang="0">
                  <a:pos x="12" y="34"/>
                </a:cxn>
                <a:cxn ang="0">
                  <a:pos x="0" y="34"/>
                </a:cxn>
                <a:cxn ang="0">
                  <a:pos x="0" y="23"/>
                </a:cxn>
                <a:cxn ang="0">
                  <a:pos x="12" y="23"/>
                </a:cxn>
                <a:cxn ang="0">
                  <a:pos x="12"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5" y="85"/>
                    <a:pt x="26" y="85"/>
                    <a:pt x="27" y="86"/>
                  </a:cubicBezTo>
                  <a:cubicBezTo>
                    <a:pt x="27" y="86"/>
                    <a:pt x="28" y="86"/>
                    <a:pt x="29" y="87"/>
                  </a:cubicBezTo>
                  <a:cubicBezTo>
                    <a:pt x="31" y="87"/>
                    <a:pt x="32" y="87"/>
                    <a:pt x="34" y="87"/>
                  </a:cubicBezTo>
                  <a:cubicBezTo>
                    <a:pt x="40" y="87"/>
                    <a:pt x="40" y="87"/>
                    <a:pt x="40" y="87"/>
                  </a:cubicBezTo>
                  <a:cubicBezTo>
                    <a:pt x="40" y="98"/>
                    <a:pt x="40" y="98"/>
                    <a:pt x="40" y="98"/>
                  </a:cubicBezTo>
                  <a:cubicBezTo>
                    <a:pt x="30" y="98"/>
                    <a:pt x="30" y="98"/>
                    <a:pt x="30" y="98"/>
                  </a:cubicBezTo>
                  <a:cubicBezTo>
                    <a:pt x="27" y="98"/>
                    <a:pt x="24" y="98"/>
                    <a:pt x="22" y="97"/>
                  </a:cubicBezTo>
                  <a:cubicBezTo>
                    <a:pt x="20" y="97"/>
                    <a:pt x="18" y="96"/>
                    <a:pt x="17" y="95"/>
                  </a:cubicBezTo>
                  <a:cubicBezTo>
                    <a:pt x="15" y="94"/>
                    <a:pt x="14" y="92"/>
                    <a:pt x="14" y="90"/>
                  </a:cubicBezTo>
                  <a:cubicBezTo>
                    <a:pt x="13" y="88"/>
                    <a:pt x="12" y="85"/>
                    <a:pt x="12" y="81"/>
                  </a:cubicBezTo>
                  <a:cubicBezTo>
                    <a:pt x="12" y="34"/>
                    <a:pt x="12" y="34"/>
                    <a:pt x="12" y="34"/>
                  </a:cubicBezTo>
                  <a:cubicBezTo>
                    <a:pt x="0" y="34"/>
                    <a:pt x="0" y="34"/>
                    <a:pt x="0" y="34"/>
                  </a:cubicBezTo>
                  <a:cubicBezTo>
                    <a:pt x="0" y="23"/>
                    <a:pt x="0" y="23"/>
                    <a:pt x="0" y="23"/>
                  </a:cubicBezTo>
                  <a:cubicBezTo>
                    <a:pt x="12" y="23"/>
                    <a:pt x="12" y="23"/>
                    <a:pt x="12" y="23"/>
                  </a:cubicBezTo>
                  <a:cubicBezTo>
                    <a:pt x="12" y="0"/>
                    <a:pt x="12" y="0"/>
                    <a:pt x="12"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2" name="Freeform 27"/>
            <p:cNvSpPr>
              <a:spLocks/>
            </p:cNvSpPr>
            <p:nvPr/>
          </p:nvSpPr>
          <p:spPr bwMode="gray">
            <a:xfrm>
              <a:off x="6594475" y="4627563"/>
              <a:ext cx="393700"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6" y="12"/>
                </a:cxn>
                <a:cxn ang="0">
                  <a:pos x="78" y="11"/>
                </a:cxn>
                <a:cxn ang="0">
                  <a:pos x="64" y="16"/>
                </a:cxn>
                <a:cxn ang="0">
                  <a:pos x="59" y="30"/>
                </a:cxn>
                <a:cxn ang="0">
                  <a:pos x="59" y="77"/>
                </a:cxn>
                <a:cxn ang="0">
                  <a:pos x="46" y="77"/>
                </a:cxn>
                <a:cxn ang="0">
                  <a:pos x="46" y="27"/>
                </a:cxn>
                <a:cxn ang="0">
                  <a:pos x="46"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2" y="2"/>
                    <a:pt x="12" y="2"/>
                    <a:pt x="12" y="2"/>
                  </a:cubicBezTo>
                  <a:cubicBezTo>
                    <a:pt x="12" y="13"/>
                    <a:pt x="12" y="13"/>
                    <a:pt x="12" y="13"/>
                  </a:cubicBezTo>
                  <a:cubicBezTo>
                    <a:pt x="12" y="13"/>
                    <a:pt x="12" y="13"/>
                    <a:pt x="12" y="13"/>
                  </a:cubicBezTo>
                  <a:cubicBezTo>
                    <a:pt x="17" y="4"/>
                    <a:pt x="26" y="0"/>
                    <a:pt x="36" y="0"/>
                  </a:cubicBezTo>
                  <a:cubicBezTo>
                    <a:pt x="41" y="0"/>
                    <a:pt x="45" y="1"/>
                    <a:pt x="49" y="3"/>
                  </a:cubicBezTo>
                  <a:cubicBezTo>
                    <a:pt x="52" y="5"/>
                    <a:pt x="55" y="8"/>
                    <a:pt x="57" y="13"/>
                  </a:cubicBezTo>
                  <a:cubicBezTo>
                    <a:pt x="59" y="9"/>
                    <a:pt x="63" y="5"/>
                    <a:pt x="67" y="3"/>
                  </a:cubicBezTo>
                  <a:cubicBezTo>
                    <a:pt x="71" y="1"/>
                    <a:pt x="75" y="0"/>
                    <a:pt x="80" y="0"/>
                  </a:cubicBezTo>
                  <a:cubicBezTo>
                    <a:pt x="84" y="0"/>
                    <a:pt x="87" y="0"/>
                    <a:pt x="90" y="1"/>
                  </a:cubicBezTo>
                  <a:cubicBezTo>
                    <a:pt x="94" y="2"/>
                    <a:pt x="96" y="3"/>
                    <a:pt x="98" y="5"/>
                  </a:cubicBezTo>
                  <a:cubicBezTo>
                    <a:pt x="101" y="7"/>
                    <a:pt x="102" y="9"/>
                    <a:pt x="103" y="12"/>
                  </a:cubicBezTo>
                  <a:cubicBezTo>
                    <a:pt x="105" y="14"/>
                    <a:pt x="105" y="18"/>
                    <a:pt x="105" y="22"/>
                  </a:cubicBezTo>
                  <a:cubicBezTo>
                    <a:pt x="105" y="77"/>
                    <a:pt x="105" y="77"/>
                    <a:pt x="105" y="77"/>
                  </a:cubicBezTo>
                  <a:cubicBezTo>
                    <a:pt x="93" y="77"/>
                    <a:pt x="93" y="77"/>
                    <a:pt x="93" y="77"/>
                  </a:cubicBezTo>
                  <a:cubicBezTo>
                    <a:pt x="93" y="27"/>
                    <a:pt x="93" y="27"/>
                    <a:pt x="93" y="27"/>
                  </a:cubicBezTo>
                  <a:cubicBezTo>
                    <a:pt x="93" y="25"/>
                    <a:pt x="93" y="23"/>
                    <a:pt x="92" y="21"/>
                  </a:cubicBezTo>
                  <a:cubicBezTo>
                    <a:pt x="92" y="19"/>
                    <a:pt x="91" y="17"/>
                    <a:pt x="90" y="16"/>
                  </a:cubicBezTo>
                  <a:cubicBezTo>
                    <a:pt x="89" y="14"/>
                    <a:pt x="88" y="13"/>
                    <a:pt x="86" y="12"/>
                  </a:cubicBezTo>
                  <a:cubicBezTo>
                    <a:pt x="84" y="11"/>
                    <a:pt x="81" y="11"/>
                    <a:pt x="78" y="11"/>
                  </a:cubicBezTo>
                  <a:cubicBezTo>
                    <a:pt x="72" y="11"/>
                    <a:pt x="68" y="13"/>
                    <a:pt x="64" y="16"/>
                  </a:cubicBezTo>
                  <a:cubicBezTo>
                    <a:pt x="61" y="19"/>
                    <a:pt x="59" y="24"/>
                    <a:pt x="59" y="30"/>
                  </a:cubicBezTo>
                  <a:cubicBezTo>
                    <a:pt x="59" y="77"/>
                    <a:pt x="59" y="77"/>
                    <a:pt x="59" y="77"/>
                  </a:cubicBezTo>
                  <a:cubicBezTo>
                    <a:pt x="46" y="77"/>
                    <a:pt x="46" y="77"/>
                    <a:pt x="46" y="77"/>
                  </a:cubicBezTo>
                  <a:cubicBezTo>
                    <a:pt x="46" y="27"/>
                    <a:pt x="46" y="27"/>
                    <a:pt x="46" y="27"/>
                  </a:cubicBezTo>
                  <a:cubicBezTo>
                    <a:pt x="46" y="25"/>
                    <a:pt x="46" y="23"/>
                    <a:pt x="46" y="21"/>
                  </a:cubicBezTo>
                  <a:cubicBezTo>
                    <a:pt x="45" y="19"/>
                    <a:pt x="45" y="17"/>
                    <a:pt x="43" y="15"/>
                  </a:cubicBezTo>
                  <a:cubicBezTo>
                    <a:pt x="42" y="14"/>
                    <a:pt x="41" y="13"/>
                    <a:pt x="39" y="12"/>
                  </a:cubicBezTo>
                  <a:cubicBezTo>
                    <a:pt x="37" y="11"/>
                    <a:pt x="35" y="11"/>
                    <a:pt x="32" y="11"/>
                  </a:cubicBezTo>
                  <a:cubicBezTo>
                    <a:pt x="29" y="11"/>
                    <a:pt x="26" y="11"/>
                    <a:pt x="23" y="13"/>
                  </a:cubicBezTo>
                  <a:cubicBezTo>
                    <a:pt x="20" y="14"/>
                    <a:pt x="18" y="16"/>
                    <a:pt x="17" y="18"/>
                  </a:cubicBezTo>
                  <a:cubicBezTo>
                    <a:pt x="15" y="20"/>
                    <a:pt x="14" y="22"/>
                    <a:pt x="13" y="25"/>
                  </a:cubicBezTo>
                  <a:cubicBezTo>
                    <a:pt x="13"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3" name="Freeform 28"/>
            <p:cNvSpPr>
              <a:spLocks noEditPoints="1"/>
            </p:cNvSpPr>
            <p:nvPr/>
          </p:nvSpPr>
          <p:spPr bwMode="gray">
            <a:xfrm>
              <a:off x="7040563" y="4627563"/>
              <a:ext cx="263525" cy="293688"/>
            </a:xfrm>
            <a:custGeom>
              <a:avLst/>
              <a:gdLst/>
              <a:ahLst/>
              <a:cxnLst>
                <a:cxn ang="0">
                  <a:pos x="68" y="53"/>
                </a:cxn>
                <a:cxn ang="0">
                  <a:pos x="57" y="72"/>
                </a:cxn>
                <a:cxn ang="0">
                  <a:pos x="36" y="78"/>
                </a:cxn>
                <a:cxn ang="0">
                  <a:pos x="21" y="76"/>
                </a:cxn>
                <a:cxn ang="0">
                  <a:pos x="9" y="67"/>
                </a:cxn>
                <a:cxn ang="0">
                  <a:pos x="3" y="55"/>
                </a:cxn>
                <a:cxn ang="0">
                  <a:pos x="0" y="39"/>
                </a:cxn>
                <a:cxn ang="0">
                  <a:pos x="3" y="23"/>
                </a:cxn>
                <a:cxn ang="0">
                  <a:pos x="10" y="11"/>
                </a:cxn>
                <a:cxn ang="0">
                  <a:pos x="21" y="3"/>
                </a:cxn>
                <a:cxn ang="0">
                  <a:pos x="36" y="0"/>
                </a:cxn>
                <a:cxn ang="0">
                  <a:pos x="52" y="4"/>
                </a:cxn>
                <a:cxn ang="0">
                  <a:pos x="63" y="15"/>
                </a:cxn>
                <a:cxn ang="0">
                  <a:pos x="68" y="28"/>
                </a:cxn>
                <a:cxn ang="0">
                  <a:pos x="70" y="43"/>
                </a:cxn>
                <a:cxn ang="0">
                  <a:pos x="13" y="43"/>
                </a:cxn>
                <a:cxn ang="0">
                  <a:pos x="14" y="52"/>
                </a:cxn>
                <a:cxn ang="0">
                  <a:pos x="19" y="60"/>
                </a:cxn>
                <a:cxn ang="0">
                  <a:pos x="26" y="66"/>
                </a:cxn>
                <a:cxn ang="0">
                  <a:pos x="37" y="68"/>
                </a:cxn>
                <a:cxn ang="0">
                  <a:pos x="49" y="64"/>
                </a:cxn>
                <a:cxn ang="0">
                  <a:pos x="56" y="53"/>
                </a:cxn>
                <a:cxn ang="0">
                  <a:pos x="68" y="53"/>
                </a:cxn>
                <a:cxn ang="0">
                  <a:pos x="56" y="32"/>
                </a:cxn>
                <a:cxn ang="0">
                  <a:pos x="54" y="24"/>
                </a:cxn>
                <a:cxn ang="0">
                  <a:pos x="50" y="17"/>
                </a:cxn>
                <a:cxn ang="0">
                  <a:pos x="43" y="12"/>
                </a:cxn>
                <a:cxn ang="0">
                  <a:pos x="35" y="11"/>
                </a:cxn>
                <a:cxn ang="0">
                  <a:pos x="26" y="12"/>
                </a:cxn>
                <a:cxn ang="0">
                  <a:pos x="20"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1" y="76"/>
                  </a:cubicBezTo>
                  <a:cubicBezTo>
                    <a:pt x="16" y="74"/>
                    <a:pt x="12" y="71"/>
                    <a:pt x="9" y="67"/>
                  </a:cubicBezTo>
                  <a:cubicBezTo>
                    <a:pt x="6" y="64"/>
                    <a:pt x="4" y="60"/>
                    <a:pt x="3" y="55"/>
                  </a:cubicBezTo>
                  <a:cubicBezTo>
                    <a:pt x="1" y="50"/>
                    <a:pt x="0" y="45"/>
                    <a:pt x="0" y="39"/>
                  </a:cubicBezTo>
                  <a:cubicBezTo>
                    <a:pt x="0" y="33"/>
                    <a:pt x="1" y="28"/>
                    <a:pt x="3" y="23"/>
                  </a:cubicBezTo>
                  <a:cubicBezTo>
                    <a:pt x="5" y="19"/>
                    <a:pt x="7" y="14"/>
                    <a:pt x="10" y="11"/>
                  </a:cubicBezTo>
                  <a:cubicBezTo>
                    <a:pt x="13" y="7"/>
                    <a:pt x="17" y="5"/>
                    <a:pt x="21" y="3"/>
                  </a:cubicBezTo>
                  <a:cubicBezTo>
                    <a:pt x="26" y="1"/>
                    <a:pt x="30" y="0"/>
                    <a:pt x="36" y="0"/>
                  </a:cubicBezTo>
                  <a:cubicBezTo>
                    <a:pt x="42" y="0"/>
                    <a:pt x="48" y="1"/>
                    <a:pt x="52" y="4"/>
                  </a:cubicBezTo>
                  <a:cubicBezTo>
                    <a:pt x="57" y="7"/>
                    <a:pt x="60" y="10"/>
                    <a:pt x="63" y="15"/>
                  </a:cubicBezTo>
                  <a:cubicBezTo>
                    <a:pt x="65" y="19"/>
                    <a:pt x="67" y="23"/>
                    <a:pt x="68" y="28"/>
                  </a:cubicBezTo>
                  <a:cubicBezTo>
                    <a:pt x="69" y="34"/>
                    <a:pt x="70" y="38"/>
                    <a:pt x="70" y="43"/>
                  </a:cubicBezTo>
                  <a:cubicBezTo>
                    <a:pt x="13" y="43"/>
                    <a:pt x="13" y="43"/>
                    <a:pt x="13" y="43"/>
                  </a:cubicBezTo>
                  <a:cubicBezTo>
                    <a:pt x="13" y="46"/>
                    <a:pt x="14" y="49"/>
                    <a:pt x="14" y="52"/>
                  </a:cubicBezTo>
                  <a:cubicBezTo>
                    <a:pt x="15" y="55"/>
                    <a:pt x="17" y="58"/>
                    <a:pt x="19" y="60"/>
                  </a:cubicBezTo>
                  <a:cubicBezTo>
                    <a:pt x="21" y="62"/>
                    <a:pt x="23" y="64"/>
                    <a:pt x="26" y="66"/>
                  </a:cubicBezTo>
                  <a:cubicBezTo>
                    <a:pt x="29" y="67"/>
                    <a:pt x="33" y="68"/>
                    <a:pt x="37" y="68"/>
                  </a:cubicBezTo>
                  <a:cubicBezTo>
                    <a:pt x="42" y="68"/>
                    <a:pt x="46" y="66"/>
                    <a:pt x="49" y="64"/>
                  </a:cubicBezTo>
                  <a:cubicBezTo>
                    <a:pt x="53" y="62"/>
                    <a:pt x="55" y="58"/>
                    <a:pt x="56" y="53"/>
                  </a:cubicBezTo>
                  <a:lnTo>
                    <a:pt x="68" y="53"/>
                  </a:lnTo>
                  <a:close/>
                  <a:moveTo>
                    <a:pt x="56" y="32"/>
                  </a:moveTo>
                  <a:cubicBezTo>
                    <a:pt x="56" y="29"/>
                    <a:pt x="56" y="26"/>
                    <a:pt x="54" y="24"/>
                  </a:cubicBezTo>
                  <a:cubicBezTo>
                    <a:pt x="53" y="21"/>
                    <a:pt x="52" y="19"/>
                    <a:pt x="50" y="17"/>
                  </a:cubicBezTo>
                  <a:cubicBezTo>
                    <a:pt x="48" y="15"/>
                    <a:pt x="46" y="14"/>
                    <a:pt x="43" y="12"/>
                  </a:cubicBezTo>
                  <a:cubicBezTo>
                    <a:pt x="41" y="11"/>
                    <a:pt x="38" y="11"/>
                    <a:pt x="35" y="11"/>
                  </a:cubicBezTo>
                  <a:cubicBezTo>
                    <a:pt x="32" y="11"/>
                    <a:pt x="29" y="11"/>
                    <a:pt x="26" y="12"/>
                  </a:cubicBezTo>
                  <a:cubicBezTo>
                    <a:pt x="24" y="14"/>
                    <a:pt x="21" y="15"/>
                    <a:pt x="20" y="17"/>
                  </a:cubicBezTo>
                  <a:cubicBezTo>
                    <a:pt x="18"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4" name="Freeform 29"/>
            <p:cNvSpPr>
              <a:spLocks/>
            </p:cNvSpPr>
            <p:nvPr/>
          </p:nvSpPr>
          <p:spPr bwMode="gray">
            <a:xfrm>
              <a:off x="7348538" y="4627563"/>
              <a:ext cx="233363" cy="288925"/>
            </a:xfrm>
            <a:custGeom>
              <a:avLst/>
              <a:gdLst/>
              <a:ahLst/>
              <a:cxnLst>
                <a:cxn ang="0">
                  <a:pos x="0" y="2"/>
                </a:cxn>
                <a:cxn ang="0">
                  <a:pos x="11" y="2"/>
                </a:cxn>
                <a:cxn ang="0">
                  <a:pos x="11" y="14"/>
                </a:cxn>
                <a:cxn ang="0">
                  <a:pos x="12" y="14"/>
                </a:cxn>
                <a:cxn ang="0">
                  <a:pos x="22" y="3"/>
                </a:cxn>
                <a:cxn ang="0">
                  <a:pos x="36" y="0"/>
                </a:cxn>
                <a:cxn ang="0">
                  <a:pos x="48" y="2"/>
                </a:cxn>
                <a:cxn ang="0">
                  <a:pos x="56" y="8"/>
                </a:cxn>
                <a:cxn ang="0">
                  <a:pos x="61" y="16"/>
                </a:cxn>
                <a:cxn ang="0">
                  <a:pos x="62" y="27"/>
                </a:cxn>
                <a:cxn ang="0">
                  <a:pos x="62" y="77"/>
                </a:cxn>
                <a:cxn ang="0">
                  <a:pos x="50" y="77"/>
                </a:cxn>
                <a:cxn ang="0">
                  <a:pos x="50" y="26"/>
                </a:cxn>
                <a:cxn ang="0">
                  <a:pos x="45" y="15"/>
                </a:cxn>
                <a:cxn ang="0">
                  <a:pos x="34" y="11"/>
                </a:cxn>
                <a:cxn ang="0">
                  <a:pos x="24" y="13"/>
                </a:cxn>
                <a:cxn ang="0">
                  <a:pos x="18" y="17"/>
                </a:cxn>
                <a:cxn ang="0">
                  <a:pos x="13" y="25"/>
                </a:cxn>
                <a:cxn ang="0">
                  <a:pos x="12" y="34"/>
                </a:cxn>
                <a:cxn ang="0">
                  <a:pos x="12" y="77"/>
                </a:cxn>
                <a:cxn ang="0">
                  <a:pos x="0" y="77"/>
                </a:cxn>
                <a:cxn ang="0">
                  <a:pos x="0" y="2"/>
                </a:cxn>
              </a:cxnLst>
              <a:rect l="0" t="0" r="r" b="b"/>
              <a:pathLst>
                <a:path w="62" h="77">
                  <a:moveTo>
                    <a:pt x="0" y="2"/>
                  </a:moveTo>
                  <a:cubicBezTo>
                    <a:pt x="11" y="2"/>
                    <a:pt x="11" y="2"/>
                    <a:pt x="11" y="2"/>
                  </a:cubicBezTo>
                  <a:cubicBezTo>
                    <a:pt x="11" y="14"/>
                    <a:pt x="11" y="14"/>
                    <a:pt x="11" y="14"/>
                  </a:cubicBezTo>
                  <a:cubicBezTo>
                    <a:pt x="12" y="14"/>
                    <a:pt x="12" y="14"/>
                    <a:pt x="12" y="14"/>
                  </a:cubicBezTo>
                  <a:cubicBezTo>
                    <a:pt x="14" y="9"/>
                    <a:pt x="18" y="5"/>
                    <a:pt x="22" y="3"/>
                  </a:cubicBezTo>
                  <a:cubicBezTo>
                    <a:pt x="26" y="1"/>
                    <a:pt x="31" y="0"/>
                    <a:pt x="36" y="0"/>
                  </a:cubicBezTo>
                  <a:cubicBezTo>
                    <a:pt x="41" y="0"/>
                    <a:pt x="45" y="1"/>
                    <a:pt x="48" y="2"/>
                  </a:cubicBezTo>
                  <a:cubicBezTo>
                    <a:pt x="52" y="3"/>
                    <a:pt x="54" y="5"/>
                    <a:pt x="56" y="8"/>
                  </a:cubicBezTo>
                  <a:cubicBezTo>
                    <a:pt x="58" y="10"/>
                    <a:pt x="60" y="13"/>
                    <a:pt x="61" y="16"/>
                  </a:cubicBezTo>
                  <a:cubicBezTo>
                    <a:pt x="61" y="20"/>
                    <a:pt x="62" y="23"/>
                    <a:pt x="62" y="27"/>
                  </a:cubicBezTo>
                  <a:cubicBezTo>
                    <a:pt x="62" y="77"/>
                    <a:pt x="62" y="77"/>
                    <a:pt x="62" y="77"/>
                  </a:cubicBezTo>
                  <a:cubicBezTo>
                    <a:pt x="50" y="77"/>
                    <a:pt x="50" y="77"/>
                    <a:pt x="50" y="77"/>
                  </a:cubicBezTo>
                  <a:cubicBezTo>
                    <a:pt x="50" y="26"/>
                    <a:pt x="50" y="26"/>
                    <a:pt x="50" y="26"/>
                  </a:cubicBezTo>
                  <a:cubicBezTo>
                    <a:pt x="50" y="21"/>
                    <a:pt x="48" y="18"/>
                    <a:pt x="45" y="15"/>
                  </a:cubicBezTo>
                  <a:cubicBezTo>
                    <a:pt x="43" y="12"/>
                    <a:pt x="39" y="11"/>
                    <a:pt x="34" y="11"/>
                  </a:cubicBezTo>
                  <a:cubicBezTo>
                    <a:pt x="31" y="11"/>
                    <a:pt x="27" y="11"/>
                    <a:pt x="24" y="13"/>
                  </a:cubicBezTo>
                  <a:cubicBezTo>
                    <a:pt x="22" y="14"/>
                    <a:pt x="19" y="15"/>
                    <a:pt x="18" y="17"/>
                  </a:cubicBezTo>
                  <a:cubicBezTo>
                    <a:pt x="16" y="20"/>
                    <a:pt x="14" y="22"/>
                    <a:pt x="13" y="25"/>
                  </a:cubicBezTo>
                  <a:cubicBezTo>
                    <a:pt x="13" y="28"/>
                    <a:pt x="12" y="31"/>
                    <a:pt x="12" y="34"/>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5" name="Freeform 30"/>
            <p:cNvSpPr>
              <a:spLocks/>
            </p:cNvSpPr>
            <p:nvPr/>
          </p:nvSpPr>
          <p:spPr bwMode="gray">
            <a:xfrm>
              <a:off x="7620000"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30" y="87"/>
                </a:cxn>
                <a:cxn ang="0">
                  <a:pos x="34" y="87"/>
                </a:cxn>
                <a:cxn ang="0">
                  <a:pos x="40" y="87"/>
                </a:cxn>
                <a:cxn ang="0">
                  <a:pos x="40" y="98"/>
                </a:cxn>
                <a:cxn ang="0">
                  <a:pos x="31" y="98"/>
                </a:cxn>
                <a:cxn ang="0">
                  <a:pos x="22"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6" y="85"/>
                    <a:pt x="26" y="85"/>
                    <a:pt x="27" y="86"/>
                  </a:cubicBezTo>
                  <a:cubicBezTo>
                    <a:pt x="27" y="86"/>
                    <a:pt x="28" y="86"/>
                    <a:pt x="30" y="87"/>
                  </a:cubicBezTo>
                  <a:cubicBezTo>
                    <a:pt x="31" y="87"/>
                    <a:pt x="32" y="87"/>
                    <a:pt x="34" y="87"/>
                  </a:cubicBezTo>
                  <a:cubicBezTo>
                    <a:pt x="40" y="87"/>
                    <a:pt x="40" y="87"/>
                    <a:pt x="40" y="87"/>
                  </a:cubicBezTo>
                  <a:cubicBezTo>
                    <a:pt x="40" y="98"/>
                    <a:pt x="40" y="98"/>
                    <a:pt x="40" y="98"/>
                  </a:cubicBezTo>
                  <a:cubicBezTo>
                    <a:pt x="31" y="98"/>
                    <a:pt x="31" y="98"/>
                    <a:pt x="31" y="98"/>
                  </a:cubicBezTo>
                  <a:cubicBezTo>
                    <a:pt x="27" y="98"/>
                    <a:pt x="25" y="98"/>
                    <a:pt x="22" y="97"/>
                  </a:cubicBezTo>
                  <a:cubicBezTo>
                    <a:pt x="20" y="97"/>
                    <a:pt x="18" y="96"/>
                    <a:pt x="17" y="95"/>
                  </a:cubicBezTo>
                  <a:cubicBezTo>
                    <a:pt x="15" y="94"/>
                    <a:pt x="14"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6" name="Freeform 31"/>
            <p:cNvSpPr>
              <a:spLocks noEditPoints="1"/>
            </p:cNvSpPr>
            <p:nvPr/>
          </p:nvSpPr>
          <p:spPr bwMode="gray">
            <a:xfrm>
              <a:off x="7796213" y="4484688"/>
              <a:ext cx="315913" cy="315913"/>
            </a:xfrm>
            <a:custGeom>
              <a:avLst/>
              <a:gdLst/>
              <a:ahLst/>
              <a:cxnLst>
                <a:cxn ang="0">
                  <a:pos x="3" y="25"/>
                </a:cxn>
                <a:cxn ang="0">
                  <a:pos x="12" y="12"/>
                </a:cxn>
                <a:cxn ang="0">
                  <a:pos x="26" y="3"/>
                </a:cxn>
                <a:cxn ang="0">
                  <a:pos x="42" y="0"/>
                </a:cxn>
                <a:cxn ang="0">
                  <a:pos x="58" y="3"/>
                </a:cxn>
                <a:cxn ang="0">
                  <a:pos x="72" y="12"/>
                </a:cxn>
                <a:cxn ang="0">
                  <a:pos x="81" y="25"/>
                </a:cxn>
                <a:cxn ang="0">
                  <a:pos x="84" y="42"/>
                </a:cxn>
                <a:cxn ang="0">
                  <a:pos x="81" y="59"/>
                </a:cxn>
                <a:cxn ang="0">
                  <a:pos x="72" y="72"/>
                </a:cxn>
                <a:cxn ang="0">
                  <a:pos x="58" y="81"/>
                </a:cxn>
                <a:cxn ang="0">
                  <a:pos x="42" y="84"/>
                </a:cxn>
                <a:cxn ang="0">
                  <a:pos x="26" y="81"/>
                </a:cxn>
                <a:cxn ang="0">
                  <a:pos x="12" y="72"/>
                </a:cxn>
                <a:cxn ang="0">
                  <a:pos x="3" y="59"/>
                </a:cxn>
                <a:cxn ang="0">
                  <a:pos x="0" y="42"/>
                </a:cxn>
                <a:cxn ang="0">
                  <a:pos x="3" y="25"/>
                </a:cxn>
                <a:cxn ang="0">
                  <a:pos x="10" y="56"/>
                </a:cxn>
                <a:cxn ang="0">
                  <a:pos x="17" y="68"/>
                </a:cxn>
                <a:cxn ang="0">
                  <a:pos x="28" y="75"/>
                </a:cxn>
                <a:cxn ang="0">
                  <a:pos x="42" y="78"/>
                </a:cxn>
                <a:cxn ang="0">
                  <a:pos x="56" y="75"/>
                </a:cxn>
                <a:cxn ang="0">
                  <a:pos x="67" y="68"/>
                </a:cxn>
                <a:cxn ang="0">
                  <a:pos x="74" y="56"/>
                </a:cxn>
                <a:cxn ang="0">
                  <a:pos x="77" y="42"/>
                </a:cxn>
                <a:cxn ang="0">
                  <a:pos x="74" y="28"/>
                </a:cxn>
                <a:cxn ang="0">
                  <a:pos x="67" y="16"/>
                </a:cxn>
                <a:cxn ang="0">
                  <a:pos x="56" y="9"/>
                </a:cxn>
                <a:cxn ang="0">
                  <a:pos x="42" y="6"/>
                </a:cxn>
                <a:cxn ang="0">
                  <a:pos x="28" y="9"/>
                </a:cxn>
                <a:cxn ang="0">
                  <a:pos x="17" y="16"/>
                </a:cxn>
                <a:cxn ang="0">
                  <a:pos x="10" y="28"/>
                </a:cxn>
                <a:cxn ang="0">
                  <a:pos x="7" y="42"/>
                </a:cxn>
                <a:cxn ang="0">
                  <a:pos x="10" y="56"/>
                </a:cxn>
                <a:cxn ang="0">
                  <a:pos x="26" y="17"/>
                </a:cxn>
                <a:cxn ang="0">
                  <a:pos x="45" y="17"/>
                </a:cxn>
                <a:cxn ang="0">
                  <a:pos x="58" y="21"/>
                </a:cxn>
                <a:cxn ang="0">
                  <a:pos x="62" y="32"/>
                </a:cxn>
                <a:cxn ang="0">
                  <a:pos x="58" y="41"/>
                </a:cxn>
                <a:cxn ang="0">
                  <a:pos x="49" y="45"/>
                </a:cxn>
                <a:cxn ang="0">
                  <a:pos x="63" y="67"/>
                </a:cxn>
                <a:cxn ang="0">
                  <a:pos x="55" y="67"/>
                </a:cxn>
                <a:cxn ang="0">
                  <a:pos x="41" y="46"/>
                </a:cxn>
                <a:cxn ang="0">
                  <a:pos x="33" y="46"/>
                </a:cxn>
                <a:cxn ang="0">
                  <a:pos x="33" y="67"/>
                </a:cxn>
                <a:cxn ang="0">
                  <a:pos x="26" y="67"/>
                </a:cxn>
                <a:cxn ang="0">
                  <a:pos x="26" y="17"/>
                </a:cxn>
                <a:cxn ang="0">
                  <a:pos x="33" y="39"/>
                </a:cxn>
                <a:cxn ang="0">
                  <a:pos x="41" y="39"/>
                </a:cxn>
                <a:cxn ang="0">
                  <a:pos x="46" y="39"/>
                </a:cxn>
                <a:cxn ang="0">
                  <a:pos x="50" y="38"/>
                </a:cxn>
                <a:cxn ang="0">
                  <a:pos x="53" y="36"/>
                </a:cxn>
                <a:cxn ang="0">
                  <a:pos x="54" y="31"/>
                </a:cxn>
                <a:cxn ang="0">
                  <a:pos x="53" y="27"/>
                </a:cxn>
                <a:cxn ang="0">
                  <a:pos x="51" y="25"/>
                </a:cxn>
                <a:cxn ang="0">
                  <a:pos x="47" y="24"/>
                </a:cxn>
                <a:cxn ang="0">
                  <a:pos x="43" y="24"/>
                </a:cxn>
                <a:cxn ang="0">
                  <a:pos x="33" y="24"/>
                </a:cxn>
                <a:cxn ang="0">
                  <a:pos x="33" y="39"/>
                </a:cxn>
              </a:cxnLst>
              <a:rect l="0" t="0" r="r" b="b"/>
              <a:pathLst>
                <a:path w="84" h="84">
                  <a:moveTo>
                    <a:pt x="3" y="25"/>
                  </a:moveTo>
                  <a:cubicBezTo>
                    <a:pt x="5" y="20"/>
                    <a:pt x="8" y="16"/>
                    <a:pt x="12" y="12"/>
                  </a:cubicBezTo>
                  <a:cubicBezTo>
                    <a:pt x="16" y="8"/>
                    <a:pt x="21" y="5"/>
                    <a:pt x="26" y="3"/>
                  </a:cubicBezTo>
                  <a:cubicBezTo>
                    <a:pt x="31" y="1"/>
                    <a:pt x="36" y="0"/>
                    <a:pt x="42" y="0"/>
                  </a:cubicBezTo>
                  <a:cubicBezTo>
                    <a:pt x="48" y="0"/>
                    <a:pt x="53" y="1"/>
                    <a:pt x="58" y="3"/>
                  </a:cubicBezTo>
                  <a:cubicBezTo>
                    <a:pt x="64" y="5"/>
                    <a:pt x="68" y="8"/>
                    <a:pt x="72" y="12"/>
                  </a:cubicBezTo>
                  <a:cubicBezTo>
                    <a:pt x="76" y="16"/>
                    <a:pt x="79" y="20"/>
                    <a:pt x="81" y="25"/>
                  </a:cubicBezTo>
                  <a:cubicBezTo>
                    <a:pt x="83" y="30"/>
                    <a:pt x="84" y="36"/>
                    <a:pt x="84" y="42"/>
                  </a:cubicBezTo>
                  <a:cubicBezTo>
                    <a:pt x="84" y="48"/>
                    <a:pt x="83" y="54"/>
                    <a:pt x="81" y="59"/>
                  </a:cubicBezTo>
                  <a:cubicBezTo>
                    <a:pt x="79" y="64"/>
                    <a:pt x="76" y="68"/>
                    <a:pt x="72" y="72"/>
                  </a:cubicBezTo>
                  <a:cubicBezTo>
                    <a:pt x="68" y="76"/>
                    <a:pt x="64" y="79"/>
                    <a:pt x="58" y="81"/>
                  </a:cubicBezTo>
                  <a:cubicBezTo>
                    <a:pt x="53" y="83"/>
                    <a:pt x="48" y="84"/>
                    <a:pt x="42" y="84"/>
                  </a:cubicBezTo>
                  <a:cubicBezTo>
                    <a:pt x="36" y="84"/>
                    <a:pt x="31" y="83"/>
                    <a:pt x="26" y="81"/>
                  </a:cubicBezTo>
                  <a:cubicBezTo>
                    <a:pt x="21" y="79"/>
                    <a:pt x="16" y="76"/>
                    <a:pt x="12" y="72"/>
                  </a:cubicBezTo>
                  <a:cubicBezTo>
                    <a:pt x="8" y="68"/>
                    <a:pt x="5" y="64"/>
                    <a:pt x="3" y="59"/>
                  </a:cubicBezTo>
                  <a:cubicBezTo>
                    <a:pt x="1" y="54"/>
                    <a:pt x="0" y="48"/>
                    <a:pt x="0" y="42"/>
                  </a:cubicBezTo>
                  <a:cubicBezTo>
                    <a:pt x="0" y="36"/>
                    <a:pt x="1" y="30"/>
                    <a:pt x="3" y="25"/>
                  </a:cubicBezTo>
                  <a:close/>
                  <a:moveTo>
                    <a:pt x="10" y="56"/>
                  </a:moveTo>
                  <a:cubicBezTo>
                    <a:pt x="12" y="61"/>
                    <a:pt x="14" y="65"/>
                    <a:pt x="17" y="68"/>
                  </a:cubicBezTo>
                  <a:cubicBezTo>
                    <a:pt x="20" y="71"/>
                    <a:pt x="24" y="74"/>
                    <a:pt x="28" y="75"/>
                  </a:cubicBezTo>
                  <a:cubicBezTo>
                    <a:pt x="33" y="77"/>
                    <a:pt x="37" y="78"/>
                    <a:pt x="42" y="78"/>
                  </a:cubicBezTo>
                  <a:cubicBezTo>
                    <a:pt x="47" y="78"/>
                    <a:pt x="52" y="77"/>
                    <a:pt x="56" y="75"/>
                  </a:cubicBezTo>
                  <a:cubicBezTo>
                    <a:pt x="60" y="74"/>
                    <a:pt x="64" y="71"/>
                    <a:pt x="67" y="68"/>
                  </a:cubicBezTo>
                  <a:cubicBezTo>
                    <a:pt x="70" y="65"/>
                    <a:pt x="72" y="61"/>
                    <a:pt x="74" y="56"/>
                  </a:cubicBezTo>
                  <a:cubicBezTo>
                    <a:pt x="76" y="52"/>
                    <a:pt x="77" y="47"/>
                    <a:pt x="77" y="42"/>
                  </a:cubicBezTo>
                  <a:cubicBezTo>
                    <a:pt x="77" y="37"/>
                    <a:pt x="76" y="32"/>
                    <a:pt x="74" y="28"/>
                  </a:cubicBezTo>
                  <a:cubicBezTo>
                    <a:pt x="72" y="23"/>
                    <a:pt x="70" y="20"/>
                    <a:pt x="67" y="16"/>
                  </a:cubicBezTo>
                  <a:cubicBezTo>
                    <a:pt x="64" y="13"/>
                    <a:pt x="60" y="11"/>
                    <a:pt x="56" y="9"/>
                  </a:cubicBezTo>
                  <a:cubicBezTo>
                    <a:pt x="52" y="7"/>
                    <a:pt x="47" y="6"/>
                    <a:pt x="42" y="6"/>
                  </a:cubicBezTo>
                  <a:cubicBezTo>
                    <a:pt x="37" y="6"/>
                    <a:pt x="33" y="7"/>
                    <a:pt x="28" y="9"/>
                  </a:cubicBezTo>
                  <a:cubicBezTo>
                    <a:pt x="24" y="11"/>
                    <a:pt x="20" y="13"/>
                    <a:pt x="17" y="16"/>
                  </a:cubicBezTo>
                  <a:cubicBezTo>
                    <a:pt x="14" y="20"/>
                    <a:pt x="12" y="23"/>
                    <a:pt x="10" y="28"/>
                  </a:cubicBezTo>
                  <a:cubicBezTo>
                    <a:pt x="8" y="32"/>
                    <a:pt x="7" y="37"/>
                    <a:pt x="7" y="42"/>
                  </a:cubicBezTo>
                  <a:cubicBezTo>
                    <a:pt x="7" y="47"/>
                    <a:pt x="8" y="52"/>
                    <a:pt x="10" y="56"/>
                  </a:cubicBezTo>
                  <a:close/>
                  <a:moveTo>
                    <a:pt x="26" y="17"/>
                  </a:moveTo>
                  <a:cubicBezTo>
                    <a:pt x="45" y="17"/>
                    <a:pt x="45" y="17"/>
                    <a:pt x="45" y="17"/>
                  </a:cubicBezTo>
                  <a:cubicBezTo>
                    <a:pt x="51" y="17"/>
                    <a:pt x="55" y="19"/>
                    <a:pt x="58" y="21"/>
                  </a:cubicBezTo>
                  <a:cubicBezTo>
                    <a:pt x="61" y="23"/>
                    <a:pt x="62" y="27"/>
                    <a:pt x="62" y="32"/>
                  </a:cubicBezTo>
                  <a:cubicBezTo>
                    <a:pt x="62" y="36"/>
                    <a:pt x="61" y="39"/>
                    <a:pt x="58" y="41"/>
                  </a:cubicBezTo>
                  <a:cubicBezTo>
                    <a:pt x="56" y="43"/>
                    <a:pt x="53" y="45"/>
                    <a:pt x="49" y="45"/>
                  </a:cubicBezTo>
                  <a:cubicBezTo>
                    <a:pt x="63" y="67"/>
                    <a:pt x="63" y="67"/>
                    <a:pt x="63" y="67"/>
                  </a:cubicBezTo>
                  <a:cubicBezTo>
                    <a:pt x="55" y="67"/>
                    <a:pt x="55" y="67"/>
                    <a:pt x="55" y="67"/>
                  </a:cubicBezTo>
                  <a:cubicBezTo>
                    <a:pt x="41" y="46"/>
                    <a:pt x="41" y="46"/>
                    <a:pt x="41" y="46"/>
                  </a:cubicBezTo>
                  <a:cubicBezTo>
                    <a:pt x="33" y="46"/>
                    <a:pt x="33" y="46"/>
                    <a:pt x="33" y="46"/>
                  </a:cubicBezTo>
                  <a:cubicBezTo>
                    <a:pt x="33" y="67"/>
                    <a:pt x="33" y="67"/>
                    <a:pt x="33" y="67"/>
                  </a:cubicBezTo>
                  <a:cubicBezTo>
                    <a:pt x="26" y="67"/>
                    <a:pt x="26" y="67"/>
                    <a:pt x="26" y="67"/>
                  </a:cubicBezTo>
                  <a:lnTo>
                    <a:pt x="26" y="17"/>
                  </a:lnTo>
                  <a:close/>
                  <a:moveTo>
                    <a:pt x="33" y="39"/>
                  </a:moveTo>
                  <a:cubicBezTo>
                    <a:pt x="41" y="39"/>
                    <a:pt x="41" y="39"/>
                    <a:pt x="41" y="39"/>
                  </a:cubicBezTo>
                  <a:cubicBezTo>
                    <a:pt x="43" y="39"/>
                    <a:pt x="45" y="39"/>
                    <a:pt x="46" y="39"/>
                  </a:cubicBezTo>
                  <a:cubicBezTo>
                    <a:pt x="48" y="39"/>
                    <a:pt x="49" y="39"/>
                    <a:pt x="50" y="38"/>
                  </a:cubicBezTo>
                  <a:cubicBezTo>
                    <a:pt x="52" y="38"/>
                    <a:pt x="53" y="37"/>
                    <a:pt x="53" y="36"/>
                  </a:cubicBezTo>
                  <a:cubicBezTo>
                    <a:pt x="54" y="35"/>
                    <a:pt x="54" y="33"/>
                    <a:pt x="54" y="31"/>
                  </a:cubicBezTo>
                  <a:cubicBezTo>
                    <a:pt x="54" y="30"/>
                    <a:pt x="54" y="28"/>
                    <a:pt x="53" y="27"/>
                  </a:cubicBezTo>
                  <a:cubicBezTo>
                    <a:pt x="53" y="26"/>
                    <a:pt x="52" y="26"/>
                    <a:pt x="51" y="25"/>
                  </a:cubicBezTo>
                  <a:cubicBezTo>
                    <a:pt x="50" y="24"/>
                    <a:pt x="49" y="24"/>
                    <a:pt x="47" y="24"/>
                  </a:cubicBezTo>
                  <a:cubicBezTo>
                    <a:pt x="46" y="24"/>
                    <a:pt x="45" y="24"/>
                    <a:pt x="43" y="24"/>
                  </a:cubicBezTo>
                  <a:cubicBezTo>
                    <a:pt x="33" y="24"/>
                    <a:pt x="33" y="24"/>
                    <a:pt x="33" y="24"/>
                  </a:cubicBezTo>
                  <a:lnTo>
                    <a:pt x="33" y="3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
        <p:nvSpPr>
          <p:cNvPr id="2" name="Title 1"/>
          <p:cNvSpPr>
            <a:spLocks noGrp="1"/>
          </p:cNvSpPr>
          <p:nvPr>
            <p:ph type="ctrTitle"/>
          </p:nvPr>
        </p:nvSpPr>
        <p:spPr>
          <a:xfrm>
            <a:off x="447675" y="1266825"/>
            <a:ext cx="6262688" cy="1730375"/>
          </a:xfrm>
        </p:spPr>
        <p:txBody>
          <a:bodyPr wrap="square" lIns="0" tIns="0" rIns="0" bIns="0">
            <a:normAutofit/>
          </a:bodyPr>
          <a:lstStyle>
            <a:lvl1pPr algn="l">
              <a:defRPr sz="3000" baseline="0">
                <a:solidFill>
                  <a:schemeClr val="tx2"/>
                </a:solidFill>
              </a:defRPr>
            </a:lvl1pPr>
          </a:lstStyle>
          <a:p>
            <a:r>
              <a:rPr lang="en-US" noProof="0" smtClean="0"/>
              <a:t>Click to edit Master title style</a:t>
            </a:r>
            <a:endParaRPr lang="en-US" noProof="0" dirty="0"/>
          </a:p>
        </p:txBody>
      </p:sp>
      <p:pic>
        <p:nvPicPr>
          <p:cNvPr id="38" name="image93.png" descr="Signature_A_40years_BEET.png"/>
          <p:cNvPicPr/>
          <p:nvPr userDrawn="1"/>
        </p:nvPicPr>
        <p:blipFill>
          <a:blip r:embed="rId3">
            <a:extLst/>
          </a:blip>
          <a:stretch>
            <a:fillRect/>
          </a:stretch>
        </p:blipFill>
        <p:spPr>
          <a:xfrm>
            <a:off x="487680" y="5890259"/>
            <a:ext cx="710867" cy="516994"/>
          </a:xfrm>
          <a:prstGeom prst="rect">
            <a:avLst/>
          </a:prstGeom>
          <a:ln w="12700">
            <a:miter lim="400000"/>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pic>
        <p:nvPicPr>
          <p:cNvPr id="36" name="Picture 35" descr="&lt;IGNORE&gt;&#10;"/>
          <p:cNvPicPr>
            <a:picLocks noChangeAspect="1"/>
          </p:cNvPicPr>
          <p:nvPr userDrawn="1"/>
        </p:nvPicPr>
        <p:blipFill>
          <a:blip r:embed="rId2" cstate="print"/>
          <a:stretch>
            <a:fillRect/>
          </a:stretch>
        </p:blipFill>
        <p:spPr>
          <a:xfrm>
            <a:off x="0" y="0"/>
            <a:ext cx="9144000" cy="6858000"/>
          </a:xfrm>
          <a:prstGeom prst="rect">
            <a:avLst/>
          </a:prstGeom>
        </p:spPr>
      </p:pic>
      <p:grpSp>
        <p:nvGrpSpPr>
          <p:cNvPr id="7" name="Group 6"/>
          <p:cNvGrpSpPr/>
          <p:nvPr userDrawn="1"/>
        </p:nvGrpSpPr>
        <p:grpSpPr bwMode="gray">
          <a:xfrm>
            <a:off x="6901056" y="5829386"/>
            <a:ext cx="1894407" cy="855073"/>
            <a:chOff x="1028700" y="1828800"/>
            <a:chExt cx="7083426" cy="3197226"/>
          </a:xfrm>
        </p:grpSpPr>
        <p:sp>
          <p:nvSpPr>
            <p:cNvPr id="9" name="Freeform 5"/>
            <p:cNvSpPr>
              <a:spLocks/>
            </p:cNvSpPr>
            <p:nvPr/>
          </p:nvSpPr>
          <p:spPr bwMode="gray">
            <a:xfrm>
              <a:off x="3371850" y="1828800"/>
              <a:ext cx="1697038" cy="2027238"/>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 name="Freeform 6"/>
            <p:cNvSpPr>
              <a:spLocks/>
            </p:cNvSpPr>
            <p:nvPr/>
          </p:nvSpPr>
          <p:spPr bwMode="gray">
            <a:xfrm>
              <a:off x="5222875" y="1828800"/>
              <a:ext cx="1758950" cy="2027238"/>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 name="Rectangle 7"/>
            <p:cNvSpPr>
              <a:spLocks noChangeArrowheads="1"/>
            </p:cNvSpPr>
            <p:nvPr/>
          </p:nvSpPr>
          <p:spPr bwMode="gray">
            <a:xfrm>
              <a:off x="7304088" y="1870075"/>
              <a:ext cx="417513" cy="1944688"/>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2" name="Freeform 8"/>
            <p:cNvSpPr>
              <a:spLocks/>
            </p:cNvSpPr>
            <p:nvPr/>
          </p:nvSpPr>
          <p:spPr bwMode="gray">
            <a:xfrm>
              <a:off x="1028700" y="4525963"/>
              <a:ext cx="269875" cy="390525"/>
            </a:xfrm>
            <a:custGeom>
              <a:avLst/>
              <a:gdLst/>
              <a:ahLst/>
              <a:cxnLst>
                <a:cxn ang="0">
                  <a:pos x="0" y="0"/>
                </a:cxn>
                <a:cxn ang="0">
                  <a:pos x="168" y="0"/>
                </a:cxn>
                <a:cxn ang="0">
                  <a:pos x="168" y="26"/>
                </a:cxn>
                <a:cxn ang="0">
                  <a:pos x="31" y="26"/>
                </a:cxn>
                <a:cxn ang="0">
                  <a:pos x="31" y="107"/>
                </a:cxn>
                <a:cxn ang="0">
                  <a:pos x="159" y="107"/>
                </a:cxn>
                <a:cxn ang="0">
                  <a:pos x="159" y="133"/>
                </a:cxn>
                <a:cxn ang="0">
                  <a:pos x="31" y="133"/>
                </a:cxn>
                <a:cxn ang="0">
                  <a:pos x="31" y="218"/>
                </a:cxn>
                <a:cxn ang="0">
                  <a:pos x="170" y="218"/>
                </a:cxn>
                <a:cxn ang="0">
                  <a:pos x="170" y="246"/>
                </a:cxn>
                <a:cxn ang="0">
                  <a:pos x="0" y="246"/>
                </a:cxn>
                <a:cxn ang="0">
                  <a:pos x="0" y="0"/>
                </a:cxn>
              </a:cxnLst>
              <a:rect l="0" t="0" r="r" b="b"/>
              <a:pathLst>
                <a:path w="170" h="246">
                  <a:moveTo>
                    <a:pt x="0" y="0"/>
                  </a:moveTo>
                  <a:lnTo>
                    <a:pt x="168" y="0"/>
                  </a:lnTo>
                  <a:lnTo>
                    <a:pt x="168" y="26"/>
                  </a:lnTo>
                  <a:lnTo>
                    <a:pt x="31" y="26"/>
                  </a:lnTo>
                  <a:lnTo>
                    <a:pt x="31" y="107"/>
                  </a:lnTo>
                  <a:lnTo>
                    <a:pt x="159" y="107"/>
                  </a:lnTo>
                  <a:lnTo>
                    <a:pt x="159" y="133"/>
                  </a:lnTo>
                  <a:lnTo>
                    <a:pt x="31" y="133"/>
                  </a:lnTo>
                  <a:lnTo>
                    <a:pt x="31" y="218"/>
                  </a:lnTo>
                  <a:lnTo>
                    <a:pt x="170" y="218"/>
                  </a:lnTo>
                  <a:lnTo>
                    <a:pt x="170" y="246"/>
                  </a:lnTo>
                  <a:lnTo>
                    <a:pt x="0" y="246"/>
                  </a:ln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3" name="Freeform 9"/>
            <p:cNvSpPr>
              <a:spLocks/>
            </p:cNvSpPr>
            <p:nvPr/>
          </p:nvSpPr>
          <p:spPr bwMode="gray">
            <a:xfrm>
              <a:off x="1322388" y="4635500"/>
              <a:ext cx="269875" cy="280988"/>
            </a:xfrm>
            <a:custGeom>
              <a:avLst/>
              <a:gdLst/>
              <a:ahLst/>
              <a:cxnLst>
                <a:cxn ang="0">
                  <a:pos x="66" y="83"/>
                </a:cxn>
                <a:cxn ang="0">
                  <a:pos x="4" y="0"/>
                </a:cxn>
                <a:cxn ang="0">
                  <a:pos x="42" y="0"/>
                </a:cxn>
                <a:cxn ang="0">
                  <a:pos x="85" y="61"/>
                </a:cxn>
                <a:cxn ang="0">
                  <a:pos x="127" y="0"/>
                </a:cxn>
                <a:cxn ang="0">
                  <a:pos x="163" y="0"/>
                </a:cxn>
                <a:cxn ang="0">
                  <a:pos x="101" y="80"/>
                </a:cxn>
                <a:cxn ang="0">
                  <a:pos x="170" y="177"/>
                </a:cxn>
                <a:cxn ang="0">
                  <a:pos x="134" y="177"/>
                </a:cxn>
                <a:cxn ang="0">
                  <a:pos x="85" y="104"/>
                </a:cxn>
                <a:cxn ang="0">
                  <a:pos x="35" y="177"/>
                </a:cxn>
                <a:cxn ang="0">
                  <a:pos x="0" y="177"/>
                </a:cxn>
                <a:cxn ang="0">
                  <a:pos x="66" y="83"/>
                </a:cxn>
              </a:cxnLst>
              <a:rect l="0" t="0" r="r" b="b"/>
              <a:pathLst>
                <a:path w="170" h="177">
                  <a:moveTo>
                    <a:pt x="66" y="83"/>
                  </a:moveTo>
                  <a:lnTo>
                    <a:pt x="4" y="0"/>
                  </a:lnTo>
                  <a:lnTo>
                    <a:pt x="42" y="0"/>
                  </a:lnTo>
                  <a:lnTo>
                    <a:pt x="85" y="61"/>
                  </a:lnTo>
                  <a:lnTo>
                    <a:pt x="127" y="0"/>
                  </a:lnTo>
                  <a:lnTo>
                    <a:pt x="163" y="0"/>
                  </a:lnTo>
                  <a:lnTo>
                    <a:pt x="101" y="80"/>
                  </a:lnTo>
                  <a:lnTo>
                    <a:pt x="170" y="177"/>
                  </a:lnTo>
                  <a:lnTo>
                    <a:pt x="134" y="177"/>
                  </a:lnTo>
                  <a:lnTo>
                    <a:pt x="85" y="104"/>
                  </a:lnTo>
                  <a:lnTo>
                    <a:pt x="35" y="177"/>
                  </a:lnTo>
                  <a:lnTo>
                    <a:pt x="0" y="177"/>
                  </a:lnTo>
                  <a:lnTo>
                    <a:pt x="66" y="8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4" name="Freeform 10"/>
            <p:cNvSpPr>
              <a:spLocks noEditPoints="1"/>
            </p:cNvSpPr>
            <p:nvPr/>
          </p:nvSpPr>
          <p:spPr bwMode="gray">
            <a:xfrm>
              <a:off x="1633538" y="4627563"/>
              <a:ext cx="266700" cy="398463"/>
            </a:xfrm>
            <a:custGeom>
              <a:avLst/>
              <a:gdLst/>
              <a:ahLst/>
              <a:cxnLst>
                <a:cxn ang="0">
                  <a:pos x="0" y="2"/>
                </a:cxn>
                <a:cxn ang="0">
                  <a:pos x="12" y="2"/>
                </a:cxn>
                <a:cxn ang="0">
                  <a:pos x="12" y="12"/>
                </a:cxn>
                <a:cxn ang="0">
                  <a:pos x="13" y="12"/>
                </a:cxn>
                <a:cxn ang="0">
                  <a:pos x="22" y="3"/>
                </a:cxn>
                <a:cxn ang="0">
                  <a:pos x="36" y="0"/>
                </a:cxn>
                <a:cxn ang="0">
                  <a:pos x="52" y="3"/>
                </a:cxn>
                <a:cxn ang="0">
                  <a:pos x="62" y="12"/>
                </a:cxn>
                <a:cxn ang="0">
                  <a:pos x="69" y="24"/>
                </a:cxn>
                <a:cxn ang="0">
                  <a:pos x="71" y="39"/>
                </a:cxn>
                <a:cxn ang="0">
                  <a:pos x="69" y="55"/>
                </a:cxn>
                <a:cxn ang="0">
                  <a:pos x="63" y="67"/>
                </a:cxn>
                <a:cxn ang="0">
                  <a:pos x="52" y="75"/>
                </a:cxn>
                <a:cxn ang="0">
                  <a:pos x="37" y="78"/>
                </a:cxn>
                <a:cxn ang="0">
                  <a:pos x="31" y="78"/>
                </a:cxn>
                <a:cxn ang="0">
                  <a:pos x="24" y="76"/>
                </a:cxn>
                <a:cxn ang="0">
                  <a:pos x="18" y="72"/>
                </a:cxn>
                <a:cxn ang="0">
                  <a:pos x="13" y="67"/>
                </a:cxn>
                <a:cxn ang="0">
                  <a:pos x="12" y="67"/>
                </a:cxn>
                <a:cxn ang="0">
                  <a:pos x="12" y="106"/>
                </a:cxn>
                <a:cxn ang="0">
                  <a:pos x="0" y="106"/>
                </a:cxn>
                <a:cxn ang="0">
                  <a:pos x="0" y="2"/>
                </a:cxn>
                <a:cxn ang="0">
                  <a:pos x="57" y="28"/>
                </a:cxn>
                <a:cxn ang="0">
                  <a:pos x="52" y="19"/>
                </a:cxn>
                <a:cxn ang="0">
                  <a:pos x="45" y="13"/>
                </a:cxn>
                <a:cxn ang="0">
                  <a:pos x="35" y="11"/>
                </a:cxn>
                <a:cxn ang="0">
                  <a:pos x="24" y="13"/>
                </a:cxn>
                <a:cxn ang="0">
                  <a:pos x="17" y="20"/>
                </a:cxn>
                <a:cxn ang="0">
                  <a:pos x="13" y="29"/>
                </a:cxn>
                <a:cxn ang="0">
                  <a:pos x="12" y="39"/>
                </a:cxn>
                <a:cxn ang="0">
                  <a:pos x="13" y="50"/>
                </a:cxn>
                <a:cxn ang="0">
                  <a:pos x="17" y="59"/>
                </a:cxn>
                <a:cxn ang="0">
                  <a:pos x="25" y="65"/>
                </a:cxn>
                <a:cxn ang="0">
                  <a:pos x="35" y="68"/>
                </a:cxn>
                <a:cxn ang="0">
                  <a:pos x="46" y="65"/>
                </a:cxn>
                <a:cxn ang="0">
                  <a:pos x="53" y="59"/>
                </a:cxn>
                <a:cxn ang="0">
                  <a:pos x="57" y="49"/>
                </a:cxn>
                <a:cxn ang="0">
                  <a:pos x="58" y="39"/>
                </a:cxn>
                <a:cxn ang="0">
                  <a:pos x="57" y="28"/>
                </a:cxn>
              </a:cxnLst>
              <a:rect l="0" t="0" r="r" b="b"/>
              <a:pathLst>
                <a:path w="71" h="106">
                  <a:moveTo>
                    <a:pt x="0" y="2"/>
                  </a:moveTo>
                  <a:cubicBezTo>
                    <a:pt x="12" y="2"/>
                    <a:pt x="12" y="2"/>
                    <a:pt x="12" y="2"/>
                  </a:cubicBezTo>
                  <a:cubicBezTo>
                    <a:pt x="12" y="12"/>
                    <a:pt x="12" y="12"/>
                    <a:pt x="12" y="12"/>
                  </a:cubicBezTo>
                  <a:cubicBezTo>
                    <a:pt x="13" y="12"/>
                    <a:pt x="13" y="12"/>
                    <a:pt x="13" y="12"/>
                  </a:cubicBezTo>
                  <a:cubicBezTo>
                    <a:pt x="15" y="8"/>
                    <a:pt x="18" y="5"/>
                    <a:pt x="22" y="3"/>
                  </a:cubicBezTo>
                  <a:cubicBezTo>
                    <a:pt x="26" y="1"/>
                    <a:pt x="31" y="0"/>
                    <a:pt x="36" y="0"/>
                  </a:cubicBezTo>
                  <a:cubicBezTo>
                    <a:pt x="42" y="0"/>
                    <a:pt x="47" y="1"/>
                    <a:pt x="52" y="3"/>
                  </a:cubicBezTo>
                  <a:cubicBezTo>
                    <a:pt x="56" y="5"/>
                    <a:pt x="60" y="8"/>
                    <a:pt x="62" y="12"/>
                  </a:cubicBezTo>
                  <a:cubicBezTo>
                    <a:pt x="65" y="15"/>
                    <a:pt x="67" y="20"/>
                    <a:pt x="69" y="24"/>
                  </a:cubicBezTo>
                  <a:cubicBezTo>
                    <a:pt x="70" y="29"/>
                    <a:pt x="71" y="34"/>
                    <a:pt x="71" y="39"/>
                  </a:cubicBezTo>
                  <a:cubicBezTo>
                    <a:pt x="71" y="45"/>
                    <a:pt x="70" y="50"/>
                    <a:pt x="69" y="55"/>
                  </a:cubicBezTo>
                  <a:cubicBezTo>
                    <a:pt x="68" y="59"/>
                    <a:pt x="65" y="63"/>
                    <a:pt x="63" y="67"/>
                  </a:cubicBezTo>
                  <a:cubicBezTo>
                    <a:pt x="60" y="70"/>
                    <a:pt x="56" y="73"/>
                    <a:pt x="52" y="75"/>
                  </a:cubicBezTo>
                  <a:cubicBezTo>
                    <a:pt x="48" y="77"/>
                    <a:pt x="42" y="78"/>
                    <a:pt x="37" y="78"/>
                  </a:cubicBezTo>
                  <a:cubicBezTo>
                    <a:pt x="35" y="78"/>
                    <a:pt x="33" y="78"/>
                    <a:pt x="31" y="78"/>
                  </a:cubicBezTo>
                  <a:cubicBezTo>
                    <a:pt x="28" y="78"/>
                    <a:pt x="26" y="77"/>
                    <a:pt x="24" y="76"/>
                  </a:cubicBezTo>
                  <a:cubicBezTo>
                    <a:pt x="22" y="75"/>
                    <a:pt x="20" y="74"/>
                    <a:pt x="18" y="72"/>
                  </a:cubicBezTo>
                  <a:cubicBezTo>
                    <a:pt x="16" y="71"/>
                    <a:pt x="14" y="69"/>
                    <a:pt x="13" y="67"/>
                  </a:cubicBezTo>
                  <a:cubicBezTo>
                    <a:pt x="12" y="67"/>
                    <a:pt x="12" y="67"/>
                    <a:pt x="12" y="67"/>
                  </a:cubicBezTo>
                  <a:cubicBezTo>
                    <a:pt x="12" y="106"/>
                    <a:pt x="12" y="106"/>
                    <a:pt x="12" y="106"/>
                  </a:cubicBezTo>
                  <a:cubicBezTo>
                    <a:pt x="0" y="106"/>
                    <a:pt x="0" y="106"/>
                    <a:pt x="0" y="106"/>
                  </a:cubicBezTo>
                  <a:lnTo>
                    <a:pt x="0" y="2"/>
                  </a:lnTo>
                  <a:close/>
                  <a:moveTo>
                    <a:pt x="57" y="28"/>
                  </a:moveTo>
                  <a:cubicBezTo>
                    <a:pt x="56" y="25"/>
                    <a:pt x="54" y="22"/>
                    <a:pt x="52" y="19"/>
                  </a:cubicBezTo>
                  <a:cubicBezTo>
                    <a:pt x="51" y="17"/>
                    <a:pt x="48" y="15"/>
                    <a:pt x="45" y="13"/>
                  </a:cubicBezTo>
                  <a:cubicBezTo>
                    <a:pt x="42" y="12"/>
                    <a:pt x="39" y="11"/>
                    <a:pt x="35" y="11"/>
                  </a:cubicBezTo>
                  <a:cubicBezTo>
                    <a:pt x="31" y="11"/>
                    <a:pt x="27" y="12"/>
                    <a:pt x="24" y="13"/>
                  </a:cubicBezTo>
                  <a:cubicBezTo>
                    <a:pt x="21" y="15"/>
                    <a:pt x="19" y="17"/>
                    <a:pt x="17" y="20"/>
                  </a:cubicBezTo>
                  <a:cubicBezTo>
                    <a:pt x="15" y="22"/>
                    <a:pt x="14" y="25"/>
                    <a:pt x="13" y="29"/>
                  </a:cubicBezTo>
                  <a:cubicBezTo>
                    <a:pt x="12" y="32"/>
                    <a:pt x="12" y="36"/>
                    <a:pt x="12" y="39"/>
                  </a:cubicBezTo>
                  <a:cubicBezTo>
                    <a:pt x="12" y="43"/>
                    <a:pt x="12" y="46"/>
                    <a:pt x="13" y="50"/>
                  </a:cubicBezTo>
                  <a:cubicBezTo>
                    <a:pt x="14" y="53"/>
                    <a:pt x="15" y="56"/>
                    <a:pt x="17" y="59"/>
                  </a:cubicBezTo>
                  <a:cubicBezTo>
                    <a:pt x="19" y="61"/>
                    <a:pt x="22" y="64"/>
                    <a:pt x="25" y="65"/>
                  </a:cubicBezTo>
                  <a:cubicBezTo>
                    <a:pt x="28" y="67"/>
                    <a:pt x="31" y="68"/>
                    <a:pt x="35" y="68"/>
                  </a:cubicBezTo>
                  <a:cubicBezTo>
                    <a:pt x="40" y="68"/>
                    <a:pt x="43" y="67"/>
                    <a:pt x="46" y="65"/>
                  </a:cubicBezTo>
                  <a:cubicBezTo>
                    <a:pt x="49" y="63"/>
                    <a:pt x="51" y="61"/>
                    <a:pt x="53" y="59"/>
                  </a:cubicBezTo>
                  <a:cubicBezTo>
                    <a:pt x="55" y="56"/>
                    <a:pt x="56" y="53"/>
                    <a:pt x="57" y="49"/>
                  </a:cubicBezTo>
                  <a:cubicBezTo>
                    <a:pt x="58" y="46"/>
                    <a:pt x="58" y="42"/>
                    <a:pt x="58" y="39"/>
                  </a:cubicBezTo>
                  <a:cubicBezTo>
                    <a:pt x="58" y="35"/>
                    <a:pt x="58" y="32"/>
                    <a:pt x="57" y="28"/>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5" name="Freeform 11"/>
            <p:cNvSpPr>
              <a:spLocks noEditPoints="1"/>
            </p:cNvSpPr>
            <p:nvPr/>
          </p:nvSpPr>
          <p:spPr bwMode="gray">
            <a:xfrm>
              <a:off x="1938338"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5"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3"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6" name="Freeform 12"/>
            <p:cNvSpPr>
              <a:spLocks/>
            </p:cNvSpPr>
            <p:nvPr/>
          </p:nvSpPr>
          <p:spPr bwMode="gray">
            <a:xfrm>
              <a:off x="2241550" y="4627563"/>
              <a:ext cx="150813" cy="288925"/>
            </a:xfrm>
            <a:custGeom>
              <a:avLst/>
              <a:gdLst/>
              <a:ahLst/>
              <a:cxnLst>
                <a:cxn ang="0">
                  <a:pos x="0" y="2"/>
                </a:cxn>
                <a:cxn ang="0">
                  <a:pos x="12" y="2"/>
                </a:cxn>
                <a:cxn ang="0">
                  <a:pos x="12" y="17"/>
                </a:cxn>
                <a:cxn ang="0">
                  <a:pos x="12" y="17"/>
                </a:cxn>
                <a:cxn ang="0">
                  <a:pos x="23" y="4"/>
                </a:cxn>
                <a:cxn ang="0">
                  <a:pos x="40" y="0"/>
                </a:cxn>
                <a:cxn ang="0">
                  <a:pos x="40" y="13"/>
                </a:cxn>
                <a:cxn ang="0">
                  <a:pos x="27" y="15"/>
                </a:cxn>
                <a:cxn ang="0">
                  <a:pos x="18" y="21"/>
                </a:cxn>
                <a:cxn ang="0">
                  <a:pos x="14" y="31"/>
                </a:cxn>
                <a:cxn ang="0">
                  <a:pos x="12" y="43"/>
                </a:cxn>
                <a:cxn ang="0">
                  <a:pos x="12" y="77"/>
                </a:cxn>
                <a:cxn ang="0">
                  <a:pos x="0" y="77"/>
                </a:cxn>
                <a:cxn ang="0">
                  <a:pos x="0" y="2"/>
                </a:cxn>
              </a:cxnLst>
              <a:rect l="0" t="0" r="r" b="b"/>
              <a:pathLst>
                <a:path w="40" h="77">
                  <a:moveTo>
                    <a:pt x="0" y="2"/>
                  </a:moveTo>
                  <a:cubicBezTo>
                    <a:pt x="12" y="2"/>
                    <a:pt x="12" y="2"/>
                    <a:pt x="12" y="2"/>
                  </a:cubicBezTo>
                  <a:cubicBezTo>
                    <a:pt x="12" y="17"/>
                    <a:pt x="12" y="17"/>
                    <a:pt x="12" y="17"/>
                  </a:cubicBezTo>
                  <a:cubicBezTo>
                    <a:pt x="12" y="17"/>
                    <a:pt x="12" y="17"/>
                    <a:pt x="12" y="17"/>
                  </a:cubicBezTo>
                  <a:cubicBezTo>
                    <a:pt x="15" y="11"/>
                    <a:pt x="19" y="7"/>
                    <a:pt x="23" y="4"/>
                  </a:cubicBezTo>
                  <a:cubicBezTo>
                    <a:pt x="27" y="1"/>
                    <a:pt x="33" y="0"/>
                    <a:pt x="40" y="0"/>
                  </a:cubicBezTo>
                  <a:cubicBezTo>
                    <a:pt x="40" y="13"/>
                    <a:pt x="40" y="13"/>
                    <a:pt x="40" y="13"/>
                  </a:cubicBezTo>
                  <a:cubicBezTo>
                    <a:pt x="35" y="13"/>
                    <a:pt x="30" y="14"/>
                    <a:pt x="27" y="15"/>
                  </a:cubicBezTo>
                  <a:cubicBezTo>
                    <a:pt x="23" y="16"/>
                    <a:pt x="21" y="18"/>
                    <a:pt x="18" y="21"/>
                  </a:cubicBezTo>
                  <a:cubicBezTo>
                    <a:pt x="16" y="24"/>
                    <a:pt x="15" y="27"/>
                    <a:pt x="14" y="31"/>
                  </a:cubicBezTo>
                  <a:cubicBezTo>
                    <a:pt x="13" y="34"/>
                    <a:pt x="12" y="39"/>
                    <a:pt x="12" y="43"/>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7" name="Freeform 13"/>
            <p:cNvSpPr>
              <a:spLocks noEditPoints="1"/>
            </p:cNvSpPr>
            <p:nvPr/>
          </p:nvSpPr>
          <p:spPr bwMode="gray">
            <a:xfrm>
              <a:off x="2425700" y="4525963"/>
              <a:ext cx="44450" cy="390525"/>
            </a:xfrm>
            <a:custGeom>
              <a:avLst/>
              <a:gdLst/>
              <a:ahLst/>
              <a:cxnLst>
                <a:cxn ang="0">
                  <a:pos x="28" y="35"/>
                </a:cxn>
                <a:cxn ang="0">
                  <a:pos x="0" y="35"/>
                </a:cxn>
                <a:cxn ang="0">
                  <a:pos x="0" y="0"/>
                </a:cxn>
                <a:cxn ang="0">
                  <a:pos x="28" y="0"/>
                </a:cxn>
                <a:cxn ang="0">
                  <a:pos x="28" y="35"/>
                </a:cxn>
                <a:cxn ang="0">
                  <a:pos x="0" y="69"/>
                </a:cxn>
                <a:cxn ang="0">
                  <a:pos x="28" y="69"/>
                </a:cxn>
                <a:cxn ang="0">
                  <a:pos x="28" y="246"/>
                </a:cxn>
                <a:cxn ang="0">
                  <a:pos x="0" y="246"/>
                </a:cxn>
                <a:cxn ang="0">
                  <a:pos x="0" y="69"/>
                </a:cxn>
              </a:cxnLst>
              <a:rect l="0" t="0" r="r" b="b"/>
              <a:pathLst>
                <a:path w="28" h="246">
                  <a:moveTo>
                    <a:pt x="28" y="35"/>
                  </a:moveTo>
                  <a:lnTo>
                    <a:pt x="0" y="35"/>
                  </a:lnTo>
                  <a:lnTo>
                    <a:pt x="0" y="0"/>
                  </a:lnTo>
                  <a:lnTo>
                    <a:pt x="28" y="0"/>
                  </a:lnTo>
                  <a:lnTo>
                    <a:pt x="28" y="35"/>
                  </a:lnTo>
                  <a:close/>
                  <a:moveTo>
                    <a:pt x="0" y="69"/>
                  </a:moveTo>
                  <a:lnTo>
                    <a:pt x="28" y="69"/>
                  </a:lnTo>
                  <a:lnTo>
                    <a:pt x="28"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8" name="Freeform 14"/>
            <p:cNvSpPr>
              <a:spLocks noEditPoints="1"/>
            </p:cNvSpPr>
            <p:nvPr/>
          </p:nvSpPr>
          <p:spPr bwMode="gray">
            <a:xfrm>
              <a:off x="2527300"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4"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9" name="Freeform 15"/>
            <p:cNvSpPr>
              <a:spLocks/>
            </p:cNvSpPr>
            <p:nvPr/>
          </p:nvSpPr>
          <p:spPr bwMode="gray">
            <a:xfrm>
              <a:off x="2832100" y="4627563"/>
              <a:ext cx="236538" cy="288925"/>
            </a:xfrm>
            <a:custGeom>
              <a:avLst/>
              <a:gdLst/>
              <a:ahLst/>
              <a:cxnLst>
                <a:cxn ang="0">
                  <a:pos x="0" y="2"/>
                </a:cxn>
                <a:cxn ang="0">
                  <a:pos x="12" y="2"/>
                </a:cxn>
                <a:cxn ang="0">
                  <a:pos x="12" y="14"/>
                </a:cxn>
                <a:cxn ang="0">
                  <a:pos x="12" y="14"/>
                </a:cxn>
                <a:cxn ang="0">
                  <a:pos x="22" y="3"/>
                </a:cxn>
                <a:cxn ang="0">
                  <a:pos x="37" y="0"/>
                </a:cxn>
                <a:cxn ang="0">
                  <a:pos x="49" y="2"/>
                </a:cxn>
                <a:cxn ang="0">
                  <a:pos x="57" y="8"/>
                </a:cxn>
                <a:cxn ang="0">
                  <a:pos x="61" y="16"/>
                </a:cxn>
                <a:cxn ang="0">
                  <a:pos x="63" y="27"/>
                </a:cxn>
                <a:cxn ang="0">
                  <a:pos x="63" y="77"/>
                </a:cxn>
                <a:cxn ang="0">
                  <a:pos x="50" y="77"/>
                </a:cxn>
                <a:cxn ang="0">
                  <a:pos x="50" y="26"/>
                </a:cxn>
                <a:cxn ang="0">
                  <a:pos x="46" y="15"/>
                </a:cxn>
                <a:cxn ang="0">
                  <a:pos x="35" y="11"/>
                </a:cxn>
                <a:cxn ang="0">
                  <a:pos x="25" y="13"/>
                </a:cxn>
                <a:cxn ang="0">
                  <a:pos x="18" y="17"/>
                </a:cxn>
                <a:cxn ang="0">
                  <a:pos x="14" y="25"/>
                </a:cxn>
                <a:cxn ang="0">
                  <a:pos x="13" y="34"/>
                </a:cxn>
                <a:cxn ang="0">
                  <a:pos x="13" y="77"/>
                </a:cxn>
                <a:cxn ang="0">
                  <a:pos x="0" y="77"/>
                </a:cxn>
                <a:cxn ang="0">
                  <a:pos x="0" y="2"/>
                </a:cxn>
              </a:cxnLst>
              <a:rect l="0" t="0" r="r" b="b"/>
              <a:pathLst>
                <a:path w="63" h="77">
                  <a:moveTo>
                    <a:pt x="0" y="2"/>
                  </a:moveTo>
                  <a:cubicBezTo>
                    <a:pt x="12" y="2"/>
                    <a:pt x="12" y="2"/>
                    <a:pt x="12" y="2"/>
                  </a:cubicBezTo>
                  <a:cubicBezTo>
                    <a:pt x="12" y="14"/>
                    <a:pt x="12" y="14"/>
                    <a:pt x="12" y="14"/>
                  </a:cubicBezTo>
                  <a:cubicBezTo>
                    <a:pt x="12" y="14"/>
                    <a:pt x="12" y="14"/>
                    <a:pt x="12" y="14"/>
                  </a:cubicBezTo>
                  <a:cubicBezTo>
                    <a:pt x="15" y="9"/>
                    <a:pt x="18" y="5"/>
                    <a:pt x="22" y="3"/>
                  </a:cubicBezTo>
                  <a:cubicBezTo>
                    <a:pt x="27" y="1"/>
                    <a:pt x="31" y="0"/>
                    <a:pt x="37" y="0"/>
                  </a:cubicBezTo>
                  <a:cubicBezTo>
                    <a:pt x="42" y="0"/>
                    <a:pt x="46" y="1"/>
                    <a:pt x="49" y="2"/>
                  </a:cubicBezTo>
                  <a:cubicBezTo>
                    <a:pt x="52" y="3"/>
                    <a:pt x="55" y="5"/>
                    <a:pt x="57" y="8"/>
                  </a:cubicBezTo>
                  <a:cubicBezTo>
                    <a:pt x="59" y="10"/>
                    <a:pt x="61" y="13"/>
                    <a:pt x="61" y="16"/>
                  </a:cubicBezTo>
                  <a:cubicBezTo>
                    <a:pt x="62" y="20"/>
                    <a:pt x="63" y="23"/>
                    <a:pt x="63" y="27"/>
                  </a:cubicBezTo>
                  <a:cubicBezTo>
                    <a:pt x="63" y="77"/>
                    <a:pt x="63" y="77"/>
                    <a:pt x="63" y="77"/>
                  </a:cubicBezTo>
                  <a:cubicBezTo>
                    <a:pt x="50" y="77"/>
                    <a:pt x="50" y="77"/>
                    <a:pt x="50" y="77"/>
                  </a:cubicBezTo>
                  <a:cubicBezTo>
                    <a:pt x="50" y="26"/>
                    <a:pt x="50" y="26"/>
                    <a:pt x="50" y="26"/>
                  </a:cubicBezTo>
                  <a:cubicBezTo>
                    <a:pt x="50" y="21"/>
                    <a:pt x="49" y="18"/>
                    <a:pt x="46" y="15"/>
                  </a:cubicBezTo>
                  <a:cubicBezTo>
                    <a:pt x="43" y="12"/>
                    <a:pt x="40" y="11"/>
                    <a:pt x="35" y="11"/>
                  </a:cubicBezTo>
                  <a:cubicBezTo>
                    <a:pt x="31" y="11"/>
                    <a:pt x="28" y="11"/>
                    <a:pt x="25" y="13"/>
                  </a:cubicBezTo>
                  <a:cubicBezTo>
                    <a:pt x="22" y="14"/>
                    <a:pt x="20" y="15"/>
                    <a:pt x="18" y="17"/>
                  </a:cubicBezTo>
                  <a:cubicBezTo>
                    <a:pt x="16" y="20"/>
                    <a:pt x="15" y="22"/>
                    <a:pt x="14" y="25"/>
                  </a:cubicBezTo>
                  <a:cubicBezTo>
                    <a:pt x="13" y="28"/>
                    <a:pt x="13" y="31"/>
                    <a:pt x="13" y="34"/>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0" name="Freeform 16"/>
            <p:cNvSpPr>
              <a:spLocks/>
            </p:cNvSpPr>
            <p:nvPr/>
          </p:nvSpPr>
          <p:spPr bwMode="gray">
            <a:xfrm>
              <a:off x="3121025" y="4627563"/>
              <a:ext cx="255588" cy="293688"/>
            </a:xfrm>
            <a:custGeom>
              <a:avLst/>
              <a:gdLst/>
              <a:ahLst/>
              <a:cxnLst>
                <a:cxn ang="0">
                  <a:pos x="55" y="26"/>
                </a:cxn>
                <a:cxn ang="0">
                  <a:pos x="48" y="15"/>
                </a:cxn>
                <a:cxn ang="0">
                  <a:pos x="36" y="11"/>
                </a:cxn>
                <a:cxn ang="0">
                  <a:pos x="25" y="13"/>
                </a:cxn>
                <a:cxn ang="0">
                  <a:pos x="18" y="20"/>
                </a:cxn>
                <a:cxn ang="0">
                  <a:pos x="14" y="29"/>
                </a:cxn>
                <a:cxn ang="0">
                  <a:pos x="13" y="40"/>
                </a:cxn>
                <a:cxn ang="0">
                  <a:pos x="14" y="50"/>
                </a:cxn>
                <a:cxn ang="0">
                  <a:pos x="18" y="59"/>
                </a:cxn>
                <a:cxn ang="0">
                  <a:pos x="24" y="65"/>
                </a:cxn>
                <a:cxn ang="0">
                  <a:pos x="35" y="68"/>
                </a:cxn>
                <a:cxn ang="0">
                  <a:pos x="49" y="63"/>
                </a:cxn>
                <a:cxn ang="0">
                  <a:pos x="55" y="49"/>
                </a:cxn>
                <a:cxn ang="0">
                  <a:pos x="68" y="49"/>
                </a:cxn>
                <a:cxn ang="0">
                  <a:pos x="57" y="71"/>
                </a:cxn>
                <a:cxn ang="0">
                  <a:pos x="35" y="78"/>
                </a:cxn>
                <a:cxn ang="0">
                  <a:pos x="20" y="76"/>
                </a:cxn>
                <a:cxn ang="0">
                  <a:pos x="8" y="68"/>
                </a:cxn>
                <a:cxn ang="0">
                  <a:pos x="2" y="56"/>
                </a:cxn>
                <a:cxn ang="0">
                  <a:pos x="0" y="40"/>
                </a:cxn>
                <a:cxn ang="0">
                  <a:pos x="2" y="24"/>
                </a:cxn>
                <a:cxn ang="0">
                  <a:pos x="8" y="12"/>
                </a:cxn>
                <a:cxn ang="0">
                  <a:pos x="19" y="3"/>
                </a:cxn>
                <a:cxn ang="0">
                  <a:pos x="35" y="0"/>
                </a:cxn>
                <a:cxn ang="0">
                  <a:pos x="47" y="1"/>
                </a:cxn>
                <a:cxn ang="0">
                  <a:pos x="57" y="6"/>
                </a:cxn>
                <a:cxn ang="0">
                  <a:pos x="64" y="14"/>
                </a:cxn>
                <a:cxn ang="0">
                  <a:pos x="68" y="26"/>
                </a:cxn>
                <a:cxn ang="0">
                  <a:pos x="55" y="26"/>
                </a:cxn>
              </a:cxnLst>
              <a:rect l="0" t="0" r="r" b="b"/>
              <a:pathLst>
                <a:path w="68" h="78">
                  <a:moveTo>
                    <a:pt x="55" y="26"/>
                  </a:moveTo>
                  <a:cubicBezTo>
                    <a:pt x="54" y="21"/>
                    <a:pt x="52" y="17"/>
                    <a:pt x="48" y="15"/>
                  </a:cubicBezTo>
                  <a:cubicBezTo>
                    <a:pt x="45" y="12"/>
                    <a:pt x="41" y="11"/>
                    <a:pt x="36" y="11"/>
                  </a:cubicBezTo>
                  <a:cubicBezTo>
                    <a:pt x="32" y="11"/>
                    <a:pt x="28" y="12"/>
                    <a:pt x="25" y="13"/>
                  </a:cubicBezTo>
                  <a:cubicBezTo>
                    <a:pt x="22" y="15"/>
                    <a:pt x="19"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19" y="62"/>
                    <a:pt x="22" y="64"/>
                    <a:pt x="24" y="65"/>
                  </a:cubicBezTo>
                  <a:cubicBezTo>
                    <a:pt x="27" y="67"/>
                    <a:pt x="31" y="68"/>
                    <a:pt x="35" y="68"/>
                  </a:cubicBezTo>
                  <a:cubicBezTo>
                    <a:pt x="41" y="68"/>
                    <a:pt x="45" y="66"/>
                    <a:pt x="49" y="63"/>
                  </a:cubicBezTo>
                  <a:cubicBezTo>
                    <a:pt x="52" y="59"/>
                    <a:pt x="54" y="55"/>
                    <a:pt x="55" y="49"/>
                  </a:cubicBezTo>
                  <a:cubicBezTo>
                    <a:pt x="68" y="49"/>
                    <a:pt x="68" y="49"/>
                    <a:pt x="68" y="49"/>
                  </a:cubicBezTo>
                  <a:cubicBezTo>
                    <a:pt x="66" y="58"/>
                    <a:pt x="63" y="66"/>
                    <a:pt x="57" y="71"/>
                  </a:cubicBezTo>
                  <a:cubicBezTo>
                    <a:pt x="52" y="76"/>
                    <a:pt x="44" y="78"/>
                    <a:pt x="35" y="78"/>
                  </a:cubicBezTo>
                  <a:cubicBezTo>
                    <a:pt x="29" y="78"/>
                    <a:pt x="24" y="78"/>
                    <a:pt x="20" y="76"/>
                  </a:cubicBezTo>
                  <a:cubicBezTo>
                    <a:pt x="15" y="74"/>
                    <a:pt x="11" y="71"/>
                    <a:pt x="8" y="68"/>
                  </a:cubicBezTo>
                  <a:cubicBezTo>
                    <a:pt x="6" y="64"/>
                    <a:pt x="3" y="60"/>
                    <a:pt x="2" y="56"/>
                  </a:cubicBezTo>
                  <a:cubicBezTo>
                    <a:pt x="0" y="51"/>
                    <a:pt x="0" y="46"/>
                    <a:pt x="0" y="40"/>
                  </a:cubicBezTo>
                  <a:cubicBezTo>
                    <a:pt x="0" y="35"/>
                    <a:pt x="0" y="29"/>
                    <a:pt x="2" y="24"/>
                  </a:cubicBezTo>
                  <a:cubicBezTo>
                    <a:pt x="3" y="19"/>
                    <a:pt x="5" y="15"/>
                    <a:pt x="8" y="12"/>
                  </a:cubicBezTo>
                  <a:cubicBezTo>
                    <a:pt x="11" y="8"/>
                    <a:pt x="15" y="5"/>
                    <a:pt x="19" y="3"/>
                  </a:cubicBezTo>
                  <a:cubicBezTo>
                    <a:pt x="24" y="1"/>
                    <a:pt x="29" y="0"/>
                    <a:pt x="35" y="0"/>
                  </a:cubicBezTo>
                  <a:cubicBezTo>
                    <a:pt x="39" y="0"/>
                    <a:pt x="43" y="0"/>
                    <a:pt x="47" y="1"/>
                  </a:cubicBezTo>
                  <a:cubicBezTo>
                    <a:pt x="51" y="2"/>
                    <a:pt x="54" y="4"/>
                    <a:pt x="57" y="6"/>
                  </a:cubicBezTo>
                  <a:cubicBezTo>
                    <a:pt x="60" y="8"/>
                    <a:pt x="62" y="11"/>
                    <a:pt x="64" y="14"/>
                  </a:cubicBezTo>
                  <a:cubicBezTo>
                    <a:pt x="66" y="17"/>
                    <a:pt x="67"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1" name="Freeform 17"/>
            <p:cNvSpPr>
              <a:spLocks noEditPoints="1"/>
            </p:cNvSpPr>
            <p:nvPr/>
          </p:nvSpPr>
          <p:spPr bwMode="gray">
            <a:xfrm>
              <a:off x="3409950" y="4627563"/>
              <a:ext cx="261938" cy="293688"/>
            </a:xfrm>
            <a:custGeom>
              <a:avLst/>
              <a:gdLst/>
              <a:ahLst/>
              <a:cxnLst>
                <a:cxn ang="0">
                  <a:pos x="68" y="53"/>
                </a:cxn>
                <a:cxn ang="0">
                  <a:pos x="57" y="72"/>
                </a:cxn>
                <a:cxn ang="0">
                  <a:pos x="36" y="78"/>
                </a:cxn>
                <a:cxn ang="0">
                  <a:pos x="20" y="76"/>
                </a:cxn>
                <a:cxn ang="0">
                  <a:pos x="9" y="67"/>
                </a:cxn>
                <a:cxn ang="0">
                  <a:pos x="3"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0" y="76"/>
                  </a:cubicBezTo>
                  <a:cubicBezTo>
                    <a:pt x="16" y="74"/>
                    <a:pt x="12" y="71"/>
                    <a:pt x="9" y="67"/>
                  </a:cubicBezTo>
                  <a:cubicBezTo>
                    <a:pt x="6" y="64"/>
                    <a:pt x="4" y="60"/>
                    <a:pt x="3"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8" y="1"/>
                    <a:pt x="52" y="4"/>
                  </a:cubicBezTo>
                  <a:cubicBezTo>
                    <a:pt x="56" y="7"/>
                    <a:pt x="60" y="10"/>
                    <a:pt x="63" y="15"/>
                  </a:cubicBezTo>
                  <a:cubicBezTo>
                    <a:pt x="65" y="19"/>
                    <a:pt x="67" y="23"/>
                    <a:pt x="68" y="28"/>
                  </a:cubicBezTo>
                  <a:cubicBezTo>
                    <a:pt x="69" y="34"/>
                    <a:pt x="70" y="38"/>
                    <a:pt x="69" y="43"/>
                  </a:cubicBezTo>
                  <a:cubicBezTo>
                    <a:pt x="13" y="43"/>
                    <a:pt x="13" y="43"/>
                    <a:pt x="13" y="43"/>
                  </a:cubicBezTo>
                  <a:cubicBezTo>
                    <a:pt x="13" y="46"/>
                    <a:pt x="13" y="49"/>
                    <a:pt x="14" y="52"/>
                  </a:cubicBezTo>
                  <a:cubicBezTo>
                    <a:pt x="15" y="55"/>
                    <a:pt x="17"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9"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2" name="Freeform 18"/>
            <p:cNvSpPr>
              <a:spLocks/>
            </p:cNvSpPr>
            <p:nvPr/>
          </p:nvSpPr>
          <p:spPr bwMode="gray">
            <a:xfrm>
              <a:off x="3833813" y="4548188"/>
              <a:ext cx="150813" cy="368300"/>
            </a:xfrm>
            <a:custGeom>
              <a:avLst/>
              <a:gdLst/>
              <a:ahLst/>
              <a:cxnLst>
                <a:cxn ang="0">
                  <a:pos x="25" y="23"/>
                </a:cxn>
                <a:cxn ang="0">
                  <a:pos x="40" y="23"/>
                </a:cxn>
                <a:cxn ang="0">
                  <a:pos x="40" y="34"/>
                </a:cxn>
                <a:cxn ang="0">
                  <a:pos x="25" y="34"/>
                </a:cxn>
                <a:cxn ang="0">
                  <a:pos x="25" y="80"/>
                </a:cxn>
                <a:cxn ang="0">
                  <a:pos x="26" y="84"/>
                </a:cxn>
                <a:cxn ang="0">
                  <a:pos x="27" y="86"/>
                </a:cxn>
                <a:cxn ang="0">
                  <a:pos x="30" y="87"/>
                </a:cxn>
                <a:cxn ang="0">
                  <a:pos x="35" y="87"/>
                </a:cxn>
                <a:cxn ang="0">
                  <a:pos x="40" y="87"/>
                </a:cxn>
                <a:cxn ang="0">
                  <a:pos x="40" y="98"/>
                </a:cxn>
                <a:cxn ang="0">
                  <a:pos x="31" y="98"/>
                </a:cxn>
                <a:cxn ang="0">
                  <a:pos x="23"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6" y="83"/>
                    <a:pt x="26" y="84"/>
                  </a:cubicBezTo>
                  <a:cubicBezTo>
                    <a:pt x="26" y="85"/>
                    <a:pt x="27" y="85"/>
                    <a:pt x="27" y="86"/>
                  </a:cubicBezTo>
                  <a:cubicBezTo>
                    <a:pt x="28" y="86"/>
                    <a:pt x="29" y="86"/>
                    <a:pt x="30" y="87"/>
                  </a:cubicBezTo>
                  <a:cubicBezTo>
                    <a:pt x="31" y="87"/>
                    <a:pt x="33" y="87"/>
                    <a:pt x="35" y="87"/>
                  </a:cubicBezTo>
                  <a:cubicBezTo>
                    <a:pt x="40" y="87"/>
                    <a:pt x="40" y="87"/>
                    <a:pt x="40" y="87"/>
                  </a:cubicBezTo>
                  <a:cubicBezTo>
                    <a:pt x="40" y="98"/>
                    <a:pt x="40" y="98"/>
                    <a:pt x="40" y="98"/>
                  </a:cubicBezTo>
                  <a:cubicBezTo>
                    <a:pt x="31" y="98"/>
                    <a:pt x="31" y="98"/>
                    <a:pt x="31" y="98"/>
                  </a:cubicBezTo>
                  <a:cubicBezTo>
                    <a:pt x="28" y="98"/>
                    <a:pt x="25" y="98"/>
                    <a:pt x="23" y="97"/>
                  </a:cubicBezTo>
                  <a:cubicBezTo>
                    <a:pt x="21" y="97"/>
                    <a:pt x="19" y="96"/>
                    <a:pt x="17" y="95"/>
                  </a:cubicBezTo>
                  <a:cubicBezTo>
                    <a:pt x="16" y="94"/>
                    <a:pt x="15"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3" name="Freeform 19"/>
            <p:cNvSpPr>
              <a:spLocks/>
            </p:cNvSpPr>
            <p:nvPr/>
          </p:nvSpPr>
          <p:spPr bwMode="gray">
            <a:xfrm>
              <a:off x="4037013" y="4525963"/>
              <a:ext cx="233363" cy="390525"/>
            </a:xfrm>
            <a:custGeom>
              <a:avLst/>
              <a:gdLst/>
              <a:ahLst/>
              <a:cxnLst>
                <a:cxn ang="0">
                  <a:pos x="0" y="0"/>
                </a:cxn>
                <a:cxn ang="0">
                  <a:pos x="12" y="0"/>
                </a:cxn>
                <a:cxn ang="0">
                  <a:pos x="12" y="40"/>
                </a:cxn>
                <a:cxn ang="0">
                  <a:pos x="12" y="40"/>
                </a:cxn>
                <a:cxn ang="0">
                  <a:pos x="16" y="34"/>
                </a:cxn>
                <a:cxn ang="0">
                  <a:pos x="22" y="30"/>
                </a:cxn>
                <a:cxn ang="0">
                  <a:pos x="29" y="28"/>
                </a:cxn>
                <a:cxn ang="0">
                  <a:pos x="36" y="27"/>
                </a:cxn>
                <a:cxn ang="0">
                  <a:pos x="48" y="29"/>
                </a:cxn>
                <a:cxn ang="0">
                  <a:pos x="56" y="35"/>
                </a:cxn>
                <a:cxn ang="0">
                  <a:pos x="60" y="43"/>
                </a:cxn>
                <a:cxn ang="0">
                  <a:pos x="62" y="54"/>
                </a:cxn>
                <a:cxn ang="0">
                  <a:pos x="62" y="104"/>
                </a:cxn>
                <a:cxn ang="0">
                  <a:pos x="49" y="104"/>
                </a:cxn>
                <a:cxn ang="0">
                  <a:pos x="49" y="53"/>
                </a:cxn>
                <a:cxn ang="0">
                  <a:pos x="45" y="42"/>
                </a:cxn>
                <a:cxn ang="0">
                  <a:pos x="34" y="38"/>
                </a:cxn>
                <a:cxn ang="0">
                  <a:pos x="24" y="40"/>
                </a:cxn>
                <a:cxn ang="0">
                  <a:pos x="17" y="44"/>
                </a:cxn>
                <a:cxn ang="0">
                  <a:pos x="13" y="52"/>
                </a:cxn>
                <a:cxn ang="0">
                  <a:pos x="12" y="61"/>
                </a:cxn>
                <a:cxn ang="0">
                  <a:pos x="12" y="104"/>
                </a:cxn>
                <a:cxn ang="0">
                  <a:pos x="0" y="104"/>
                </a:cxn>
                <a:cxn ang="0">
                  <a:pos x="0" y="0"/>
                </a:cxn>
              </a:cxnLst>
              <a:rect l="0" t="0" r="r" b="b"/>
              <a:pathLst>
                <a:path w="62" h="104">
                  <a:moveTo>
                    <a:pt x="0" y="0"/>
                  </a:moveTo>
                  <a:cubicBezTo>
                    <a:pt x="12" y="0"/>
                    <a:pt x="12" y="0"/>
                    <a:pt x="12" y="0"/>
                  </a:cubicBezTo>
                  <a:cubicBezTo>
                    <a:pt x="12" y="40"/>
                    <a:pt x="12" y="40"/>
                    <a:pt x="12" y="40"/>
                  </a:cubicBezTo>
                  <a:cubicBezTo>
                    <a:pt x="12" y="40"/>
                    <a:pt x="12" y="40"/>
                    <a:pt x="12" y="40"/>
                  </a:cubicBezTo>
                  <a:cubicBezTo>
                    <a:pt x="13" y="37"/>
                    <a:pt x="15" y="35"/>
                    <a:pt x="16" y="34"/>
                  </a:cubicBezTo>
                  <a:cubicBezTo>
                    <a:pt x="18" y="32"/>
                    <a:pt x="20" y="31"/>
                    <a:pt x="22" y="30"/>
                  </a:cubicBezTo>
                  <a:cubicBezTo>
                    <a:pt x="24" y="29"/>
                    <a:pt x="27" y="28"/>
                    <a:pt x="29" y="28"/>
                  </a:cubicBezTo>
                  <a:cubicBezTo>
                    <a:pt x="31" y="27"/>
                    <a:pt x="34" y="27"/>
                    <a:pt x="36" y="27"/>
                  </a:cubicBezTo>
                  <a:cubicBezTo>
                    <a:pt x="41" y="27"/>
                    <a:pt x="45" y="28"/>
                    <a:pt x="48" y="29"/>
                  </a:cubicBezTo>
                  <a:cubicBezTo>
                    <a:pt x="52" y="30"/>
                    <a:pt x="54" y="32"/>
                    <a:pt x="56" y="35"/>
                  </a:cubicBezTo>
                  <a:cubicBezTo>
                    <a:pt x="58" y="37"/>
                    <a:pt x="60" y="40"/>
                    <a:pt x="60" y="43"/>
                  </a:cubicBezTo>
                  <a:cubicBezTo>
                    <a:pt x="61" y="47"/>
                    <a:pt x="62" y="50"/>
                    <a:pt x="62" y="54"/>
                  </a:cubicBezTo>
                  <a:cubicBezTo>
                    <a:pt x="62" y="104"/>
                    <a:pt x="62" y="104"/>
                    <a:pt x="62" y="104"/>
                  </a:cubicBezTo>
                  <a:cubicBezTo>
                    <a:pt x="49" y="104"/>
                    <a:pt x="49" y="104"/>
                    <a:pt x="49" y="104"/>
                  </a:cubicBezTo>
                  <a:cubicBezTo>
                    <a:pt x="49" y="53"/>
                    <a:pt x="49" y="53"/>
                    <a:pt x="49" y="53"/>
                  </a:cubicBezTo>
                  <a:cubicBezTo>
                    <a:pt x="49" y="48"/>
                    <a:pt x="48" y="45"/>
                    <a:pt x="45" y="42"/>
                  </a:cubicBezTo>
                  <a:cubicBezTo>
                    <a:pt x="43" y="39"/>
                    <a:pt x="39" y="38"/>
                    <a:pt x="34" y="38"/>
                  </a:cubicBezTo>
                  <a:cubicBezTo>
                    <a:pt x="30" y="38"/>
                    <a:pt x="27" y="38"/>
                    <a:pt x="24" y="40"/>
                  </a:cubicBezTo>
                  <a:cubicBezTo>
                    <a:pt x="22" y="41"/>
                    <a:pt x="19" y="42"/>
                    <a:pt x="17" y="44"/>
                  </a:cubicBezTo>
                  <a:cubicBezTo>
                    <a:pt x="16" y="47"/>
                    <a:pt x="14" y="49"/>
                    <a:pt x="13" y="52"/>
                  </a:cubicBezTo>
                  <a:cubicBezTo>
                    <a:pt x="12" y="55"/>
                    <a:pt x="12" y="58"/>
                    <a:pt x="12" y="61"/>
                  </a:cubicBezTo>
                  <a:cubicBezTo>
                    <a:pt x="12" y="104"/>
                    <a:pt x="12" y="104"/>
                    <a:pt x="12" y="104"/>
                  </a:cubicBezTo>
                  <a:cubicBezTo>
                    <a:pt x="0" y="104"/>
                    <a:pt x="0" y="104"/>
                    <a:pt x="0" y="104"/>
                  </a:cubicBez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4" name="Freeform 20"/>
            <p:cNvSpPr>
              <a:spLocks noEditPoints="1"/>
            </p:cNvSpPr>
            <p:nvPr/>
          </p:nvSpPr>
          <p:spPr bwMode="gray">
            <a:xfrm>
              <a:off x="4322763"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2"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49"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1" y="76"/>
                    <a:pt x="44" y="78"/>
                    <a:pt x="36" y="78"/>
                  </a:cubicBezTo>
                  <a:cubicBezTo>
                    <a:pt x="30" y="78"/>
                    <a:pt x="24" y="77"/>
                    <a:pt x="20" y="76"/>
                  </a:cubicBezTo>
                  <a:cubicBezTo>
                    <a:pt x="16" y="74"/>
                    <a:pt x="12" y="71"/>
                    <a:pt x="9" y="67"/>
                  </a:cubicBezTo>
                  <a:cubicBezTo>
                    <a:pt x="6" y="64"/>
                    <a:pt x="4" y="60"/>
                    <a:pt x="2" y="55"/>
                  </a:cubicBezTo>
                  <a:cubicBezTo>
                    <a:pt x="1" y="50"/>
                    <a:pt x="0" y="45"/>
                    <a:pt x="0" y="39"/>
                  </a:cubicBezTo>
                  <a:cubicBezTo>
                    <a:pt x="0" y="33"/>
                    <a:pt x="1" y="28"/>
                    <a:pt x="2" y="23"/>
                  </a:cubicBezTo>
                  <a:cubicBezTo>
                    <a:pt x="4" y="19"/>
                    <a:pt x="6"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2" y="62"/>
                    <a:pt x="55" y="58"/>
                    <a:pt x="56" y="53"/>
                  </a:cubicBezTo>
                  <a:lnTo>
                    <a:pt x="68" y="53"/>
                  </a:lnTo>
                  <a:close/>
                  <a:moveTo>
                    <a:pt x="56" y="32"/>
                  </a:moveTo>
                  <a:cubicBezTo>
                    <a:pt x="56" y="29"/>
                    <a:pt x="55" y="26"/>
                    <a:pt x="54" y="24"/>
                  </a:cubicBezTo>
                  <a:cubicBezTo>
                    <a:pt x="53" y="21"/>
                    <a:pt x="51" y="19"/>
                    <a:pt x="49" y="17"/>
                  </a:cubicBezTo>
                  <a:cubicBezTo>
                    <a:pt x="48" y="15"/>
                    <a:pt x="45"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5" name="Freeform 21"/>
            <p:cNvSpPr>
              <a:spLocks/>
            </p:cNvSpPr>
            <p:nvPr/>
          </p:nvSpPr>
          <p:spPr bwMode="gray">
            <a:xfrm>
              <a:off x="4762500" y="4627563"/>
              <a:ext cx="254000" cy="293688"/>
            </a:xfrm>
            <a:custGeom>
              <a:avLst/>
              <a:gdLst/>
              <a:ahLst/>
              <a:cxnLst>
                <a:cxn ang="0">
                  <a:pos x="55" y="26"/>
                </a:cxn>
                <a:cxn ang="0">
                  <a:pos x="49" y="15"/>
                </a:cxn>
                <a:cxn ang="0">
                  <a:pos x="36" y="11"/>
                </a:cxn>
                <a:cxn ang="0">
                  <a:pos x="25" y="13"/>
                </a:cxn>
                <a:cxn ang="0">
                  <a:pos x="18" y="20"/>
                </a:cxn>
                <a:cxn ang="0">
                  <a:pos x="14" y="29"/>
                </a:cxn>
                <a:cxn ang="0">
                  <a:pos x="13" y="40"/>
                </a:cxn>
                <a:cxn ang="0">
                  <a:pos x="14" y="50"/>
                </a:cxn>
                <a:cxn ang="0">
                  <a:pos x="18" y="59"/>
                </a:cxn>
                <a:cxn ang="0">
                  <a:pos x="25" y="65"/>
                </a:cxn>
                <a:cxn ang="0">
                  <a:pos x="35" y="68"/>
                </a:cxn>
                <a:cxn ang="0">
                  <a:pos x="49" y="63"/>
                </a:cxn>
                <a:cxn ang="0">
                  <a:pos x="56" y="49"/>
                </a:cxn>
                <a:cxn ang="0">
                  <a:pos x="68" y="49"/>
                </a:cxn>
                <a:cxn ang="0">
                  <a:pos x="58" y="71"/>
                </a:cxn>
                <a:cxn ang="0">
                  <a:pos x="35" y="78"/>
                </a:cxn>
                <a:cxn ang="0">
                  <a:pos x="20" y="76"/>
                </a:cxn>
                <a:cxn ang="0">
                  <a:pos x="9" y="68"/>
                </a:cxn>
                <a:cxn ang="0">
                  <a:pos x="2" y="56"/>
                </a:cxn>
                <a:cxn ang="0">
                  <a:pos x="0" y="40"/>
                </a:cxn>
                <a:cxn ang="0">
                  <a:pos x="2" y="24"/>
                </a:cxn>
                <a:cxn ang="0">
                  <a:pos x="9" y="12"/>
                </a:cxn>
                <a:cxn ang="0">
                  <a:pos x="20" y="3"/>
                </a:cxn>
                <a:cxn ang="0">
                  <a:pos x="36" y="0"/>
                </a:cxn>
                <a:cxn ang="0">
                  <a:pos x="48" y="1"/>
                </a:cxn>
                <a:cxn ang="0">
                  <a:pos x="58" y="6"/>
                </a:cxn>
                <a:cxn ang="0">
                  <a:pos x="65" y="14"/>
                </a:cxn>
                <a:cxn ang="0">
                  <a:pos x="68" y="26"/>
                </a:cxn>
                <a:cxn ang="0">
                  <a:pos x="55" y="26"/>
                </a:cxn>
              </a:cxnLst>
              <a:rect l="0" t="0" r="r" b="b"/>
              <a:pathLst>
                <a:path w="68" h="78">
                  <a:moveTo>
                    <a:pt x="55" y="26"/>
                  </a:moveTo>
                  <a:cubicBezTo>
                    <a:pt x="54" y="21"/>
                    <a:pt x="52" y="17"/>
                    <a:pt x="49" y="15"/>
                  </a:cubicBezTo>
                  <a:cubicBezTo>
                    <a:pt x="46" y="12"/>
                    <a:pt x="42" y="11"/>
                    <a:pt x="36" y="11"/>
                  </a:cubicBezTo>
                  <a:cubicBezTo>
                    <a:pt x="32" y="11"/>
                    <a:pt x="28" y="12"/>
                    <a:pt x="25" y="13"/>
                  </a:cubicBezTo>
                  <a:cubicBezTo>
                    <a:pt x="22" y="15"/>
                    <a:pt x="20"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20" y="62"/>
                    <a:pt x="22" y="64"/>
                    <a:pt x="25" y="65"/>
                  </a:cubicBezTo>
                  <a:cubicBezTo>
                    <a:pt x="28" y="67"/>
                    <a:pt x="31" y="68"/>
                    <a:pt x="35" y="68"/>
                  </a:cubicBezTo>
                  <a:cubicBezTo>
                    <a:pt x="41" y="68"/>
                    <a:pt x="46" y="66"/>
                    <a:pt x="49" y="63"/>
                  </a:cubicBezTo>
                  <a:cubicBezTo>
                    <a:pt x="53" y="59"/>
                    <a:pt x="55" y="55"/>
                    <a:pt x="56" y="49"/>
                  </a:cubicBezTo>
                  <a:cubicBezTo>
                    <a:pt x="68" y="49"/>
                    <a:pt x="68" y="49"/>
                    <a:pt x="68" y="49"/>
                  </a:cubicBezTo>
                  <a:cubicBezTo>
                    <a:pt x="67" y="58"/>
                    <a:pt x="63" y="66"/>
                    <a:pt x="58" y="71"/>
                  </a:cubicBezTo>
                  <a:cubicBezTo>
                    <a:pt x="52" y="76"/>
                    <a:pt x="45" y="78"/>
                    <a:pt x="35" y="78"/>
                  </a:cubicBezTo>
                  <a:cubicBezTo>
                    <a:pt x="29" y="78"/>
                    <a:pt x="24" y="78"/>
                    <a:pt x="20" y="76"/>
                  </a:cubicBezTo>
                  <a:cubicBezTo>
                    <a:pt x="16" y="74"/>
                    <a:pt x="12" y="71"/>
                    <a:pt x="9" y="68"/>
                  </a:cubicBezTo>
                  <a:cubicBezTo>
                    <a:pt x="6" y="64"/>
                    <a:pt x="4" y="60"/>
                    <a:pt x="2" y="56"/>
                  </a:cubicBezTo>
                  <a:cubicBezTo>
                    <a:pt x="1" y="51"/>
                    <a:pt x="0" y="46"/>
                    <a:pt x="0" y="40"/>
                  </a:cubicBezTo>
                  <a:cubicBezTo>
                    <a:pt x="0" y="35"/>
                    <a:pt x="1" y="29"/>
                    <a:pt x="2" y="24"/>
                  </a:cubicBezTo>
                  <a:cubicBezTo>
                    <a:pt x="4" y="19"/>
                    <a:pt x="6" y="15"/>
                    <a:pt x="9" y="12"/>
                  </a:cubicBezTo>
                  <a:cubicBezTo>
                    <a:pt x="12" y="8"/>
                    <a:pt x="15" y="5"/>
                    <a:pt x="20" y="3"/>
                  </a:cubicBezTo>
                  <a:cubicBezTo>
                    <a:pt x="24" y="1"/>
                    <a:pt x="30" y="0"/>
                    <a:pt x="36" y="0"/>
                  </a:cubicBezTo>
                  <a:cubicBezTo>
                    <a:pt x="40" y="0"/>
                    <a:pt x="44" y="0"/>
                    <a:pt x="48" y="1"/>
                  </a:cubicBezTo>
                  <a:cubicBezTo>
                    <a:pt x="51" y="2"/>
                    <a:pt x="55" y="4"/>
                    <a:pt x="58" y="6"/>
                  </a:cubicBezTo>
                  <a:cubicBezTo>
                    <a:pt x="60" y="8"/>
                    <a:pt x="63" y="11"/>
                    <a:pt x="65" y="14"/>
                  </a:cubicBezTo>
                  <a:cubicBezTo>
                    <a:pt x="66" y="17"/>
                    <a:pt x="68"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6" name="Freeform 22"/>
            <p:cNvSpPr>
              <a:spLocks noEditPoints="1"/>
            </p:cNvSpPr>
            <p:nvPr/>
          </p:nvSpPr>
          <p:spPr bwMode="gray">
            <a:xfrm>
              <a:off x="5051425" y="4627563"/>
              <a:ext cx="273050" cy="293688"/>
            </a:xfrm>
            <a:custGeom>
              <a:avLst/>
              <a:gdLst/>
              <a:ahLst/>
              <a:cxnLst>
                <a:cxn ang="0">
                  <a:pos x="3" y="24"/>
                </a:cxn>
                <a:cxn ang="0">
                  <a:pos x="10" y="11"/>
                </a:cxn>
                <a:cxn ang="0">
                  <a:pos x="21" y="3"/>
                </a:cxn>
                <a:cxn ang="0">
                  <a:pos x="37" y="0"/>
                </a:cxn>
                <a:cxn ang="0">
                  <a:pos x="53" y="3"/>
                </a:cxn>
                <a:cxn ang="0">
                  <a:pos x="64" y="11"/>
                </a:cxn>
                <a:cxn ang="0">
                  <a:pos x="71" y="24"/>
                </a:cxn>
                <a:cxn ang="0">
                  <a:pos x="73" y="39"/>
                </a:cxn>
                <a:cxn ang="0">
                  <a:pos x="71" y="55"/>
                </a:cxn>
                <a:cxn ang="0">
                  <a:pos x="64" y="67"/>
                </a:cxn>
                <a:cxn ang="0">
                  <a:pos x="53" y="75"/>
                </a:cxn>
                <a:cxn ang="0">
                  <a:pos x="37" y="78"/>
                </a:cxn>
                <a:cxn ang="0">
                  <a:pos x="21" y="75"/>
                </a:cxn>
                <a:cxn ang="0">
                  <a:pos x="10" y="67"/>
                </a:cxn>
                <a:cxn ang="0">
                  <a:pos x="3" y="55"/>
                </a:cxn>
                <a:cxn ang="0">
                  <a:pos x="0" y="39"/>
                </a:cxn>
                <a:cxn ang="0">
                  <a:pos x="3" y="24"/>
                </a:cxn>
                <a:cxn ang="0">
                  <a:pos x="15" y="51"/>
                </a:cxn>
                <a:cxn ang="0">
                  <a:pos x="20" y="60"/>
                </a:cxn>
                <a:cxn ang="0">
                  <a:pos x="28" y="66"/>
                </a:cxn>
                <a:cxn ang="0">
                  <a:pos x="37" y="68"/>
                </a:cxn>
                <a:cxn ang="0">
                  <a:pos x="46" y="66"/>
                </a:cxn>
                <a:cxn ang="0">
                  <a:pos x="53" y="60"/>
                </a:cxn>
                <a:cxn ang="0">
                  <a:pos x="58" y="51"/>
                </a:cxn>
                <a:cxn ang="0">
                  <a:pos x="60" y="39"/>
                </a:cxn>
                <a:cxn ang="0">
                  <a:pos x="58" y="27"/>
                </a:cxn>
                <a:cxn ang="0">
                  <a:pos x="53" y="18"/>
                </a:cxn>
                <a:cxn ang="0">
                  <a:pos x="46" y="13"/>
                </a:cxn>
                <a:cxn ang="0">
                  <a:pos x="37" y="11"/>
                </a:cxn>
                <a:cxn ang="0">
                  <a:pos x="28" y="13"/>
                </a:cxn>
                <a:cxn ang="0">
                  <a:pos x="20" y="18"/>
                </a:cxn>
                <a:cxn ang="0">
                  <a:pos x="15" y="27"/>
                </a:cxn>
                <a:cxn ang="0">
                  <a:pos x="13" y="39"/>
                </a:cxn>
                <a:cxn ang="0">
                  <a:pos x="15" y="51"/>
                </a:cxn>
              </a:cxnLst>
              <a:rect l="0" t="0" r="r" b="b"/>
              <a:pathLst>
                <a:path w="73" h="78">
                  <a:moveTo>
                    <a:pt x="3" y="24"/>
                  </a:moveTo>
                  <a:cubicBezTo>
                    <a:pt x="4" y="19"/>
                    <a:pt x="7" y="15"/>
                    <a:pt x="10" y="11"/>
                  </a:cubicBezTo>
                  <a:cubicBezTo>
                    <a:pt x="13" y="8"/>
                    <a:pt x="17" y="5"/>
                    <a:pt x="21" y="3"/>
                  </a:cubicBezTo>
                  <a:cubicBezTo>
                    <a:pt x="26" y="1"/>
                    <a:pt x="31" y="0"/>
                    <a:pt x="37" y="0"/>
                  </a:cubicBezTo>
                  <a:cubicBezTo>
                    <a:pt x="43" y="0"/>
                    <a:pt x="48" y="1"/>
                    <a:pt x="53" y="3"/>
                  </a:cubicBezTo>
                  <a:cubicBezTo>
                    <a:pt x="57" y="5"/>
                    <a:pt x="61" y="8"/>
                    <a:pt x="64" y="11"/>
                  </a:cubicBezTo>
                  <a:cubicBezTo>
                    <a:pt x="67" y="15"/>
                    <a:pt x="69" y="19"/>
                    <a:pt x="71" y="24"/>
                  </a:cubicBezTo>
                  <a:cubicBezTo>
                    <a:pt x="73" y="29"/>
                    <a:pt x="73" y="34"/>
                    <a:pt x="73" y="39"/>
                  </a:cubicBezTo>
                  <a:cubicBezTo>
                    <a:pt x="73" y="45"/>
                    <a:pt x="73" y="50"/>
                    <a:pt x="71" y="55"/>
                  </a:cubicBezTo>
                  <a:cubicBezTo>
                    <a:pt x="69" y="59"/>
                    <a:pt x="67" y="64"/>
                    <a:pt x="64" y="67"/>
                  </a:cubicBezTo>
                  <a:cubicBezTo>
                    <a:pt x="61" y="71"/>
                    <a:pt x="57" y="73"/>
                    <a:pt x="53" y="75"/>
                  </a:cubicBezTo>
                  <a:cubicBezTo>
                    <a:pt x="48" y="77"/>
                    <a:pt x="43" y="78"/>
                    <a:pt x="37" y="78"/>
                  </a:cubicBezTo>
                  <a:cubicBezTo>
                    <a:pt x="31" y="78"/>
                    <a:pt x="26" y="77"/>
                    <a:pt x="21" y="75"/>
                  </a:cubicBezTo>
                  <a:cubicBezTo>
                    <a:pt x="17" y="73"/>
                    <a:pt x="13" y="71"/>
                    <a:pt x="10" y="67"/>
                  </a:cubicBezTo>
                  <a:cubicBezTo>
                    <a:pt x="7" y="64"/>
                    <a:pt x="4" y="59"/>
                    <a:pt x="3" y="55"/>
                  </a:cubicBezTo>
                  <a:cubicBezTo>
                    <a:pt x="1" y="50"/>
                    <a:pt x="0" y="45"/>
                    <a:pt x="0" y="39"/>
                  </a:cubicBezTo>
                  <a:cubicBezTo>
                    <a:pt x="0" y="34"/>
                    <a:pt x="1" y="29"/>
                    <a:pt x="3" y="24"/>
                  </a:cubicBezTo>
                  <a:close/>
                  <a:moveTo>
                    <a:pt x="15" y="51"/>
                  </a:moveTo>
                  <a:cubicBezTo>
                    <a:pt x="16" y="55"/>
                    <a:pt x="18" y="58"/>
                    <a:pt x="20" y="60"/>
                  </a:cubicBezTo>
                  <a:cubicBezTo>
                    <a:pt x="22" y="63"/>
                    <a:pt x="25" y="64"/>
                    <a:pt x="28" y="66"/>
                  </a:cubicBezTo>
                  <a:cubicBezTo>
                    <a:pt x="31" y="67"/>
                    <a:pt x="34" y="68"/>
                    <a:pt x="37" y="68"/>
                  </a:cubicBezTo>
                  <a:cubicBezTo>
                    <a:pt x="40" y="68"/>
                    <a:pt x="43" y="67"/>
                    <a:pt x="46" y="66"/>
                  </a:cubicBezTo>
                  <a:cubicBezTo>
                    <a:pt x="49" y="64"/>
                    <a:pt x="51" y="63"/>
                    <a:pt x="53" y="60"/>
                  </a:cubicBezTo>
                  <a:cubicBezTo>
                    <a:pt x="56" y="58"/>
                    <a:pt x="57" y="55"/>
                    <a:pt x="58" y="51"/>
                  </a:cubicBezTo>
                  <a:cubicBezTo>
                    <a:pt x="60" y="48"/>
                    <a:pt x="60" y="44"/>
                    <a:pt x="60" y="39"/>
                  </a:cubicBezTo>
                  <a:cubicBezTo>
                    <a:pt x="60" y="35"/>
                    <a:pt x="60" y="31"/>
                    <a:pt x="58" y="27"/>
                  </a:cubicBezTo>
                  <a:cubicBezTo>
                    <a:pt x="57" y="24"/>
                    <a:pt x="56" y="21"/>
                    <a:pt x="53" y="18"/>
                  </a:cubicBezTo>
                  <a:cubicBezTo>
                    <a:pt x="51" y="16"/>
                    <a:pt x="49" y="14"/>
                    <a:pt x="46" y="13"/>
                  </a:cubicBezTo>
                  <a:cubicBezTo>
                    <a:pt x="43" y="11"/>
                    <a:pt x="40" y="11"/>
                    <a:pt x="37" y="11"/>
                  </a:cubicBezTo>
                  <a:cubicBezTo>
                    <a:pt x="34" y="11"/>
                    <a:pt x="31" y="11"/>
                    <a:pt x="28" y="13"/>
                  </a:cubicBezTo>
                  <a:cubicBezTo>
                    <a:pt x="25" y="14"/>
                    <a:pt x="22" y="16"/>
                    <a:pt x="20" y="18"/>
                  </a:cubicBezTo>
                  <a:cubicBezTo>
                    <a:pt x="18" y="21"/>
                    <a:pt x="16" y="24"/>
                    <a:pt x="15" y="27"/>
                  </a:cubicBezTo>
                  <a:cubicBezTo>
                    <a:pt x="14" y="31"/>
                    <a:pt x="13" y="35"/>
                    <a:pt x="13" y="39"/>
                  </a:cubicBezTo>
                  <a:cubicBezTo>
                    <a:pt x="13" y="44"/>
                    <a:pt x="14" y="48"/>
                    <a:pt x="15" y="51"/>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7" name="Freeform 23"/>
            <p:cNvSpPr>
              <a:spLocks/>
            </p:cNvSpPr>
            <p:nvPr/>
          </p:nvSpPr>
          <p:spPr bwMode="gray">
            <a:xfrm>
              <a:off x="5376863" y="4627563"/>
              <a:ext cx="398463"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1" y="0"/>
                </a:cxn>
                <a:cxn ang="0">
                  <a:pos x="91" y="1"/>
                </a:cxn>
                <a:cxn ang="0">
                  <a:pos x="99" y="5"/>
                </a:cxn>
                <a:cxn ang="0">
                  <a:pos x="104" y="12"/>
                </a:cxn>
                <a:cxn ang="0">
                  <a:pos x="106" y="22"/>
                </a:cxn>
                <a:cxn ang="0">
                  <a:pos x="106" y="77"/>
                </a:cxn>
                <a:cxn ang="0">
                  <a:pos x="93" y="77"/>
                </a:cxn>
                <a:cxn ang="0">
                  <a:pos x="93" y="27"/>
                </a:cxn>
                <a:cxn ang="0">
                  <a:pos x="93" y="21"/>
                </a:cxn>
                <a:cxn ang="0">
                  <a:pos x="91" y="16"/>
                </a:cxn>
                <a:cxn ang="0">
                  <a:pos x="86" y="12"/>
                </a:cxn>
                <a:cxn ang="0">
                  <a:pos x="79" y="11"/>
                </a:cxn>
                <a:cxn ang="0">
                  <a:pos x="64" y="16"/>
                </a:cxn>
                <a:cxn ang="0">
                  <a:pos x="59" y="30"/>
                </a:cxn>
                <a:cxn ang="0">
                  <a:pos x="59" y="77"/>
                </a:cxn>
                <a:cxn ang="0">
                  <a:pos x="47" y="77"/>
                </a:cxn>
                <a:cxn ang="0">
                  <a:pos x="47" y="27"/>
                </a:cxn>
                <a:cxn ang="0">
                  <a:pos x="46" y="21"/>
                </a:cxn>
                <a:cxn ang="0">
                  <a:pos x="44" y="15"/>
                </a:cxn>
                <a:cxn ang="0">
                  <a:pos x="40" y="12"/>
                </a:cxn>
                <a:cxn ang="0">
                  <a:pos x="33" y="11"/>
                </a:cxn>
                <a:cxn ang="0">
                  <a:pos x="23" y="13"/>
                </a:cxn>
                <a:cxn ang="0">
                  <a:pos x="17" y="18"/>
                </a:cxn>
                <a:cxn ang="0">
                  <a:pos x="14" y="25"/>
                </a:cxn>
                <a:cxn ang="0">
                  <a:pos x="13" y="30"/>
                </a:cxn>
                <a:cxn ang="0">
                  <a:pos x="13" y="77"/>
                </a:cxn>
                <a:cxn ang="0">
                  <a:pos x="0" y="77"/>
                </a:cxn>
                <a:cxn ang="0">
                  <a:pos x="0" y="2"/>
                </a:cxn>
              </a:cxnLst>
              <a:rect l="0" t="0" r="r" b="b"/>
              <a:pathLst>
                <a:path w="106" h="77">
                  <a:moveTo>
                    <a:pt x="0" y="2"/>
                  </a:moveTo>
                  <a:cubicBezTo>
                    <a:pt x="12" y="2"/>
                    <a:pt x="12" y="2"/>
                    <a:pt x="12" y="2"/>
                  </a:cubicBezTo>
                  <a:cubicBezTo>
                    <a:pt x="12" y="13"/>
                    <a:pt x="12" y="13"/>
                    <a:pt x="12" y="13"/>
                  </a:cubicBezTo>
                  <a:cubicBezTo>
                    <a:pt x="12" y="13"/>
                    <a:pt x="12" y="13"/>
                    <a:pt x="12" y="13"/>
                  </a:cubicBezTo>
                  <a:cubicBezTo>
                    <a:pt x="18" y="4"/>
                    <a:pt x="26" y="0"/>
                    <a:pt x="36" y="0"/>
                  </a:cubicBezTo>
                  <a:cubicBezTo>
                    <a:pt x="41" y="0"/>
                    <a:pt x="45" y="1"/>
                    <a:pt x="49" y="3"/>
                  </a:cubicBezTo>
                  <a:cubicBezTo>
                    <a:pt x="53" y="5"/>
                    <a:pt x="56" y="8"/>
                    <a:pt x="57" y="13"/>
                  </a:cubicBezTo>
                  <a:cubicBezTo>
                    <a:pt x="60" y="9"/>
                    <a:pt x="63" y="5"/>
                    <a:pt x="67" y="3"/>
                  </a:cubicBezTo>
                  <a:cubicBezTo>
                    <a:pt x="71" y="1"/>
                    <a:pt x="76" y="0"/>
                    <a:pt x="81" y="0"/>
                  </a:cubicBezTo>
                  <a:cubicBezTo>
                    <a:pt x="84" y="0"/>
                    <a:pt x="88" y="0"/>
                    <a:pt x="91" y="1"/>
                  </a:cubicBezTo>
                  <a:cubicBezTo>
                    <a:pt x="94" y="2"/>
                    <a:pt x="97" y="3"/>
                    <a:pt x="99" y="5"/>
                  </a:cubicBezTo>
                  <a:cubicBezTo>
                    <a:pt x="101" y="7"/>
                    <a:pt x="103" y="9"/>
                    <a:pt x="104" y="12"/>
                  </a:cubicBezTo>
                  <a:cubicBezTo>
                    <a:pt x="105" y="14"/>
                    <a:pt x="106" y="18"/>
                    <a:pt x="106" y="22"/>
                  </a:cubicBezTo>
                  <a:cubicBezTo>
                    <a:pt x="106" y="77"/>
                    <a:pt x="106" y="77"/>
                    <a:pt x="106" y="77"/>
                  </a:cubicBezTo>
                  <a:cubicBezTo>
                    <a:pt x="93" y="77"/>
                    <a:pt x="93" y="77"/>
                    <a:pt x="93" y="77"/>
                  </a:cubicBezTo>
                  <a:cubicBezTo>
                    <a:pt x="93" y="27"/>
                    <a:pt x="93" y="27"/>
                    <a:pt x="93" y="27"/>
                  </a:cubicBezTo>
                  <a:cubicBezTo>
                    <a:pt x="93" y="25"/>
                    <a:pt x="93" y="23"/>
                    <a:pt x="93" y="21"/>
                  </a:cubicBezTo>
                  <a:cubicBezTo>
                    <a:pt x="92" y="19"/>
                    <a:pt x="92" y="17"/>
                    <a:pt x="91" y="16"/>
                  </a:cubicBezTo>
                  <a:cubicBezTo>
                    <a:pt x="89" y="14"/>
                    <a:pt x="88" y="13"/>
                    <a:pt x="86" y="12"/>
                  </a:cubicBezTo>
                  <a:cubicBezTo>
                    <a:pt x="84" y="11"/>
                    <a:pt x="82" y="11"/>
                    <a:pt x="79" y="11"/>
                  </a:cubicBezTo>
                  <a:cubicBezTo>
                    <a:pt x="73" y="11"/>
                    <a:pt x="68" y="13"/>
                    <a:pt x="64" y="16"/>
                  </a:cubicBezTo>
                  <a:cubicBezTo>
                    <a:pt x="61" y="19"/>
                    <a:pt x="59" y="24"/>
                    <a:pt x="59" y="30"/>
                  </a:cubicBezTo>
                  <a:cubicBezTo>
                    <a:pt x="59" y="77"/>
                    <a:pt x="59" y="77"/>
                    <a:pt x="59" y="77"/>
                  </a:cubicBezTo>
                  <a:cubicBezTo>
                    <a:pt x="47" y="77"/>
                    <a:pt x="47" y="77"/>
                    <a:pt x="47" y="77"/>
                  </a:cubicBezTo>
                  <a:cubicBezTo>
                    <a:pt x="47" y="27"/>
                    <a:pt x="47" y="27"/>
                    <a:pt x="47" y="27"/>
                  </a:cubicBezTo>
                  <a:cubicBezTo>
                    <a:pt x="47" y="25"/>
                    <a:pt x="47" y="23"/>
                    <a:pt x="46" y="21"/>
                  </a:cubicBezTo>
                  <a:cubicBezTo>
                    <a:pt x="46" y="19"/>
                    <a:pt x="45" y="17"/>
                    <a:pt x="44" y="15"/>
                  </a:cubicBezTo>
                  <a:cubicBezTo>
                    <a:pt x="43" y="14"/>
                    <a:pt x="41" y="13"/>
                    <a:pt x="40" y="12"/>
                  </a:cubicBezTo>
                  <a:cubicBezTo>
                    <a:pt x="38" y="11"/>
                    <a:pt x="35" y="11"/>
                    <a:pt x="33" y="11"/>
                  </a:cubicBezTo>
                  <a:cubicBezTo>
                    <a:pt x="29" y="11"/>
                    <a:pt x="26" y="11"/>
                    <a:pt x="23" y="13"/>
                  </a:cubicBezTo>
                  <a:cubicBezTo>
                    <a:pt x="21" y="14"/>
                    <a:pt x="19" y="16"/>
                    <a:pt x="17" y="18"/>
                  </a:cubicBezTo>
                  <a:cubicBezTo>
                    <a:pt x="16" y="20"/>
                    <a:pt x="14" y="22"/>
                    <a:pt x="14" y="25"/>
                  </a:cubicBezTo>
                  <a:cubicBezTo>
                    <a:pt x="13" y="27"/>
                    <a:pt x="13" y="28"/>
                    <a:pt x="13" y="30"/>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8" name="Freeform 24"/>
            <p:cNvSpPr>
              <a:spLocks/>
            </p:cNvSpPr>
            <p:nvPr/>
          </p:nvSpPr>
          <p:spPr bwMode="gray">
            <a:xfrm>
              <a:off x="5843588" y="4627563"/>
              <a:ext cx="393700" cy="288925"/>
            </a:xfrm>
            <a:custGeom>
              <a:avLst/>
              <a:gdLst/>
              <a:ahLst/>
              <a:cxnLst>
                <a:cxn ang="0">
                  <a:pos x="0" y="2"/>
                </a:cxn>
                <a:cxn ang="0">
                  <a:pos x="11" y="2"/>
                </a:cxn>
                <a:cxn ang="0">
                  <a:pos x="11" y="13"/>
                </a:cxn>
                <a:cxn ang="0">
                  <a:pos x="12" y="13"/>
                </a:cxn>
                <a:cxn ang="0">
                  <a:pos x="36" y="0"/>
                </a:cxn>
                <a:cxn ang="0">
                  <a:pos x="48" y="3"/>
                </a:cxn>
                <a:cxn ang="0">
                  <a:pos x="56" y="13"/>
                </a:cxn>
                <a:cxn ang="0">
                  <a:pos x="66"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5" y="12"/>
                </a:cxn>
                <a:cxn ang="0">
                  <a:pos x="78" y="11"/>
                </a:cxn>
                <a:cxn ang="0">
                  <a:pos x="64" y="16"/>
                </a:cxn>
                <a:cxn ang="0">
                  <a:pos x="59" y="30"/>
                </a:cxn>
                <a:cxn ang="0">
                  <a:pos x="59" y="77"/>
                </a:cxn>
                <a:cxn ang="0">
                  <a:pos x="46" y="77"/>
                </a:cxn>
                <a:cxn ang="0">
                  <a:pos x="46" y="27"/>
                </a:cxn>
                <a:cxn ang="0">
                  <a:pos x="45"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1" y="2"/>
                    <a:pt x="11" y="2"/>
                    <a:pt x="11" y="2"/>
                  </a:cubicBezTo>
                  <a:cubicBezTo>
                    <a:pt x="11" y="13"/>
                    <a:pt x="11" y="13"/>
                    <a:pt x="11" y="13"/>
                  </a:cubicBezTo>
                  <a:cubicBezTo>
                    <a:pt x="12" y="13"/>
                    <a:pt x="12" y="13"/>
                    <a:pt x="12" y="13"/>
                  </a:cubicBezTo>
                  <a:cubicBezTo>
                    <a:pt x="17" y="4"/>
                    <a:pt x="25" y="0"/>
                    <a:pt x="36" y="0"/>
                  </a:cubicBezTo>
                  <a:cubicBezTo>
                    <a:pt x="40" y="0"/>
                    <a:pt x="45" y="1"/>
                    <a:pt x="48" y="3"/>
                  </a:cubicBezTo>
                  <a:cubicBezTo>
                    <a:pt x="52" y="5"/>
                    <a:pt x="55" y="8"/>
                    <a:pt x="56" y="13"/>
                  </a:cubicBezTo>
                  <a:cubicBezTo>
                    <a:pt x="59" y="9"/>
                    <a:pt x="62" y="5"/>
                    <a:pt x="66" y="3"/>
                  </a:cubicBezTo>
                  <a:cubicBezTo>
                    <a:pt x="71" y="1"/>
                    <a:pt x="75" y="0"/>
                    <a:pt x="80" y="0"/>
                  </a:cubicBezTo>
                  <a:cubicBezTo>
                    <a:pt x="84" y="0"/>
                    <a:pt x="87" y="0"/>
                    <a:pt x="90" y="1"/>
                  </a:cubicBezTo>
                  <a:cubicBezTo>
                    <a:pt x="93" y="2"/>
                    <a:pt x="96" y="3"/>
                    <a:pt x="98" y="5"/>
                  </a:cubicBezTo>
                  <a:cubicBezTo>
                    <a:pt x="100" y="7"/>
                    <a:pt x="102" y="9"/>
                    <a:pt x="103" y="12"/>
                  </a:cubicBezTo>
                  <a:cubicBezTo>
                    <a:pt x="104" y="14"/>
                    <a:pt x="105" y="18"/>
                    <a:pt x="105" y="22"/>
                  </a:cubicBezTo>
                  <a:cubicBezTo>
                    <a:pt x="105" y="77"/>
                    <a:pt x="105" y="77"/>
                    <a:pt x="105" y="77"/>
                  </a:cubicBezTo>
                  <a:cubicBezTo>
                    <a:pt x="93" y="77"/>
                    <a:pt x="93" y="77"/>
                    <a:pt x="93" y="77"/>
                  </a:cubicBezTo>
                  <a:cubicBezTo>
                    <a:pt x="93" y="27"/>
                    <a:pt x="93" y="27"/>
                    <a:pt x="93" y="27"/>
                  </a:cubicBezTo>
                  <a:cubicBezTo>
                    <a:pt x="93" y="25"/>
                    <a:pt x="92" y="23"/>
                    <a:pt x="92" y="21"/>
                  </a:cubicBezTo>
                  <a:cubicBezTo>
                    <a:pt x="92" y="19"/>
                    <a:pt x="91" y="17"/>
                    <a:pt x="90" y="16"/>
                  </a:cubicBezTo>
                  <a:cubicBezTo>
                    <a:pt x="89" y="14"/>
                    <a:pt x="87" y="13"/>
                    <a:pt x="85" y="12"/>
                  </a:cubicBezTo>
                  <a:cubicBezTo>
                    <a:pt x="84" y="11"/>
                    <a:pt x="81" y="11"/>
                    <a:pt x="78" y="11"/>
                  </a:cubicBezTo>
                  <a:cubicBezTo>
                    <a:pt x="72" y="11"/>
                    <a:pt x="67" y="13"/>
                    <a:pt x="64" y="16"/>
                  </a:cubicBezTo>
                  <a:cubicBezTo>
                    <a:pt x="60" y="19"/>
                    <a:pt x="59" y="24"/>
                    <a:pt x="59" y="30"/>
                  </a:cubicBezTo>
                  <a:cubicBezTo>
                    <a:pt x="59" y="77"/>
                    <a:pt x="59" y="77"/>
                    <a:pt x="59" y="77"/>
                  </a:cubicBezTo>
                  <a:cubicBezTo>
                    <a:pt x="46" y="77"/>
                    <a:pt x="46" y="77"/>
                    <a:pt x="46" y="77"/>
                  </a:cubicBezTo>
                  <a:cubicBezTo>
                    <a:pt x="46" y="27"/>
                    <a:pt x="46" y="27"/>
                    <a:pt x="46" y="27"/>
                  </a:cubicBezTo>
                  <a:cubicBezTo>
                    <a:pt x="46" y="25"/>
                    <a:pt x="46" y="23"/>
                    <a:pt x="45" y="21"/>
                  </a:cubicBezTo>
                  <a:cubicBezTo>
                    <a:pt x="45" y="19"/>
                    <a:pt x="44" y="17"/>
                    <a:pt x="43" y="15"/>
                  </a:cubicBezTo>
                  <a:cubicBezTo>
                    <a:pt x="42" y="14"/>
                    <a:pt x="41" y="13"/>
                    <a:pt x="39" y="12"/>
                  </a:cubicBezTo>
                  <a:cubicBezTo>
                    <a:pt x="37" y="11"/>
                    <a:pt x="35" y="11"/>
                    <a:pt x="32" y="11"/>
                  </a:cubicBezTo>
                  <a:cubicBezTo>
                    <a:pt x="28" y="11"/>
                    <a:pt x="25" y="11"/>
                    <a:pt x="23" y="13"/>
                  </a:cubicBezTo>
                  <a:cubicBezTo>
                    <a:pt x="20" y="14"/>
                    <a:pt x="18" y="16"/>
                    <a:pt x="17" y="18"/>
                  </a:cubicBezTo>
                  <a:cubicBezTo>
                    <a:pt x="15" y="20"/>
                    <a:pt x="14" y="22"/>
                    <a:pt x="13" y="25"/>
                  </a:cubicBezTo>
                  <a:cubicBezTo>
                    <a:pt x="12"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9" name="Freeform 25"/>
            <p:cNvSpPr>
              <a:spLocks noEditPoints="1"/>
            </p:cNvSpPr>
            <p:nvPr/>
          </p:nvSpPr>
          <p:spPr bwMode="gray">
            <a:xfrm>
              <a:off x="6308725" y="4525963"/>
              <a:ext cx="46038" cy="390525"/>
            </a:xfrm>
            <a:custGeom>
              <a:avLst/>
              <a:gdLst/>
              <a:ahLst/>
              <a:cxnLst>
                <a:cxn ang="0">
                  <a:pos x="29" y="35"/>
                </a:cxn>
                <a:cxn ang="0">
                  <a:pos x="0" y="35"/>
                </a:cxn>
                <a:cxn ang="0">
                  <a:pos x="0" y="0"/>
                </a:cxn>
                <a:cxn ang="0">
                  <a:pos x="29" y="0"/>
                </a:cxn>
                <a:cxn ang="0">
                  <a:pos x="29" y="35"/>
                </a:cxn>
                <a:cxn ang="0">
                  <a:pos x="0" y="69"/>
                </a:cxn>
                <a:cxn ang="0">
                  <a:pos x="29" y="69"/>
                </a:cxn>
                <a:cxn ang="0">
                  <a:pos x="29" y="246"/>
                </a:cxn>
                <a:cxn ang="0">
                  <a:pos x="0" y="246"/>
                </a:cxn>
                <a:cxn ang="0">
                  <a:pos x="0" y="69"/>
                </a:cxn>
              </a:cxnLst>
              <a:rect l="0" t="0" r="r" b="b"/>
              <a:pathLst>
                <a:path w="29" h="246">
                  <a:moveTo>
                    <a:pt x="29" y="35"/>
                  </a:moveTo>
                  <a:lnTo>
                    <a:pt x="0" y="35"/>
                  </a:lnTo>
                  <a:lnTo>
                    <a:pt x="0" y="0"/>
                  </a:lnTo>
                  <a:lnTo>
                    <a:pt x="29" y="0"/>
                  </a:lnTo>
                  <a:lnTo>
                    <a:pt x="29" y="35"/>
                  </a:lnTo>
                  <a:close/>
                  <a:moveTo>
                    <a:pt x="0" y="69"/>
                  </a:moveTo>
                  <a:lnTo>
                    <a:pt x="29" y="69"/>
                  </a:lnTo>
                  <a:lnTo>
                    <a:pt x="29"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0" name="Freeform 26"/>
            <p:cNvSpPr>
              <a:spLocks/>
            </p:cNvSpPr>
            <p:nvPr/>
          </p:nvSpPr>
          <p:spPr bwMode="gray">
            <a:xfrm>
              <a:off x="6396038"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29" y="87"/>
                </a:cxn>
                <a:cxn ang="0">
                  <a:pos x="34" y="87"/>
                </a:cxn>
                <a:cxn ang="0">
                  <a:pos x="40" y="87"/>
                </a:cxn>
                <a:cxn ang="0">
                  <a:pos x="40" y="98"/>
                </a:cxn>
                <a:cxn ang="0">
                  <a:pos x="30" y="98"/>
                </a:cxn>
                <a:cxn ang="0">
                  <a:pos x="22" y="97"/>
                </a:cxn>
                <a:cxn ang="0">
                  <a:pos x="17" y="95"/>
                </a:cxn>
                <a:cxn ang="0">
                  <a:pos x="14" y="90"/>
                </a:cxn>
                <a:cxn ang="0">
                  <a:pos x="12" y="81"/>
                </a:cxn>
                <a:cxn ang="0">
                  <a:pos x="12" y="34"/>
                </a:cxn>
                <a:cxn ang="0">
                  <a:pos x="0" y="34"/>
                </a:cxn>
                <a:cxn ang="0">
                  <a:pos x="0" y="23"/>
                </a:cxn>
                <a:cxn ang="0">
                  <a:pos x="12" y="23"/>
                </a:cxn>
                <a:cxn ang="0">
                  <a:pos x="12"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5" y="85"/>
                    <a:pt x="26" y="85"/>
                    <a:pt x="27" y="86"/>
                  </a:cubicBezTo>
                  <a:cubicBezTo>
                    <a:pt x="27" y="86"/>
                    <a:pt x="28" y="86"/>
                    <a:pt x="29" y="87"/>
                  </a:cubicBezTo>
                  <a:cubicBezTo>
                    <a:pt x="31" y="87"/>
                    <a:pt x="32" y="87"/>
                    <a:pt x="34" y="87"/>
                  </a:cubicBezTo>
                  <a:cubicBezTo>
                    <a:pt x="40" y="87"/>
                    <a:pt x="40" y="87"/>
                    <a:pt x="40" y="87"/>
                  </a:cubicBezTo>
                  <a:cubicBezTo>
                    <a:pt x="40" y="98"/>
                    <a:pt x="40" y="98"/>
                    <a:pt x="40" y="98"/>
                  </a:cubicBezTo>
                  <a:cubicBezTo>
                    <a:pt x="30" y="98"/>
                    <a:pt x="30" y="98"/>
                    <a:pt x="30" y="98"/>
                  </a:cubicBezTo>
                  <a:cubicBezTo>
                    <a:pt x="27" y="98"/>
                    <a:pt x="24" y="98"/>
                    <a:pt x="22" y="97"/>
                  </a:cubicBezTo>
                  <a:cubicBezTo>
                    <a:pt x="20" y="97"/>
                    <a:pt x="18" y="96"/>
                    <a:pt x="17" y="95"/>
                  </a:cubicBezTo>
                  <a:cubicBezTo>
                    <a:pt x="15" y="94"/>
                    <a:pt x="14" y="92"/>
                    <a:pt x="14" y="90"/>
                  </a:cubicBezTo>
                  <a:cubicBezTo>
                    <a:pt x="13" y="88"/>
                    <a:pt x="12" y="85"/>
                    <a:pt x="12" y="81"/>
                  </a:cubicBezTo>
                  <a:cubicBezTo>
                    <a:pt x="12" y="34"/>
                    <a:pt x="12" y="34"/>
                    <a:pt x="12" y="34"/>
                  </a:cubicBezTo>
                  <a:cubicBezTo>
                    <a:pt x="0" y="34"/>
                    <a:pt x="0" y="34"/>
                    <a:pt x="0" y="34"/>
                  </a:cubicBezTo>
                  <a:cubicBezTo>
                    <a:pt x="0" y="23"/>
                    <a:pt x="0" y="23"/>
                    <a:pt x="0" y="23"/>
                  </a:cubicBezTo>
                  <a:cubicBezTo>
                    <a:pt x="12" y="23"/>
                    <a:pt x="12" y="23"/>
                    <a:pt x="12" y="23"/>
                  </a:cubicBezTo>
                  <a:cubicBezTo>
                    <a:pt x="12" y="0"/>
                    <a:pt x="12" y="0"/>
                    <a:pt x="12"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1" name="Freeform 27"/>
            <p:cNvSpPr>
              <a:spLocks/>
            </p:cNvSpPr>
            <p:nvPr/>
          </p:nvSpPr>
          <p:spPr bwMode="gray">
            <a:xfrm>
              <a:off x="6594475" y="4627563"/>
              <a:ext cx="393700"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6" y="12"/>
                </a:cxn>
                <a:cxn ang="0">
                  <a:pos x="78" y="11"/>
                </a:cxn>
                <a:cxn ang="0">
                  <a:pos x="64" y="16"/>
                </a:cxn>
                <a:cxn ang="0">
                  <a:pos x="59" y="30"/>
                </a:cxn>
                <a:cxn ang="0">
                  <a:pos x="59" y="77"/>
                </a:cxn>
                <a:cxn ang="0">
                  <a:pos x="46" y="77"/>
                </a:cxn>
                <a:cxn ang="0">
                  <a:pos x="46" y="27"/>
                </a:cxn>
                <a:cxn ang="0">
                  <a:pos x="46"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2" y="2"/>
                    <a:pt x="12" y="2"/>
                    <a:pt x="12" y="2"/>
                  </a:cubicBezTo>
                  <a:cubicBezTo>
                    <a:pt x="12" y="13"/>
                    <a:pt x="12" y="13"/>
                    <a:pt x="12" y="13"/>
                  </a:cubicBezTo>
                  <a:cubicBezTo>
                    <a:pt x="12" y="13"/>
                    <a:pt x="12" y="13"/>
                    <a:pt x="12" y="13"/>
                  </a:cubicBezTo>
                  <a:cubicBezTo>
                    <a:pt x="17" y="4"/>
                    <a:pt x="26" y="0"/>
                    <a:pt x="36" y="0"/>
                  </a:cubicBezTo>
                  <a:cubicBezTo>
                    <a:pt x="41" y="0"/>
                    <a:pt x="45" y="1"/>
                    <a:pt x="49" y="3"/>
                  </a:cubicBezTo>
                  <a:cubicBezTo>
                    <a:pt x="52" y="5"/>
                    <a:pt x="55" y="8"/>
                    <a:pt x="57" y="13"/>
                  </a:cubicBezTo>
                  <a:cubicBezTo>
                    <a:pt x="59" y="9"/>
                    <a:pt x="63" y="5"/>
                    <a:pt x="67" y="3"/>
                  </a:cubicBezTo>
                  <a:cubicBezTo>
                    <a:pt x="71" y="1"/>
                    <a:pt x="75" y="0"/>
                    <a:pt x="80" y="0"/>
                  </a:cubicBezTo>
                  <a:cubicBezTo>
                    <a:pt x="84" y="0"/>
                    <a:pt x="87" y="0"/>
                    <a:pt x="90" y="1"/>
                  </a:cubicBezTo>
                  <a:cubicBezTo>
                    <a:pt x="94" y="2"/>
                    <a:pt x="96" y="3"/>
                    <a:pt x="98" y="5"/>
                  </a:cubicBezTo>
                  <a:cubicBezTo>
                    <a:pt x="101" y="7"/>
                    <a:pt x="102" y="9"/>
                    <a:pt x="103" y="12"/>
                  </a:cubicBezTo>
                  <a:cubicBezTo>
                    <a:pt x="105" y="14"/>
                    <a:pt x="105" y="18"/>
                    <a:pt x="105" y="22"/>
                  </a:cubicBezTo>
                  <a:cubicBezTo>
                    <a:pt x="105" y="77"/>
                    <a:pt x="105" y="77"/>
                    <a:pt x="105" y="77"/>
                  </a:cubicBezTo>
                  <a:cubicBezTo>
                    <a:pt x="93" y="77"/>
                    <a:pt x="93" y="77"/>
                    <a:pt x="93" y="77"/>
                  </a:cubicBezTo>
                  <a:cubicBezTo>
                    <a:pt x="93" y="27"/>
                    <a:pt x="93" y="27"/>
                    <a:pt x="93" y="27"/>
                  </a:cubicBezTo>
                  <a:cubicBezTo>
                    <a:pt x="93" y="25"/>
                    <a:pt x="93" y="23"/>
                    <a:pt x="92" y="21"/>
                  </a:cubicBezTo>
                  <a:cubicBezTo>
                    <a:pt x="92" y="19"/>
                    <a:pt x="91" y="17"/>
                    <a:pt x="90" y="16"/>
                  </a:cubicBezTo>
                  <a:cubicBezTo>
                    <a:pt x="89" y="14"/>
                    <a:pt x="88" y="13"/>
                    <a:pt x="86" y="12"/>
                  </a:cubicBezTo>
                  <a:cubicBezTo>
                    <a:pt x="84" y="11"/>
                    <a:pt x="81" y="11"/>
                    <a:pt x="78" y="11"/>
                  </a:cubicBezTo>
                  <a:cubicBezTo>
                    <a:pt x="72" y="11"/>
                    <a:pt x="68" y="13"/>
                    <a:pt x="64" y="16"/>
                  </a:cubicBezTo>
                  <a:cubicBezTo>
                    <a:pt x="61" y="19"/>
                    <a:pt x="59" y="24"/>
                    <a:pt x="59" y="30"/>
                  </a:cubicBezTo>
                  <a:cubicBezTo>
                    <a:pt x="59" y="77"/>
                    <a:pt x="59" y="77"/>
                    <a:pt x="59" y="77"/>
                  </a:cubicBezTo>
                  <a:cubicBezTo>
                    <a:pt x="46" y="77"/>
                    <a:pt x="46" y="77"/>
                    <a:pt x="46" y="77"/>
                  </a:cubicBezTo>
                  <a:cubicBezTo>
                    <a:pt x="46" y="27"/>
                    <a:pt x="46" y="27"/>
                    <a:pt x="46" y="27"/>
                  </a:cubicBezTo>
                  <a:cubicBezTo>
                    <a:pt x="46" y="25"/>
                    <a:pt x="46" y="23"/>
                    <a:pt x="46" y="21"/>
                  </a:cubicBezTo>
                  <a:cubicBezTo>
                    <a:pt x="45" y="19"/>
                    <a:pt x="45" y="17"/>
                    <a:pt x="43" y="15"/>
                  </a:cubicBezTo>
                  <a:cubicBezTo>
                    <a:pt x="42" y="14"/>
                    <a:pt x="41" y="13"/>
                    <a:pt x="39" y="12"/>
                  </a:cubicBezTo>
                  <a:cubicBezTo>
                    <a:pt x="37" y="11"/>
                    <a:pt x="35" y="11"/>
                    <a:pt x="32" y="11"/>
                  </a:cubicBezTo>
                  <a:cubicBezTo>
                    <a:pt x="29" y="11"/>
                    <a:pt x="26" y="11"/>
                    <a:pt x="23" y="13"/>
                  </a:cubicBezTo>
                  <a:cubicBezTo>
                    <a:pt x="20" y="14"/>
                    <a:pt x="18" y="16"/>
                    <a:pt x="17" y="18"/>
                  </a:cubicBezTo>
                  <a:cubicBezTo>
                    <a:pt x="15" y="20"/>
                    <a:pt x="14" y="22"/>
                    <a:pt x="13" y="25"/>
                  </a:cubicBezTo>
                  <a:cubicBezTo>
                    <a:pt x="13"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2" name="Freeform 28"/>
            <p:cNvSpPr>
              <a:spLocks noEditPoints="1"/>
            </p:cNvSpPr>
            <p:nvPr/>
          </p:nvSpPr>
          <p:spPr bwMode="gray">
            <a:xfrm>
              <a:off x="7040563" y="4627563"/>
              <a:ext cx="263525" cy="293688"/>
            </a:xfrm>
            <a:custGeom>
              <a:avLst/>
              <a:gdLst/>
              <a:ahLst/>
              <a:cxnLst>
                <a:cxn ang="0">
                  <a:pos x="68" y="53"/>
                </a:cxn>
                <a:cxn ang="0">
                  <a:pos x="57" y="72"/>
                </a:cxn>
                <a:cxn ang="0">
                  <a:pos x="36" y="78"/>
                </a:cxn>
                <a:cxn ang="0">
                  <a:pos x="21" y="76"/>
                </a:cxn>
                <a:cxn ang="0">
                  <a:pos x="9" y="67"/>
                </a:cxn>
                <a:cxn ang="0">
                  <a:pos x="3" y="55"/>
                </a:cxn>
                <a:cxn ang="0">
                  <a:pos x="0" y="39"/>
                </a:cxn>
                <a:cxn ang="0">
                  <a:pos x="3" y="23"/>
                </a:cxn>
                <a:cxn ang="0">
                  <a:pos x="10" y="11"/>
                </a:cxn>
                <a:cxn ang="0">
                  <a:pos x="21" y="3"/>
                </a:cxn>
                <a:cxn ang="0">
                  <a:pos x="36" y="0"/>
                </a:cxn>
                <a:cxn ang="0">
                  <a:pos x="52" y="4"/>
                </a:cxn>
                <a:cxn ang="0">
                  <a:pos x="63" y="15"/>
                </a:cxn>
                <a:cxn ang="0">
                  <a:pos x="68" y="28"/>
                </a:cxn>
                <a:cxn ang="0">
                  <a:pos x="70" y="43"/>
                </a:cxn>
                <a:cxn ang="0">
                  <a:pos x="13" y="43"/>
                </a:cxn>
                <a:cxn ang="0">
                  <a:pos x="14" y="52"/>
                </a:cxn>
                <a:cxn ang="0">
                  <a:pos x="19" y="60"/>
                </a:cxn>
                <a:cxn ang="0">
                  <a:pos x="26" y="66"/>
                </a:cxn>
                <a:cxn ang="0">
                  <a:pos x="37" y="68"/>
                </a:cxn>
                <a:cxn ang="0">
                  <a:pos x="49" y="64"/>
                </a:cxn>
                <a:cxn ang="0">
                  <a:pos x="56" y="53"/>
                </a:cxn>
                <a:cxn ang="0">
                  <a:pos x="68" y="53"/>
                </a:cxn>
                <a:cxn ang="0">
                  <a:pos x="56" y="32"/>
                </a:cxn>
                <a:cxn ang="0">
                  <a:pos x="54" y="24"/>
                </a:cxn>
                <a:cxn ang="0">
                  <a:pos x="50" y="17"/>
                </a:cxn>
                <a:cxn ang="0">
                  <a:pos x="43" y="12"/>
                </a:cxn>
                <a:cxn ang="0">
                  <a:pos x="35" y="11"/>
                </a:cxn>
                <a:cxn ang="0">
                  <a:pos x="26" y="12"/>
                </a:cxn>
                <a:cxn ang="0">
                  <a:pos x="20"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1" y="76"/>
                  </a:cubicBezTo>
                  <a:cubicBezTo>
                    <a:pt x="16" y="74"/>
                    <a:pt x="12" y="71"/>
                    <a:pt x="9" y="67"/>
                  </a:cubicBezTo>
                  <a:cubicBezTo>
                    <a:pt x="6" y="64"/>
                    <a:pt x="4" y="60"/>
                    <a:pt x="3" y="55"/>
                  </a:cubicBezTo>
                  <a:cubicBezTo>
                    <a:pt x="1" y="50"/>
                    <a:pt x="0" y="45"/>
                    <a:pt x="0" y="39"/>
                  </a:cubicBezTo>
                  <a:cubicBezTo>
                    <a:pt x="0" y="33"/>
                    <a:pt x="1" y="28"/>
                    <a:pt x="3" y="23"/>
                  </a:cubicBezTo>
                  <a:cubicBezTo>
                    <a:pt x="5" y="19"/>
                    <a:pt x="7" y="14"/>
                    <a:pt x="10" y="11"/>
                  </a:cubicBezTo>
                  <a:cubicBezTo>
                    <a:pt x="13" y="7"/>
                    <a:pt x="17" y="5"/>
                    <a:pt x="21" y="3"/>
                  </a:cubicBezTo>
                  <a:cubicBezTo>
                    <a:pt x="26" y="1"/>
                    <a:pt x="30" y="0"/>
                    <a:pt x="36" y="0"/>
                  </a:cubicBezTo>
                  <a:cubicBezTo>
                    <a:pt x="42" y="0"/>
                    <a:pt x="48" y="1"/>
                    <a:pt x="52" y="4"/>
                  </a:cubicBezTo>
                  <a:cubicBezTo>
                    <a:pt x="57" y="7"/>
                    <a:pt x="60" y="10"/>
                    <a:pt x="63" y="15"/>
                  </a:cubicBezTo>
                  <a:cubicBezTo>
                    <a:pt x="65" y="19"/>
                    <a:pt x="67" y="23"/>
                    <a:pt x="68" y="28"/>
                  </a:cubicBezTo>
                  <a:cubicBezTo>
                    <a:pt x="69" y="34"/>
                    <a:pt x="70" y="38"/>
                    <a:pt x="70" y="43"/>
                  </a:cubicBezTo>
                  <a:cubicBezTo>
                    <a:pt x="13" y="43"/>
                    <a:pt x="13" y="43"/>
                    <a:pt x="13" y="43"/>
                  </a:cubicBezTo>
                  <a:cubicBezTo>
                    <a:pt x="13" y="46"/>
                    <a:pt x="14" y="49"/>
                    <a:pt x="14" y="52"/>
                  </a:cubicBezTo>
                  <a:cubicBezTo>
                    <a:pt x="15" y="55"/>
                    <a:pt x="17" y="58"/>
                    <a:pt x="19" y="60"/>
                  </a:cubicBezTo>
                  <a:cubicBezTo>
                    <a:pt x="21" y="62"/>
                    <a:pt x="23" y="64"/>
                    <a:pt x="26" y="66"/>
                  </a:cubicBezTo>
                  <a:cubicBezTo>
                    <a:pt x="29" y="67"/>
                    <a:pt x="33" y="68"/>
                    <a:pt x="37" y="68"/>
                  </a:cubicBezTo>
                  <a:cubicBezTo>
                    <a:pt x="42" y="68"/>
                    <a:pt x="46" y="66"/>
                    <a:pt x="49" y="64"/>
                  </a:cubicBezTo>
                  <a:cubicBezTo>
                    <a:pt x="53" y="62"/>
                    <a:pt x="55" y="58"/>
                    <a:pt x="56" y="53"/>
                  </a:cubicBezTo>
                  <a:lnTo>
                    <a:pt x="68" y="53"/>
                  </a:lnTo>
                  <a:close/>
                  <a:moveTo>
                    <a:pt x="56" y="32"/>
                  </a:moveTo>
                  <a:cubicBezTo>
                    <a:pt x="56" y="29"/>
                    <a:pt x="56" y="26"/>
                    <a:pt x="54" y="24"/>
                  </a:cubicBezTo>
                  <a:cubicBezTo>
                    <a:pt x="53" y="21"/>
                    <a:pt x="52" y="19"/>
                    <a:pt x="50" y="17"/>
                  </a:cubicBezTo>
                  <a:cubicBezTo>
                    <a:pt x="48" y="15"/>
                    <a:pt x="46" y="14"/>
                    <a:pt x="43" y="12"/>
                  </a:cubicBezTo>
                  <a:cubicBezTo>
                    <a:pt x="41" y="11"/>
                    <a:pt x="38" y="11"/>
                    <a:pt x="35" y="11"/>
                  </a:cubicBezTo>
                  <a:cubicBezTo>
                    <a:pt x="32" y="11"/>
                    <a:pt x="29" y="11"/>
                    <a:pt x="26" y="12"/>
                  </a:cubicBezTo>
                  <a:cubicBezTo>
                    <a:pt x="24" y="14"/>
                    <a:pt x="21" y="15"/>
                    <a:pt x="20" y="17"/>
                  </a:cubicBezTo>
                  <a:cubicBezTo>
                    <a:pt x="18"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3" name="Freeform 29"/>
            <p:cNvSpPr>
              <a:spLocks/>
            </p:cNvSpPr>
            <p:nvPr/>
          </p:nvSpPr>
          <p:spPr bwMode="gray">
            <a:xfrm>
              <a:off x="7348538" y="4627563"/>
              <a:ext cx="233363" cy="288925"/>
            </a:xfrm>
            <a:custGeom>
              <a:avLst/>
              <a:gdLst/>
              <a:ahLst/>
              <a:cxnLst>
                <a:cxn ang="0">
                  <a:pos x="0" y="2"/>
                </a:cxn>
                <a:cxn ang="0">
                  <a:pos x="11" y="2"/>
                </a:cxn>
                <a:cxn ang="0">
                  <a:pos x="11" y="14"/>
                </a:cxn>
                <a:cxn ang="0">
                  <a:pos x="12" y="14"/>
                </a:cxn>
                <a:cxn ang="0">
                  <a:pos x="22" y="3"/>
                </a:cxn>
                <a:cxn ang="0">
                  <a:pos x="36" y="0"/>
                </a:cxn>
                <a:cxn ang="0">
                  <a:pos x="48" y="2"/>
                </a:cxn>
                <a:cxn ang="0">
                  <a:pos x="56" y="8"/>
                </a:cxn>
                <a:cxn ang="0">
                  <a:pos x="61" y="16"/>
                </a:cxn>
                <a:cxn ang="0">
                  <a:pos x="62" y="27"/>
                </a:cxn>
                <a:cxn ang="0">
                  <a:pos x="62" y="77"/>
                </a:cxn>
                <a:cxn ang="0">
                  <a:pos x="50" y="77"/>
                </a:cxn>
                <a:cxn ang="0">
                  <a:pos x="50" y="26"/>
                </a:cxn>
                <a:cxn ang="0">
                  <a:pos x="45" y="15"/>
                </a:cxn>
                <a:cxn ang="0">
                  <a:pos x="34" y="11"/>
                </a:cxn>
                <a:cxn ang="0">
                  <a:pos x="24" y="13"/>
                </a:cxn>
                <a:cxn ang="0">
                  <a:pos x="18" y="17"/>
                </a:cxn>
                <a:cxn ang="0">
                  <a:pos x="13" y="25"/>
                </a:cxn>
                <a:cxn ang="0">
                  <a:pos x="12" y="34"/>
                </a:cxn>
                <a:cxn ang="0">
                  <a:pos x="12" y="77"/>
                </a:cxn>
                <a:cxn ang="0">
                  <a:pos x="0" y="77"/>
                </a:cxn>
                <a:cxn ang="0">
                  <a:pos x="0" y="2"/>
                </a:cxn>
              </a:cxnLst>
              <a:rect l="0" t="0" r="r" b="b"/>
              <a:pathLst>
                <a:path w="62" h="77">
                  <a:moveTo>
                    <a:pt x="0" y="2"/>
                  </a:moveTo>
                  <a:cubicBezTo>
                    <a:pt x="11" y="2"/>
                    <a:pt x="11" y="2"/>
                    <a:pt x="11" y="2"/>
                  </a:cubicBezTo>
                  <a:cubicBezTo>
                    <a:pt x="11" y="14"/>
                    <a:pt x="11" y="14"/>
                    <a:pt x="11" y="14"/>
                  </a:cubicBezTo>
                  <a:cubicBezTo>
                    <a:pt x="12" y="14"/>
                    <a:pt x="12" y="14"/>
                    <a:pt x="12" y="14"/>
                  </a:cubicBezTo>
                  <a:cubicBezTo>
                    <a:pt x="14" y="9"/>
                    <a:pt x="18" y="5"/>
                    <a:pt x="22" y="3"/>
                  </a:cubicBezTo>
                  <a:cubicBezTo>
                    <a:pt x="26" y="1"/>
                    <a:pt x="31" y="0"/>
                    <a:pt x="36" y="0"/>
                  </a:cubicBezTo>
                  <a:cubicBezTo>
                    <a:pt x="41" y="0"/>
                    <a:pt x="45" y="1"/>
                    <a:pt x="48" y="2"/>
                  </a:cubicBezTo>
                  <a:cubicBezTo>
                    <a:pt x="52" y="3"/>
                    <a:pt x="54" y="5"/>
                    <a:pt x="56" y="8"/>
                  </a:cubicBezTo>
                  <a:cubicBezTo>
                    <a:pt x="58" y="10"/>
                    <a:pt x="60" y="13"/>
                    <a:pt x="61" y="16"/>
                  </a:cubicBezTo>
                  <a:cubicBezTo>
                    <a:pt x="61" y="20"/>
                    <a:pt x="62" y="23"/>
                    <a:pt x="62" y="27"/>
                  </a:cubicBezTo>
                  <a:cubicBezTo>
                    <a:pt x="62" y="77"/>
                    <a:pt x="62" y="77"/>
                    <a:pt x="62" y="77"/>
                  </a:cubicBezTo>
                  <a:cubicBezTo>
                    <a:pt x="50" y="77"/>
                    <a:pt x="50" y="77"/>
                    <a:pt x="50" y="77"/>
                  </a:cubicBezTo>
                  <a:cubicBezTo>
                    <a:pt x="50" y="26"/>
                    <a:pt x="50" y="26"/>
                    <a:pt x="50" y="26"/>
                  </a:cubicBezTo>
                  <a:cubicBezTo>
                    <a:pt x="50" y="21"/>
                    <a:pt x="48" y="18"/>
                    <a:pt x="45" y="15"/>
                  </a:cubicBezTo>
                  <a:cubicBezTo>
                    <a:pt x="43" y="12"/>
                    <a:pt x="39" y="11"/>
                    <a:pt x="34" y="11"/>
                  </a:cubicBezTo>
                  <a:cubicBezTo>
                    <a:pt x="31" y="11"/>
                    <a:pt x="27" y="11"/>
                    <a:pt x="24" y="13"/>
                  </a:cubicBezTo>
                  <a:cubicBezTo>
                    <a:pt x="22" y="14"/>
                    <a:pt x="19" y="15"/>
                    <a:pt x="18" y="17"/>
                  </a:cubicBezTo>
                  <a:cubicBezTo>
                    <a:pt x="16" y="20"/>
                    <a:pt x="14" y="22"/>
                    <a:pt x="13" y="25"/>
                  </a:cubicBezTo>
                  <a:cubicBezTo>
                    <a:pt x="13" y="28"/>
                    <a:pt x="12" y="31"/>
                    <a:pt x="12" y="34"/>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4" name="Freeform 30"/>
            <p:cNvSpPr>
              <a:spLocks/>
            </p:cNvSpPr>
            <p:nvPr/>
          </p:nvSpPr>
          <p:spPr bwMode="gray">
            <a:xfrm>
              <a:off x="7620000"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30" y="87"/>
                </a:cxn>
                <a:cxn ang="0">
                  <a:pos x="34" y="87"/>
                </a:cxn>
                <a:cxn ang="0">
                  <a:pos x="40" y="87"/>
                </a:cxn>
                <a:cxn ang="0">
                  <a:pos x="40" y="98"/>
                </a:cxn>
                <a:cxn ang="0">
                  <a:pos x="31" y="98"/>
                </a:cxn>
                <a:cxn ang="0">
                  <a:pos x="22"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6" y="85"/>
                    <a:pt x="26" y="85"/>
                    <a:pt x="27" y="86"/>
                  </a:cubicBezTo>
                  <a:cubicBezTo>
                    <a:pt x="27" y="86"/>
                    <a:pt x="28" y="86"/>
                    <a:pt x="30" y="87"/>
                  </a:cubicBezTo>
                  <a:cubicBezTo>
                    <a:pt x="31" y="87"/>
                    <a:pt x="32" y="87"/>
                    <a:pt x="34" y="87"/>
                  </a:cubicBezTo>
                  <a:cubicBezTo>
                    <a:pt x="40" y="87"/>
                    <a:pt x="40" y="87"/>
                    <a:pt x="40" y="87"/>
                  </a:cubicBezTo>
                  <a:cubicBezTo>
                    <a:pt x="40" y="98"/>
                    <a:pt x="40" y="98"/>
                    <a:pt x="40" y="98"/>
                  </a:cubicBezTo>
                  <a:cubicBezTo>
                    <a:pt x="31" y="98"/>
                    <a:pt x="31" y="98"/>
                    <a:pt x="31" y="98"/>
                  </a:cubicBezTo>
                  <a:cubicBezTo>
                    <a:pt x="27" y="98"/>
                    <a:pt x="25" y="98"/>
                    <a:pt x="22" y="97"/>
                  </a:cubicBezTo>
                  <a:cubicBezTo>
                    <a:pt x="20" y="97"/>
                    <a:pt x="18" y="96"/>
                    <a:pt x="17" y="95"/>
                  </a:cubicBezTo>
                  <a:cubicBezTo>
                    <a:pt x="15" y="94"/>
                    <a:pt x="14"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5" name="Freeform 31"/>
            <p:cNvSpPr>
              <a:spLocks noEditPoints="1"/>
            </p:cNvSpPr>
            <p:nvPr/>
          </p:nvSpPr>
          <p:spPr bwMode="gray">
            <a:xfrm>
              <a:off x="7796213" y="4484688"/>
              <a:ext cx="315913" cy="315913"/>
            </a:xfrm>
            <a:custGeom>
              <a:avLst/>
              <a:gdLst/>
              <a:ahLst/>
              <a:cxnLst>
                <a:cxn ang="0">
                  <a:pos x="3" y="25"/>
                </a:cxn>
                <a:cxn ang="0">
                  <a:pos x="12" y="12"/>
                </a:cxn>
                <a:cxn ang="0">
                  <a:pos x="26" y="3"/>
                </a:cxn>
                <a:cxn ang="0">
                  <a:pos x="42" y="0"/>
                </a:cxn>
                <a:cxn ang="0">
                  <a:pos x="58" y="3"/>
                </a:cxn>
                <a:cxn ang="0">
                  <a:pos x="72" y="12"/>
                </a:cxn>
                <a:cxn ang="0">
                  <a:pos x="81" y="25"/>
                </a:cxn>
                <a:cxn ang="0">
                  <a:pos x="84" y="42"/>
                </a:cxn>
                <a:cxn ang="0">
                  <a:pos x="81" y="59"/>
                </a:cxn>
                <a:cxn ang="0">
                  <a:pos x="72" y="72"/>
                </a:cxn>
                <a:cxn ang="0">
                  <a:pos x="58" y="81"/>
                </a:cxn>
                <a:cxn ang="0">
                  <a:pos x="42" y="84"/>
                </a:cxn>
                <a:cxn ang="0">
                  <a:pos x="26" y="81"/>
                </a:cxn>
                <a:cxn ang="0">
                  <a:pos x="12" y="72"/>
                </a:cxn>
                <a:cxn ang="0">
                  <a:pos x="3" y="59"/>
                </a:cxn>
                <a:cxn ang="0">
                  <a:pos x="0" y="42"/>
                </a:cxn>
                <a:cxn ang="0">
                  <a:pos x="3" y="25"/>
                </a:cxn>
                <a:cxn ang="0">
                  <a:pos x="10" y="56"/>
                </a:cxn>
                <a:cxn ang="0">
                  <a:pos x="17" y="68"/>
                </a:cxn>
                <a:cxn ang="0">
                  <a:pos x="28" y="75"/>
                </a:cxn>
                <a:cxn ang="0">
                  <a:pos x="42" y="78"/>
                </a:cxn>
                <a:cxn ang="0">
                  <a:pos x="56" y="75"/>
                </a:cxn>
                <a:cxn ang="0">
                  <a:pos x="67" y="68"/>
                </a:cxn>
                <a:cxn ang="0">
                  <a:pos x="74" y="56"/>
                </a:cxn>
                <a:cxn ang="0">
                  <a:pos x="77" y="42"/>
                </a:cxn>
                <a:cxn ang="0">
                  <a:pos x="74" y="28"/>
                </a:cxn>
                <a:cxn ang="0">
                  <a:pos x="67" y="16"/>
                </a:cxn>
                <a:cxn ang="0">
                  <a:pos x="56" y="9"/>
                </a:cxn>
                <a:cxn ang="0">
                  <a:pos x="42" y="6"/>
                </a:cxn>
                <a:cxn ang="0">
                  <a:pos x="28" y="9"/>
                </a:cxn>
                <a:cxn ang="0">
                  <a:pos x="17" y="16"/>
                </a:cxn>
                <a:cxn ang="0">
                  <a:pos x="10" y="28"/>
                </a:cxn>
                <a:cxn ang="0">
                  <a:pos x="7" y="42"/>
                </a:cxn>
                <a:cxn ang="0">
                  <a:pos x="10" y="56"/>
                </a:cxn>
                <a:cxn ang="0">
                  <a:pos x="26" y="17"/>
                </a:cxn>
                <a:cxn ang="0">
                  <a:pos x="45" y="17"/>
                </a:cxn>
                <a:cxn ang="0">
                  <a:pos x="58" y="21"/>
                </a:cxn>
                <a:cxn ang="0">
                  <a:pos x="62" y="32"/>
                </a:cxn>
                <a:cxn ang="0">
                  <a:pos x="58" y="41"/>
                </a:cxn>
                <a:cxn ang="0">
                  <a:pos x="49" y="45"/>
                </a:cxn>
                <a:cxn ang="0">
                  <a:pos x="63" y="67"/>
                </a:cxn>
                <a:cxn ang="0">
                  <a:pos x="55" y="67"/>
                </a:cxn>
                <a:cxn ang="0">
                  <a:pos x="41" y="46"/>
                </a:cxn>
                <a:cxn ang="0">
                  <a:pos x="33" y="46"/>
                </a:cxn>
                <a:cxn ang="0">
                  <a:pos x="33" y="67"/>
                </a:cxn>
                <a:cxn ang="0">
                  <a:pos x="26" y="67"/>
                </a:cxn>
                <a:cxn ang="0">
                  <a:pos x="26" y="17"/>
                </a:cxn>
                <a:cxn ang="0">
                  <a:pos x="33" y="39"/>
                </a:cxn>
                <a:cxn ang="0">
                  <a:pos x="41" y="39"/>
                </a:cxn>
                <a:cxn ang="0">
                  <a:pos x="46" y="39"/>
                </a:cxn>
                <a:cxn ang="0">
                  <a:pos x="50" y="38"/>
                </a:cxn>
                <a:cxn ang="0">
                  <a:pos x="53" y="36"/>
                </a:cxn>
                <a:cxn ang="0">
                  <a:pos x="54" y="31"/>
                </a:cxn>
                <a:cxn ang="0">
                  <a:pos x="53" y="27"/>
                </a:cxn>
                <a:cxn ang="0">
                  <a:pos x="51" y="25"/>
                </a:cxn>
                <a:cxn ang="0">
                  <a:pos x="47" y="24"/>
                </a:cxn>
                <a:cxn ang="0">
                  <a:pos x="43" y="24"/>
                </a:cxn>
                <a:cxn ang="0">
                  <a:pos x="33" y="24"/>
                </a:cxn>
                <a:cxn ang="0">
                  <a:pos x="33" y="39"/>
                </a:cxn>
              </a:cxnLst>
              <a:rect l="0" t="0" r="r" b="b"/>
              <a:pathLst>
                <a:path w="84" h="84">
                  <a:moveTo>
                    <a:pt x="3" y="25"/>
                  </a:moveTo>
                  <a:cubicBezTo>
                    <a:pt x="5" y="20"/>
                    <a:pt x="8" y="16"/>
                    <a:pt x="12" y="12"/>
                  </a:cubicBezTo>
                  <a:cubicBezTo>
                    <a:pt x="16" y="8"/>
                    <a:pt x="21" y="5"/>
                    <a:pt x="26" y="3"/>
                  </a:cubicBezTo>
                  <a:cubicBezTo>
                    <a:pt x="31" y="1"/>
                    <a:pt x="36" y="0"/>
                    <a:pt x="42" y="0"/>
                  </a:cubicBezTo>
                  <a:cubicBezTo>
                    <a:pt x="48" y="0"/>
                    <a:pt x="53" y="1"/>
                    <a:pt x="58" y="3"/>
                  </a:cubicBezTo>
                  <a:cubicBezTo>
                    <a:pt x="64" y="5"/>
                    <a:pt x="68" y="8"/>
                    <a:pt x="72" y="12"/>
                  </a:cubicBezTo>
                  <a:cubicBezTo>
                    <a:pt x="76" y="16"/>
                    <a:pt x="79" y="20"/>
                    <a:pt x="81" y="25"/>
                  </a:cubicBezTo>
                  <a:cubicBezTo>
                    <a:pt x="83" y="30"/>
                    <a:pt x="84" y="36"/>
                    <a:pt x="84" y="42"/>
                  </a:cubicBezTo>
                  <a:cubicBezTo>
                    <a:pt x="84" y="48"/>
                    <a:pt x="83" y="54"/>
                    <a:pt x="81" y="59"/>
                  </a:cubicBezTo>
                  <a:cubicBezTo>
                    <a:pt x="79" y="64"/>
                    <a:pt x="76" y="68"/>
                    <a:pt x="72" y="72"/>
                  </a:cubicBezTo>
                  <a:cubicBezTo>
                    <a:pt x="68" y="76"/>
                    <a:pt x="64" y="79"/>
                    <a:pt x="58" y="81"/>
                  </a:cubicBezTo>
                  <a:cubicBezTo>
                    <a:pt x="53" y="83"/>
                    <a:pt x="48" y="84"/>
                    <a:pt x="42" y="84"/>
                  </a:cubicBezTo>
                  <a:cubicBezTo>
                    <a:pt x="36" y="84"/>
                    <a:pt x="31" y="83"/>
                    <a:pt x="26" y="81"/>
                  </a:cubicBezTo>
                  <a:cubicBezTo>
                    <a:pt x="21" y="79"/>
                    <a:pt x="16" y="76"/>
                    <a:pt x="12" y="72"/>
                  </a:cubicBezTo>
                  <a:cubicBezTo>
                    <a:pt x="8" y="68"/>
                    <a:pt x="5" y="64"/>
                    <a:pt x="3" y="59"/>
                  </a:cubicBezTo>
                  <a:cubicBezTo>
                    <a:pt x="1" y="54"/>
                    <a:pt x="0" y="48"/>
                    <a:pt x="0" y="42"/>
                  </a:cubicBezTo>
                  <a:cubicBezTo>
                    <a:pt x="0" y="36"/>
                    <a:pt x="1" y="30"/>
                    <a:pt x="3" y="25"/>
                  </a:cubicBezTo>
                  <a:close/>
                  <a:moveTo>
                    <a:pt x="10" y="56"/>
                  </a:moveTo>
                  <a:cubicBezTo>
                    <a:pt x="12" y="61"/>
                    <a:pt x="14" y="65"/>
                    <a:pt x="17" y="68"/>
                  </a:cubicBezTo>
                  <a:cubicBezTo>
                    <a:pt x="20" y="71"/>
                    <a:pt x="24" y="74"/>
                    <a:pt x="28" y="75"/>
                  </a:cubicBezTo>
                  <a:cubicBezTo>
                    <a:pt x="33" y="77"/>
                    <a:pt x="37" y="78"/>
                    <a:pt x="42" y="78"/>
                  </a:cubicBezTo>
                  <a:cubicBezTo>
                    <a:pt x="47" y="78"/>
                    <a:pt x="52" y="77"/>
                    <a:pt x="56" y="75"/>
                  </a:cubicBezTo>
                  <a:cubicBezTo>
                    <a:pt x="60" y="74"/>
                    <a:pt x="64" y="71"/>
                    <a:pt x="67" y="68"/>
                  </a:cubicBezTo>
                  <a:cubicBezTo>
                    <a:pt x="70" y="65"/>
                    <a:pt x="72" y="61"/>
                    <a:pt x="74" y="56"/>
                  </a:cubicBezTo>
                  <a:cubicBezTo>
                    <a:pt x="76" y="52"/>
                    <a:pt x="77" y="47"/>
                    <a:pt x="77" y="42"/>
                  </a:cubicBezTo>
                  <a:cubicBezTo>
                    <a:pt x="77" y="37"/>
                    <a:pt x="76" y="32"/>
                    <a:pt x="74" y="28"/>
                  </a:cubicBezTo>
                  <a:cubicBezTo>
                    <a:pt x="72" y="23"/>
                    <a:pt x="70" y="20"/>
                    <a:pt x="67" y="16"/>
                  </a:cubicBezTo>
                  <a:cubicBezTo>
                    <a:pt x="64" y="13"/>
                    <a:pt x="60" y="11"/>
                    <a:pt x="56" y="9"/>
                  </a:cubicBezTo>
                  <a:cubicBezTo>
                    <a:pt x="52" y="7"/>
                    <a:pt x="47" y="6"/>
                    <a:pt x="42" y="6"/>
                  </a:cubicBezTo>
                  <a:cubicBezTo>
                    <a:pt x="37" y="6"/>
                    <a:pt x="33" y="7"/>
                    <a:pt x="28" y="9"/>
                  </a:cubicBezTo>
                  <a:cubicBezTo>
                    <a:pt x="24" y="11"/>
                    <a:pt x="20" y="13"/>
                    <a:pt x="17" y="16"/>
                  </a:cubicBezTo>
                  <a:cubicBezTo>
                    <a:pt x="14" y="20"/>
                    <a:pt x="12" y="23"/>
                    <a:pt x="10" y="28"/>
                  </a:cubicBezTo>
                  <a:cubicBezTo>
                    <a:pt x="8" y="32"/>
                    <a:pt x="7" y="37"/>
                    <a:pt x="7" y="42"/>
                  </a:cubicBezTo>
                  <a:cubicBezTo>
                    <a:pt x="7" y="47"/>
                    <a:pt x="8" y="52"/>
                    <a:pt x="10" y="56"/>
                  </a:cubicBezTo>
                  <a:close/>
                  <a:moveTo>
                    <a:pt x="26" y="17"/>
                  </a:moveTo>
                  <a:cubicBezTo>
                    <a:pt x="45" y="17"/>
                    <a:pt x="45" y="17"/>
                    <a:pt x="45" y="17"/>
                  </a:cubicBezTo>
                  <a:cubicBezTo>
                    <a:pt x="51" y="17"/>
                    <a:pt x="55" y="19"/>
                    <a:pt x="58" y="21"/>
                  </a:cubicBezTo>
                  <a:cubicBezTo>
                    <a:pt x="61" y="23"/>
                    <a:pt x="62" y="27"/>
                    <a:pt x="62" y="32"/>
                  </a:cubicBezTo>
                  <a:cubicBezTo>
                    <a:pt x="62" y="36"/>
                    <a:pt x="61" y="39"/>
                    <a:pt x="58" y="41"/>
                  </a:cubicBezTo>
                  <a:cubicBezTo>
                    <a:pt x="56" y="43"/>
                    <a:pt x="53" y="45"/>
                    <a:pt x="49" y="45"/>
                  </a:cubicBezTo>
                  <a:cubicBezTo>
                    <a:pt x="63" y="67"/>
                    <a:pt x="63" y="67"/>
                    <a:pt x="63" y="67"/>
                  </a:cubicBezTo>
                  <a:cubicBezTo>
                    <a:pt x="55" y="67"/>
                    <a:pt x="55" y="67"/>
                    <a:pt x="55" y="67"/>
                  </a:cubicBezTo>
                  <a:cubicBezTo>
                    <a:pt x="41" y="46"/>
                    <a:pt x="41" y="46"/>
                    <a:pt x="41" y="46"/>
                  </a:cubicBezTo>
                  <a:cubicBezTo>
                    <a:pt x="33" y="46"/>
                    <a:pt x="33" y="46"/>
                    <a:pt x="33" y="46"/>
                  </a:cubicBezTo>
                  <a:cubicBezTo>
                    <a:pt x="33" y="67"/>
                    <a:pt x="33" y="67"/>
                    <a:pt x="33" y="67"/>
                  </a:cubicBezTo>
                  <a:cubicBezTo>
                    <a:pt x="26" y="67"/>
                    <a:pt x="26" y="67"/>
                    <a:pt x="26" y="67"/>
                  </a:cubicBezTo>
                  <a:lnTo>
                    <a:pt x="26" y="17"/>
                  </a:lnTo>
                  <a:close/>
                  <a:moveTo>
                    <a:pt x="33" y="39"/>
                  </a:moveTo>
                  <a:cubicBezTo>
                    <a:pt x="41" y="39"/>
                    <a:pt x="41" y="39"/>
                    <a:pt x="41" y="39"/>
                  </a:cubicBezTo>
                  <a:cubicBezTo>
                    <a:pt x="43" y="39"/>
                    <a:pt x="45" y="39"/>
                    <a:pt x="46" y="39"/>
                  </a:cubicBezTo>
                  <a:cubicBezTo>
                    <a:pt x="48" y="39"/>
                    <a:pt x="49" y="39"/>
                    <a:pt x="50" y="38"/>
                  </a:cubicBezTo>
                  <a:cubicBezTo>
                    <a:pt x="52" y="38"/>
                    <a:pt x="53" y="37"/>
                    <a:pt x="53" y="36"/>
                  </a:cubicBezTo>
                  <a:cubicBezTo>
                    <a:pt x="54" y="35"/>
                    <a:pt x="54" y="33"/>
                    <a:pt x="54" y="31"/>
                  </a:cubicBezTo>
                  <a:cubicBezTo>
                    <a:pt x="54" y="30"/>
                    <a:pt x="54" y="28"/>
                    <a:pt x="53" y="27"/>
                  </a:cubicBezTo>
                  <a:cubicBezTo>
                    <a:pt x="53" y="26"/>
                    <a:pt x="52" y="26"/>
                    <a:pt x="51" y="25"/>
                  </a:cubicBezTo>
                  <a:cubicBezTo>
                    <a:pt x="50" y="24"/>
                    <a:pt x="49" y="24"/>
                    <a:pt x="47" y="24"/>
                  </a:cubicBezTo>
                  <a:cubicBezTo>
                    <a:pt x="46" y="24"/>
                    <a:pt x="45" y="24"/>
                    <a:pt x="43" y="24"/>
                  </a:cubicBezTo>
                  <a:cubicBezTo>
                    <a:pt x="33" y="24"/>
                    <a:pt x="33" y="24"/>
                    <a:pt x="33" y="24"/>
                  </a:cubicBezTo>
                  <a:lnTo>
                    <a:pt x="33" y="3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
        <p:nvSpPr>
          <p:cNvPr id="2" name="Title 1"/>
          <p:cNvSpPr>
            <a:spLocks noGrp="1"/>
          </p:cNvSpPr>
          <p:nvPr>
            <p:ph type="ctrTitle" hasCustomPrompt="1"/>
          </p:nvPr>
        </p:nvSpPr>
        <p:spPr>
          <a:xfrm>
            <a:off x="458087" y="1228993"/>
            <a:ext cx="6252276" cy="461665"/>
          </a:xfrm>
        </p:spPr>
        <p:txBody>
          <a:bodyPr wrap="square" lIns="0" tIns="0" rIns="0" bIns="0">
            <a:normAutofit/>
          </a:bodyPr>
          <a:lstStyle>
            <a:lvl1pPr algn="l">
              <a:defRPr sz="3000" baseline="0">
                <a:solidFill>
                  <a:schemeClr val="tx2"/>
                </a:solidFill>
              </a:defRPr>
            </a:lvl1pPr>
          </a:lstStyle>
          <a:p>
            <a:r>
              <a:rPr lang="en-US" noProof="0" smtClean="0"/>
              <a:t>Thank you</a:t>
            </a:r>
            <a:endParaRPr lang="en-US" noProof="0" dirty="0"/>
          </a:p>
        </p:txBody>
      </p:sp>
      <p:sp>
        <p:nvSpPr>
          <p:cNvPr id="5" name="Subtitle 2"/>
          <p:cNvSpPr>
            <a:spLocks noGrp="1"/>
          </p:cNvSpPr>
          <p:nvPr>
            <p:ph type="subTitle" idx="1"/>
          </p:nvPr>
        </p:nvSpPr>
        <p:spPr>
          <a:xfrm>
            <a:off x="447675" y="2063327"/>
            <a:ext cx="6262688" cy="702365"/>
          </a:xfrm>
          <a:prstGeom prst="rect">
            <a:avLst/>
          </a:prstGeom>
        </p:spPr>
        <p:txBody>
          <a:bodyPr lIns="0" tIns="0" rIns="0" bIns="0" anchor="t" anchorCtr="0">
            <a:norm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pic>
        <p:nvPicPr>
          <p:cNvPr id="37" name="image93.png" descr="Signature_A_40years_BEET.png"/>
          <p:cNvPicPr/>
          <p:nvPr userDrawn="1"/>
        </p:nvPicPr>
        <p:blipFill>
          <a:blip r:embed="rId3">
            <a:extLst/>
          </a:blip>
          <a:stretch>
            <a:fillRect/>
          </a:stretch>
        </p:blipFill>
        <p:spPr>
          <a:xfrm>
            <a:off x="487680" y="5890259"/>
            <a:ext cx="710867" cy="516994"/>
          </a:xfrm>
          <a:prstGeom prst="rect">
            <a:avLst/>
          </a:prstGeom>
          <a:ln w="12700">
            <a:miter lim="400000"/>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9" name="Image 8" descr="footer-Beet.jpg"/>
          <p:cNvPicPr>
            <a:picLocks noChangeAspect="1"/>
          </p:cNvPicPr>
          <p:nvPr userDrawn="1"/>
        </p:nvPicPr>
        <p:blipFill>
          <a:blip r:embed="rId2" cstate="print"/>
          <a:stretch>
            <a:fillRect/>
          </a:stretch>
        </p:blipFill>
        <p:spPr>
          <a:xfrm>
            <a:off x="0" y="5529263"/>
            <a:ext cx="9144000" cy="1328737"/>
          </a:xfrm>
          <a:prstGeom prst="rect">
            <a:avLst/>
          </a:prstGeom>
        </p:spPr>
      </p:pic>
      <p:sp>
        <p:nvSpPr>
          <p:cNvPr id="6"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grpSp>
        <p:nvGrpSpPr>
          <p:cNvPr id="11" name="Group 10"/>
          <p:cNvGrpSpPr/>
          <p:nvPr userDrawn="1"/>
        </p:nvGrpSpPr>
        <p:grpSpPr bwMode="gray">
          <a:xfrm>
            <a:off x="7975371" y="6325019"/>
            <a:ext cx="715649" cy="333534"/>
            <a:chOff x="7527713" y="5505450"/>
            <a:chExt cx="1163308" cy="542169"/>
          </a:xfrm>
        </p:grpSpPr>
        <p:sp>
          <p:nvSpPr>
            <p:cNvPr id="12"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3"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4"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1" name="Image 10" descr="footer-Beet.jpg"/>
          <p:cNvPicPr>
            <a:picLocks noChangeAspect="1"/>
          </p:cNvPicPr>
          <p:nvPr userDrawn="1"/>
        </p:nvPicPr>
        <p:blipFill>
          <a:blip r:embed="rId2" cstate="print"/>
          <a:stretch>
            <a:fillRect/>
          </a:stretch>
        </p:blipFill>
        <p:spPr>
          <a:xfrm>
            <a:off x="0" y="5529263"/>
            <a:ext cx="9144000" cy="1328737"/>
          </a:xfrm>
          <a:prstGeom prst="rect">
            <a:avLst/>
          </a:prstGeom>
        </p:spPr>
      </p:pic>
      <p:sp>
        <p:nvSpPr>
          <p:cNvPr id="23"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21" name="Content Placeholder 20"/>
          <p:cNvSpPr>
            <a:spLocks noGrp="1"/>
          </p:cNvSpPr>
          <p:nvPr>
            <p:ph sz="quarter" idx="17"/>
          </p:nvPr>
        </p:nvSpPr>
        <p:spPr>
          <a:xfrm>
            <a:off x="449263" y="1263408"/>
            <a:ext cx="8250237" cy="4889742"/>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grpSp>
        <p:nvGrpSpPr>
          <p:cNvPr id="38" name="Group 37"/>
          <p:cNvGrpSpPr/>
          <p:nvPr userDrawn="1"/>
        </p:nvGrpSpPr>
        <p:grpSpPr bwMode="gray">
          <a:xfrm>
            <a:off x="7975371" y="6325019"/>
            <a:ext cx="715649" cy="333534"/>
            <a:chOff x="7527713" y="5505450"/>
            <a:chExt cx="1163308" cy="542169"/>
          </a:xfrm>
        </p:grpSpPr>
        <p:sp>
          <p:nvSpPr>
            <p:cNvPr id="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9"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pic>
        <p:nvPicPr>
          <p:cNvPr id="15" name="Image 14" descr="footer-Beet.jpg"/>
          <p:cNvPicPr>
            <a:picLocks noChangeAspect="1"/>
          </p:cNvPicPr>
          <p:nvPr userDrawn="1"/>
        </p:nvPicPr>
        <p:blipFill>
          <a:blip r:embed="rId2" cstate="print"/>
          <a:stretch>
            <a:fillRect/>
          </a:stretch>
        </p:blipFill>
        <p:spPr>
          <a:xfrm>
            <a:off x="0" y="5529263"/>
            <a:ext cx="9144000" cy="1328737"/>
          </a:xfrm>
          <a:prstGeom prst="rect">
            <a:avLst/>
          </a:prstGeom>
        </p:spPr>
      </p:pic>
      <p:sp>
        <p:nvSpPr>
          <p:cNvPr id="14"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0"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1" name="Content Placeholder 20"/>
          <p:cNvSpPr>
            <a:spLocks noGrp="1"/>
          </p:cNvSpPr>
          <p:nvPr>
            <p:ph sz="quarter" idx="17"/>
          </p:nvPr>
        </p:nvSpPr>
        <p:spPr>
          <a:xfrm>
            <a:off x="449264" y="1266825"/>
            <a:ext cx="3956050" cy="4886325"/>
          </a:xfrm>
          <a:prstGeom prst="rect">
            <a:avLst/>
          </a:prstGeom>
        </p:spPr>
        <p:txBody>
          <a:bodyPr lIns="0" tIns="0" rIns="0" bIns="0"/>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0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0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0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0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SzPct val="100000"/>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0"/>
          <p:cNvSpPr>
            <a:spLocks noGrp="1"/>
          </p:cNvSpPr>
          <p:nvPr>
            <p:ph sz="quarter" idx="23"/>
          </p:nvPr>
        </p:nvSpPr>
        <p:spPr>
          <a:xfrm>
            <a:off x="4741416" y="1266825"/>
            <a:ext cx="3956050" cy="4886325"/>
          </a:xfrm>
          <a:prstGeom prst="rect">
            <a:avLst/>
          </a:prstGeom>
        </p:spPr>
        <p:txBody>
          <a:bodyPr lIns="0" tIns="0" rIns="0" bIns="0"/>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7" name="Group 16"/>
          <p:cNvGrpSpPr/>
          <p:nvPr userDrawn="1"/>
        </p:nvGrpSpPr>
        <p:grpSpPr bwMode="gray">
          <a:xfrm>
            <a:off x="7975371" y="6325019"/>
            <a:ext cx="715649" cy="333534"/>
            <a:chOff x="7527713" y="5505450"/>
            <a:chExt cx="1163308" cy="542169"/>
          </a:xfrm>
        </p:grpSpPr>
        <p:sp>
          <p:nvSpPr>
            <p:cNvPr id="18"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9"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0"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1" name="Image 10" descr="footer-Beet.jpg"/>
          <p:cNvPicPr>
            <a:picLocks noChangeAspect="1"/>
          </p:cNvPicPr>
          <p:nvPr userDrawn="1"/>
        </p:nvPicPr>
        <p:blipFill>
          <a:blip r:embed="rId2" cstate="print"/>
          <a:stretch>
            <a:fillRect/>
          </a:stretch>
        </p:blipFill>
        <p:spPr>
          <a:xfrm>
            <a:off x="0" y="5529263"/>
            <a:ext cx="9144000" cy="1328737"/>
          </a:xfrm>
          <a:prstGeom prst="rect">
            <a:avLst/>
          </a:prstGeom>
        </p:spPr>
      </p:pic>
      <p:sp>
        <p:nvSpPr>
          <p:cNvPr id="8"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0"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grpSp>
        <p:nvGrpSpPr>
          <p:cNvPr id="13" name="Group 12"/>
          <p:cNvGrpSpPr/>
          <p:nvPr userDrawn="1"/>
        </p:nvGrpSpPr>
        <p:grpSpPr bwMode="gray">
          <a:xfrm>
            <a:off x="7975371" y="6325019"/>
            <a:ext cx="715649" cy="333534"/>
            <a:chOff x="7527713" y="5505450"/>
            <a:chExt cx="1163308" cy="542169"/>
          </a:xfrm>
        </p:grpSpPr>
        <p:sp>
          <p:nvSpPr>
            <p:cNvPr id="14"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5"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6"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pic>
        <p:nvPicPr>
          <p:cNvPr id="12" name="Image 11" descr="footer-Beet.jpg"/>
          <p:cNvPicPr>
            <a:picLocks noChangeAspect="1"/>
          </p:cNvPicPr>
          <p:nvPr userDrawn="1"/>
        </p:nvPicPr>
        <p:blipFill>
          <a:blip r:embed="rId2" cstate="print"/>
          <a:stretch>
            <a:fillRect/>
          </a:stretch>
        </p:blipFill>
        <p:spPr>
          <a:xfrm>
            <a:off x="0" y="5529263"/>
            <a:ext cx="9144000" cy="1328737"/>
          </a:xfrm>
          <a:prstGeom prst="rect">
            <a:avLst/>
          </a:prstGeom>
        </p:spPr>
      </p:pic>
      <p:sp>
        <p:nvSpPr>
          <p:cNvPr id="11"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9"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4" name="Content Placeholder 20"/>
          <p:cNvSpPr>
            <a:spLocks noGrp="1"/>
          </p:cNvSpPr>
          <p:nvPr>
            <p:ph sz="quarter" idx="17"/>
          </p:nvPr>
        </p:nvSpPr>
        <p:spPr>
          <a:xfrm>
            <a:off x="449263" y="1289829"/>
            <a:ext cx="8250237" cy="4871259"/>
          </a:xfrm>
          <a:prstGeom prst="rect">
            <a:avLst/>
          </a:prstGeom>
        </p:spPr>
        <p:txBody>
          <a:bodyPr lIns="0" tIns="0" rIns="0" bIns="0">
            <a:normAutofit/>
          </a:bodyPr>
          <a:lstStyle>
            <a:lvl1pPr marL="0" indent="0">
              <a:spcBef>
                <a:spcPts val="600"/>
              </a:spcBef>
              <a:buClr>
                <a:schemeClr val="accent1"/>
              </a:buClr>
              <a:buSzPct val="110000"/>
              <a:buFont typeface="Arial" pitchFamily="34" charset="0"/>
              <a:buNone/>
              <a:defRPr sz="1200">
                <a:solidFill>
                  <a:schemeClr val="tx1"/>
                </a:solidFill>
                <a:latin typeface="Arial" pitchFamily="34" charset="0"/>
              </a:defRPr>
            </a:lvl1pPr>
            <a:lvl2pPr marL="263525" indent="-263525">
              <a:spcBef>
                <a:spcPts val="600"/>
              </a:spcBef>
              <a:buClr>
                <a:schemeClr val="accent1"/>
              </a:buClr>
              <a:buSzPct val="110000"/>
              <a:buFont typeface="Arial" pitchFamily="34" charset="0"/>
              <a:buChar char="•"/>
              <a:defRPr sz="1200" baseline="0">
                <a:solidFill>
                  <a:schemeClr val="tx1"/>
                </a:solidFill>
                <a:latin typeface="Arial" pitchFamily="34" charset="0"/>
              </a:defRPr>
            </a:lvl2pPr>
            <a:lvl3pPr marL="536575" indent="-273050">
              <a:spcBef>
                <a:spcPts val="600"/>
              </a:spcBef>
              <a:buClr>
                <a:schemeClr val="accent1"/>
              </a:buClr>
              <a:buSzPct val="110000"/>
              <a:buFont typeface="Arial" pitchFamily="34" charset="0"/>
              <a:buChar char="•"/>
              <a:defRPr sz="1200">
                <a:solidFill>
                  <a:schemeClr val="tx1"/>
                </a:solidFill>
                <a:latin typeface="Arial" pitchFamily="34" charset="0"/>
              </a:defRPr>
            </a:lvl3pPr>
            <a:lvl4pPr marL="811213" indent="-274638">
              <a:spcBef>
                <a:spcPts val="600"/>
              </a:spcBef>
              <a:buClr>
                <a:schemeClr val="accent1"/>
              </a:buClr>
              <a:buSzPct val="110000"/>
              <a:buFont typeface="Arial" pitchFamily="34" charset="0"/>
              <a:buChar char="•"/>
              <a:defRPr sz="1100">
                <a:solidFill>
                  <a:schemeClr val="tx1"/>
                </a:solidFill>
                <a:latin typeface="Arial" pitchFamily="34" charset="0"/>
              </a:defRPr>
            </a:lvl4pPr>
            <a:lvl5pPr marL="1074738" indent="-263525">
              <a:spcBef>
                <a:spcPts val="600"/>
              </a:spcBef>
              <a:buClr>
                <a:schemeClr val="accent1"/>
              </a:buClr>
              <a:buSzPct val="110000"/>
              <a:buFont typeface="Arial" pitchFamily="34" charset="0"/>
              <a:buChar char="•"/>
              <a:defRPr sz="1050">
                <a:solidFill>
                  <a:schemeClr val="tx1"/>
                </a:solidFill>
                <a:latin typeface="Arial" pitchFamily="34" charset="0"/>
              </a:defRPr>
            </a:lvl5pPr>
            <a:lvl6pPr marL="1136650" indent="-215900">
              <a:spcBef>
                <a:spcPts val="500"/>
              </a:spcBef>
              <a:buClr>
                <a:schemeClr val="accent1"/>
              </a:buClr>
              <a:buSzPct val="100000"/>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5" name="Group 14"/>
          <p:cNvGrpSpPr/>
          <p:nvPr userDrawn="1"/>
        </p:nvGrpSpPr>
        <p:grpSpPr bwMode="gray">
          <a:xfrm>
            <a:off x="7975371" y="6325019"/>
            <a:ext cx="715649" cy="333534"/>
            <a:chOff x="7527713" y="5505450"/>
            <a:chExt cx="1163308" cy="542169"/>
          </a:xfrm>
        </p:grpSpPr>
        <p:sp>
          <p:nvSpPr>
            <p:cNvPr id="16"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7"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8"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pic>
        <p:nvPicPr>
          <p:cNvPr id="13" name="Image 12" descr="footer-Beet.jpg"/>
          <p:cNvPicPr>
            <a:picLocks noChangeAspect="1"/>
          </p:cNvPicPr>
          <p:nvPr userDrawn="1"/>
        </p:nvPicPr>
        <p:blipFill>
          <a:blip r:embed="rId2" cstate="print"/>
          <a:stretch>
            <a:fillRect/>
          </a:stretch>
        </p:blipFill>
        <p:spPr>
          <a:xfrm>
            <a:off x="0" y="5529263"/>
            <a:ext cx="9144000" cy="1328737"/>
          </a:xfrm>
          <a:prstGeom prst="rect">
            <a:avLst/>
          </a:prstGeom>
        </p:spPr>
      </p:pic>
      <p:sp>
        <p:nvSpPr>
          <p:cNvPr id="10"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2"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5" name="Content Placeholder 20"/>
          <p:cNvSpPr>
            <a:spLocks noGrp="1"/>
          </p:cNvSpPr>
          <p:nvPr>
            <p:ph sz="quarter" idx="17"/>
          </p:nvPr>
        </p:nvSpPr>
        <p:spPr>
          <a:xfrm>
            <a:off x="449264" y="1289829"/>
            <a:ext cx="3956049" cy="4871259"/>
          </a:xfrm>
          <a:prstGeom prst="rect">
            <a:avLst/>
          </a:prstGeom>
        </p:spPr>
        <p:txBody>
          <a:bodyPr lIns="0" tIns="0" rIns="0" bIns="0">
            <a:normAutofit/>
          </a:bodyPr>
          <a:lstStyle>
            <a:lvl1pPr marL="0" indent="0">
              <a:spcBef>
                <a:spcPts val="600"/>
              </a:spcBef>
              <a:buClr>
                <a:schemeClr val="accent1"/>
              </a:buClr>
              <a:buSzPct val="110000"/>
              <a:buFont typeface="Arial" pitchFamily="34" charset="0"/>
              <a:buNone/>
              <a:defRPr sz="1200">
                <a:solidFill>
                  <a:schemeClr val="tx1"/>
                </a:solidFill>
                <a:latin typeface="Arial" pitchFamily="34" charset="0"/>
              </a:defRPr>
            </a:lvl1pPr>
            <a:lvl2pPr marL="263525" indent="-263525">
              <a:spcBef>
                <a:spcPts val="600"/>
              </a:spcBef>
              <a:buClr>
                <a:schemeClr val="accent1"/>
              </a:buClr>
              <a:buSzPct val="110000"/>
              <a:buFont typeface="Arial" pitchFamily="34" charset="0"/>
              <a:buChar char="•"/>
              <a:defRPr sz="1200" baseline="0">
                <a:solidFill>
                  <a:schemeClr val="tx1"/>
                </a:solidFill>
                <a:latin typeface="Arial" pitchFamily="34" charset="0"/>
              </a:defRPr>
            </a:lvl2pPr>
            <a:lvl3pPr marL="536575" indent="-273050">
              <a:spcBef>
                <a:spcPts val="600"/>
              </a:spcBef>
              <a:buClr>
                <a:schemeClr val="accent1"/>
              </a:buClr>
              <a:buSzPct val="110000"/>
              <a:buFont typeface="Arial" pitchFamily="34" charset="0"/>
              <a:buChar char="•"/>
              <a:defRPr sz="1200">
                <a:solidFill>
                  <a:schemeClr val="tx1"/>
                </a:solidFill>
                <a:latin typeface="Arial" pitchFamily="34" charset="0"/>
              </a:defRPr>
            </a:lvl3pPr>
            <a:lvl4pPr marL="811213" indent="-274638">
              <a:spcBef>
                <a:spcPts val="600"/>
              </a:spcBef>
              <a:buClr>
                <a:schemeClr val="accent1"/>
              </a:buClr>
              <a:buSzPct val="110000"/>
              <a:buFont typeface="Arial" pitchFamily="34" charset="0"/>
              <a:buChar char="•"/>
              <a:defRPr sz="1100">
                <a:solidFill>
                  <a:schemeClr val="tx1"/>
                </a:solidFill>
                <a:latin typeface="Arial" pitchFamily="34" charset="0"/>
              </a:defRPr>
            </a:lvl4pPr>
            <a:lvl5pPr marL="1074738" indent="-263525">
              <a:spcBef>
                <a:spcPts val="600"/>
              </a:spcBef>
              <a:buClr>
                <a:schemeClr val="accent1"/>
              </a:buClr>
              <a:buSzPct val="110000"/>
              <a:buFont typeface="Arial" pitchFamily="34" charset="0"/>
              <a:buChar char="•"/>
              <a:defRPr sz="105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20"/>
          <p:cNvSpPr>
            <a:spLocks noGrp="1"/>
          </p:cNvSpPr>
          <p:nvPr>
            <p:ph sz="quarter" idx="18"/>
          </p:nvPr>
        </p:nvSpPr>
        <p:spPr>
          <a:xfrm>
            <a:off x="4754116" y="1289829"/>
            <a:ext cx="3945384" cy="4871259"/>
          </a:xfrm>
          <a:prstGeom prst="rect">
            <a:avLst/>
          </a:prstGeom>
        </p:spPr>
        <p:txBody>
          <a:bodyPr lIns="0" tIns="0" rIns="0" bIns="0">
            <a:normAutofit/>
          </a:bodyPr>
          <a:lstStyle>
            <a:lvl1pPr marL="0" indent="0">
              <a:spcBef>
                <a:spcPts val="600"/>
              </a:spcBef>
              <a:buClr>
                <a:schemeClr val="accent1"/>
              </a:buClr>
              <a:buSzPct val="110000"/>
              <a:buFont typeface="Arial" pitchFamily="34" charset="0"/>
              <a:buNone/>
              <a:defRPr sz="1200">
                <a:solidFill>
                  <a:schemeClr val="tx1"/>
                </a:solidFill>
                <a:latin typeface="Arial" pitchFamily="34" charset="0"/>
              </a:defRPr>
            </a:lvl1pPr>
            <a:lvl2pPr marL="263525" indent="-263525">
              <a:spcBef>
                <a:spcPts val="600"/>
              </a:spcBef>
              <a:buClr>
                <a:schemeClr val="accent1"/>
              </a:buClr>
              <a:buSzPct val="110000"/>
              <a:buFont typeface="Arial" pitchFamily="34" charset="0"/>
              <a:buChar char="•"/>
              <a:defRPr sz="1200" baseline="0">
                <a:solidFill>
                  <a:schemeClr val="tx1"/>
                </a:solidFill>
                <a:latin typeface="Arial" pitchFamily="34" charset="0"/>
              </a:defRPr>
            </a:lvl2pPr>
            <a:lvl3pPr marL="536575" indent="-273050">
              <a:spcBef>
                <a:spcPts val="600"/>
              </a:spcBef>
              <a:buClr>
                <a:schemeClr val="accent1"/>
              </a:buClr>
              <a:buSzPct val="110000"/>
              <a:buFont typeface="Arial" pitchFamily="34" charset="0"/>
              <a:buChar char="•"/>
              <a:defRPr sz="1200">
                <a:solidFill>
                  <a:schemeClr val="tx1"/>
                </a:solidFill>
                <a:latin typeface="Arial" pitchFamily="34" charset="0"/>
              </a:defRPr>
            </a:lvl3pPr>
            <a:lvl4pPr marL="811213" indent="-274638">
              <a:spcBef>
                <a:spcPts val="600"/>
              </a:spcBef>
              <a:buClr>
                <a:schemeClr val="accent1"/>
              </a:buClr>
              <a:buSzPct val="110000"/>
              <a:buFont typeface="Arial" pitchFamily="34" charset="0"/>
              <a:buChar char="•"/>
              <a:defRPr sz="1100">
                <a:solidFill>
                  <a:schemeClr val="tx1"/>
                </a:solidFill>
                <a:latin typeface="Arial" pitchFamily="34" charset="0"/>
              </a:defRPr>
            </a:lvl4pPr>
            <a:lvl5pPr marL="1074738" indent="-263525">
              <a:spcBef>
                <a:spcPts val="600"/>
              </a:spcBef>
              <a:buClr>
                <a:schemeClr val="accent1"/>
              </a:buClr>
              <a:buSzPct val="110000"/>
              <a:buFont typeface="Arial" pitchFamily="34" charset="0"/>
              <a:buChar char="•"/>
              <a:defRPr sz="105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7" name="Group 16"/>
          <p:cNvGrpSpPr/>
          <p:nvPr userDrawn="1"/>
        </p:nvGrpSpPr>
        <p:grpSpPr bwMode="gray">
          <a:xfrm>
            <a:off x="7975371" y="6325019"/>
            <a:ext cx="715649" cy="333534"/>
            <a:chOff x="7527713" y="5505450"/>
            <a:chExt cx="1163308" cy="542169"/>
          </a:xfrm>
        </p:grpSpPr>
        <p:sp>
          <p:nvSpPr>
            <p:cNvPr id="18"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9"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0"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pic>
        <p:nvPicPr>
          <p:cNvPr id="14" name="Image 13" descr="footer-Beet.jpg"/>
          <p:cNvPicPr>
            <a:picLocks noChangeAspect="1"/>
          </p:cNvPicPr>
          <p:nvPr userDrawn="1"/>
        </p:nvPicPr>
        <p:blipFill>
          <a:blip r:embed="rId2" cstate="print"/>
          <a:stretch>
            <a:fillRect/>
          </a:stretch>
        </p:blipFill>
        <p:spPr>
          <a:xfrm>
            <a:off x="0" y="5529263"/>
            <a:ext cx="9144000" cy="1328737"/>
          </a:xfrm>
          <a:prstGeom prst="rect">
            <a:avLst/>
          </a:prstGeom>
        </p:spPr>
      </p:pic>
      <p:sp>
        <p:nvSpPr>
          <p:cNvPr id="15"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0"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1" name="Content Placeholder 20"/>
          <p:cNvSpPr>
            <a:spLocks noGrp="1"/>
          </p:cNvSpPr>
          <p:nvPr>
            <p:ph sz="quarter" idx="17"/>
          </p:nvPr>
        </p:nvSpPr>
        <p:spPr>
          <a:xfrm>
            <a:off x="449264" y="1266825"/>
            <a:ext cx="3956050" cy="4886325"/>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0"/>
          <p:cNvSpPr>
            <a:spLocks noGrp="1"/>
          </p:cNvSpPr>
          <p:nvPr>
            <p:ph sz="quarter" idx="23"/>
          </p:nvPr>
        </p:nvSpPr>
        <p:spPr>
          <a:xfrm>
            <a:off x="4741416" y="1266825"/>
            <a:ext cx="3956050" cy="4886325"/>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7" name="Group 16"/>
          <p:cNvGrpSpPr/>
          <p:nvPr userDrawn="1"/>
        </p:nvGrpSpPr>
        <p:grpSpPr bwMode="gray">
          <a:xfrm>
            <a:off x="7975371" y="6325019"/>
            <a:ext cx="715649" cy="333534"/>
            <a:chOff x="7527713" y="5505450"/>
            <a:chExt cx="1163308" cy="542169"/>
          </a:xfrm>
        </p:grpSpPr>
        <p:sp>
          <p:nvSpPr>
            <p:cNvPr id="18"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9"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0"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9" name="Image 15" descr="section.jpg"/>
          <p:cNvPicPr>
            <a:picLocks noChangeAspect="1"/>
          </p:cNvPicPr>
          <p:nvPr userDrawn="1"/>
        </p:nvPicPr>
        <p:blipFill>
          <a:blip r:embed="rId2" cstate="print"/>
          <a:stretch>
            <a:fillRect/>
          </a:stretch>
        </p:blipFill>
        <p:spPr>
          <a:xfrm>
            <a:off x="0" y="2286000"/>
            <a:ext cx="9144000" cy="2286000"/>
          </a:xfrm>
          <a:prstGeom prst="rect">
            <a:avLst/>
          </a:prstGeom>
        </p:spPr>
      </p:pic>
      <p:grpSp>
        <p:nvGrpSpPr>
          <p:cNvPr id="7" name="Group 6"/>
          <p:cNvGrpSpPr/>
          <p:nvPr userDrawn="1"/>
        </p:nvGrpSpPr>
        <p:grpSpPr bwMode="gray">
          <a:xfrm>
            <a:off x="6901056" y="5829386"/>
            <a:ext cx="1894407" cy="855073"/>
            <a:chOff x="1028700" y="1828800"/>
            <a:chExt cx="7083426" cy="3197226"/>
          </a:xfrm>
        </p:grpSpPr>
        <p:sp>
          <p:nvSpPr>
            <p:cNvPr id="8" name="Freeform 5"/>
            <p:cNvSpPr>
              <a:spLocks/>
            </p:cNvSpPr>
            <p:nvPr/>
          </p:nvSpPr>
          <p:spPr bwMode="gray">
            <a:xfrm>
              <a:off x="3371850" y="1828800"/>
              <a:ext cx="1697038" cy="2027238"/>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9" name="Freeform 6"/>
            <p:cNvSpPr>
              <a:spLocks/>
            </p:cNvSpPr>
            <p:nvPr/>
          </p:nvSpPr>
          <p:spPr bwMode="gray">
            <a:xfrm>
              <a:off x="5222875" y="1828800"/>
              <a:ext cx="1758950" cy="2027238"/>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 name="Rectangle 7"/>
            <p:cNvSpPr>
              <a:spLocks noChangeArrowheads="1"/>
            </p:cNvSpPr>
            <p:nvPr/>
          </p:nvSpPr>
          <p:spPr bwMode="gray">
            <a:xfrm>
              <a:off x="7304088" y="1870075"/>
              <a:ext cx="417513" cy="1944688"/>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 name="Freeform 8"/>
            <p:cNvSpPr>
              <a:spLocks/>
            </p:cNvSpPr>
            <p:nvPr/>
          </p:nvSpPr>
          <p:spPr bwMode="gray">
            <a:xfrm>
              <a:off x="1028700" y="4525963"/>
              <a:ext cx="269875" cy="390525"/>
            </a:xfrm>
            <a:custGeom>
              <a:avLst/>
              <a:gdLst/>
              <a:ahLst/>
              <a:cxnLst>
                <a:cxn ang="0">
                  <a:pos x="0" y="0"/>
                </a:cxn>
                <a:cxn ang="0">
                  <a:pos x="168" y="0"/>
                </a:cxn>
                <a:cxn ang="0">
                  <a:pos x="168" y="26"/>
                </a:cxn>
                <a:cxn ang="0">
                  <a:pos x="31" y="26"/>
                </a:cxn>
                <a:cxn ang="0">
                  <a:pos x="31" y="107"/>
                </a:cxn>
                <a:cxn ang="0">
                  <a:pos x="159" y="107"/>
                </a:cxn>
                <a:cxn ang="0">
                  <a:pos x="159" y="133"/>
                </a:cxn>
                <a:cxn ang="0">
                  <a:pos x="31" y="133"/>
                </a:cxn>
                <a:cxn ang="0">
                  <a:pos x="31" y="218"/>
                </a:cxn>
                <a:cxn ang="0">
                  <a:pos x="170" y="218"/>
                </a:cxn>
                <a:cxn ang="0">
                  <a:pos x="170" y="246"/>
                </a:cxn>
                <a:cxn ang="0">
                  <a:pos x="0" y="246"/>
                </a:cxn>
                <a:cxn ang="0">
                  <a:pos x="0" y="0"/>
                </a:cxn>
              </a:cxnLst>
              <a:rect l="0" t="0" r="r" b="b"/>
              <a:pathLst>
                <a:path w="170" h="246">
                  <a:moveTo>
                    <a:pt x="0" y="0"/>
                  </a:moveTo>
                  <a:lnTo>
                    <a:pt x="168" y="0"/>
                  </a:lnTo>
                  <a:lnTo>
                    <a:pt x="168" y="26"/>
                  </a:lnTo>
                  <a:lnTo>
                    <a:pt x="31" y="26"/>
                  </a:lnTo>
                  <a:lnTo>
                    <a:pt x="31" y="107"/>
                  </a:lnTo>
                  <a:lnTo>
                    <a:pt x="159" y="107"/>
                  </a:lnTo>
                  <a:lnTo>
                    <a:pt x="159" y="133"/>
                  </a:lnTo>
                  <a:lnTo>
                    <a:pt x="31" y="133"/>
                  </a:lnTo>
                  <a:lnTo>
                    <a:pt x="31" y="218"/>
                  </a:lnTo>
                  <a:lnTo>
                    <a:pt x="170" y="218"/>
                  </a:lnTo>
                  <a:lnTo>
                    <a:pt x="170" y="246"/>
                  </a:lnTo>
                  <a:lnTo>
                    <a:pt x="0" y="246"/>
                  </a:ln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2" name="Freeform 9"/>
            <p:cNvSpPr>
              <a:spLocks/>
            </p:cNvSpPr>
            <p:nvPr/>
          </p:nvSpPr>
          <p:spPr bwMode="gray">
            <a:xfrm>
              <a:off x="1322388" y="4635500"/>
              <a:ext cx="269875" cy="280988"/>
            </a:xfrm>
            <a:custGeom>
              <a:avLst/>
              <a:gdLst/>
              <a:ahLst/>
              <a:cxnLst>
                <a:cxn ang="0">
                  <a:pos x="66" y="83"/>
                </a:cxn>
                <a:cxn ang="0">
                  <a:pos x="4" y="0"/>
                </a:cxn>
                <a:cxn ang="0">
                  <a:pos x="42" y="0"/>
                </a:cxn>
                <a:cxn ang="0">
                  <a:pos x="85" y="61"/>
                </a:cxn>
                <a:cxn ang="0">
                  <a:pos x="127" y="0"/>
                </a:cxn>
                <a:cxn ang="0">
                  <a:pos x="163" y="0"/>
                </a:cxn>
                <a:cxn ang="0">
                  <a:pos x="101" y="80"/>
                </a:cxn>
                <a:cxn ang="0">
                  <a:pos x="170" y="177"/>
                </a:cxn>
                <a:cxn ang="0">
                  <a:pos x="134" y="177"/>
                </a:cxn>
                <a:cxn ang="0">
                  <a:pos x="85" y="104"/>
                </a:cxn>
                <a:cxn ang="0">
                  <a:pos x="35" y="177"/>
                </a:cxn>
                <a:cxn ang="0">
                  <a:pos x="0" y="177"/>
                </a:cxn>
                <a:cxn ang="0">
                  <a:pos x="66" y="83"/>
                </a:cxn>
              </a:cxnLst>
              <a:rect l="0" t="0" r="r" b="b"/>
              <a:pathLst>
                <a:path w="170" h="177">
                  <a:moveTo>
                    <a:pt x="66" y="83"/>
                  </a:moveTo>
                  <a:lnTo>
                    <a:pt x="4" y="0"/>
                  </a:lnTo>
                  <a:lnTo>
                    <a:pt x="42" y="0"/>
                  </a:lnTo>
                  <a:lnTo>
                    <a:pt x="85" y="61"/>
                  </a:lnTo>
                  <a:lnTo>
                    <a:pt x="127" y="0"/>
                  </a:lnTo>
                  <a:lnTo>
                    <a:pt x="163" y="0"/>
                  </a:lnTo>
                  <a:lnTo>
                    <a:pt x="101" y="80"/>
                  </a:lnTo>
                  <a:lnTo>
                    <a:pt x="170" y="177"/>
                  </a:lnTo>
                  <a:lnTo>
                    <a:pt x="134" y="177"/>
                  </a:lnTo>
                  <a:lnTo>
                    <a:pt x="85" y="104"/>
                  </a:lnTo>
                  <a:lnTo>
                    <a:pt x="35" y="177"/>
                  </a:lnTo>
                  <a:lnTo>
                    <a:pt x="0" y="177"/>
                  </a:lnTo>
                  <a:lnTo>
                    <a:pt x="66" y="8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4" name="Freeform 10"/>
            <p:cNvSpPr>
              <a:spLocks noEditPoints="1"/>
            </p:cNvSpPr>
            <p:nvPr/>
          </p:nvSpPr>
          <p:spPr bwMode="gray">
            <a:xfrm>
              <a:off x="1633538" y="4627563"/>
              <a:ext cx="266700" cy="398463"/>
            </a:xfrm>
            <a:custGeom>
              <a:avLst/>
              <a:gdLst/>
              <a:ahLst/>
              <a:cxnLst>
                <a:cxn ang="0">
                  <a:pos x="0" y="2"/>
                </a:cxn>
                <a:cxn ang="0">
                  <a:pos x="12" y="2"/>
                </a:cxn>
                <a:cxn ang="0">
                  <a:pos x="12" y="12"/>
                </a:cxn>
                <a:cxn ang="0">
                  <a:pos x="13" y="12"/>
                </a:cxn>
                <a:cxn ang="0">
                  <a:pos x="22" y="3"/>
                </a:cxn>
                <a:cxn ang="0">
                  <a:pos x="36" y="0"/>
                </a:cxn>
                <a:cxn ang="0">
                  <a:pos x="52" y="3"/>
                </a:cxn>
                <a:cxn ang="0">
                  <a:pos x="62" y="12"/>
                </a:cxn>
                <a:cxn ang="0">
                  <a:pos x="69" y="24"/>
                </a:cxn>
                <a:cxn ang="0">
                  <a:pos x="71" y="39"/>
                </a:cxn>
                <a:cxn ang="0">
                  <a:pos x="69" y="55"/>
                </a:cxn>
                <a:cxn ang="0">
                  <a:pos x="63" y="67"/>
                </a:cxn>
                <a:cxn ang="0">
                  <a:pos x="52" y="75"/>
                </a:cxn>
                <a:cxn ang="0">
                  <a:pos x="37" y="78"/>
                </a:cxn>
                <a:cxn ang="0">
                  <a:pos x="31" y="78"/>
                </a:cxn>
                <a:cxn ang="0">
                  <a:pos x="24" y="76"/>
                </a:cxn>
                <a:cxn ang="0">
                  <a:pos x="18" y="72"/>
                </a:cxn>
                <a:cxn ang="0">
                  <a:pos x="13" y="67"/>
                </a:cxn>
                <a:cxn ang="0">
                  <a:pos x="12" y="67"/>
                </a:cxn>
                <a:cxn ang="0">
                  <a:pos x="12" y="106"/>
                </a:cxn>
                <a:cxn ang="0">
                  <a:pos x="0" y="106"/>
                </a:cxn>
                <a:cxn ang="0">
                  <a:pos x="0" y="2"/>
                </a:cxn>
                <a:cxn ang="0">
                  <a:pos x="57" y="28"/>
                </a:cxn>
                <a:cxn ang="0">
                  <a:pos x="52" y="19"/>
                </a:cxn>
                <a:cxn ang="0">
                  <a:pos x="45" y="13"/>
                </a:cxn>
                <a:cxn ang="0">
                  <a:pos x="35" y="11"/>
                </a:cxn>
                <a:cxn ang="0">
                  <a:pos x="24" y="13"/>
                </a:cxn>
                <a:cxn ang="0">
                  <a:pos x="17" y="20"/>
                </a:cxn>
                <a:cxn ang="0">
                  <a:pos x="13" y="29"/>
                </a:cxn>
                <a:cxn ang="0">
                  <a:pos x="12" y="39"/>
                </a:cxn>
                <a:cxn ang="0">
                  <a:pos x="13" y="50"/>
                </a:cxn>
                <a:cxn ang="0">
                  <a:pos x="17" y="59"/>
                </a:cxn>
                <a:cxn ang="0">
                  <a:pos x="25" y="65"/>
                </a:cxn>
                <a:cxn ang="0">
                  <a:pos x="35" y="68"/>
                </a:cxn>
                <a:cxn ang="0">
                  <a:pos x="46" y="65"/>
                </a:cxn>
                <a:cxn ang="0">
                  <a:pos x="53" y="59"/>
                </a:cxn>
                <a:cxn ang="0">
                  <a:pos x="57" y="49"/>
                </a:cxn>
                <a:cxn ang="0">
                  <a:pos x="58" y="39"/>
                </a:cxn>
                <a:cxn ang="0">
                  <a:pos x="57" y="28"/>
                </a:cxn>
              </a:cxnLst>
              <a:rect l="0" t="0" r="r" b="b"/>
              <a:pathLst>
                <a:path w="71" h="106">
                  <a:moveTo>
                    <a:pt x="0" y="2"/>
                  </a:moveTo>
                  <a:cubicBezTo>
                    <a:pt x="12" y="2"/>
                    <a:pt x="12" y="2"/>
                    <a:pt x="12" y="2"/>
                  </a:cubicBezTo>
                  <a:cubicBezTo>
                    <a:pt x="12" y="12"/>
                    <a:pt x="12" y="12"/>
                    <a:pt x="12" y="12"/>
                  </a:cubicBezTo>
                  <a:cubicBezTo>
                    <a:pt x="13" y="12"/>
                    <a:pt x="13" y="12"/>
                    <a:pt x="13" y="12"/>
                  </a:cubicBezTo>
                  <a:cubicBezTo>
                    <a:pt x="15" y="8"/>
                    <a:pt x="18" y="5"/>
                    <a:pt x="22" y="3"/>
                  </a:cubicBezTo>
                  <a:cubicBezTo>
                    <a:pt x="26" y="1"/>
                    <a:pt x="31" y="0"/>
                    <a:pt x="36" y="0"/>
                  </a:cubicBezTo>
                  <a:cubicBezTo>
                    <a:pt x="42" y="0"/>
                    <a:pt x="47" y="1"/>
                    <a:pt x="52" y="3"/>
                  </a:cubicBezTo>
                  <a:cubicBezTo>
                    <a:pt x="56" y="5"/>
                    <a:pt x="60" y="8"/>
                    <a:pt x="62" y="12"/>
                  </a:cubicBezTo>
                  <a:cubicBezTo>
                    <a:pt x="65" y="15"/>
                    <a:pt x="67" y="20"/>
                    <a:pt x="69" y="24"/>
                  </a:cubicBezTo>
                  <a:cubicBezTo>
                    <a:pt x="70" y="29"/>
                    <a:pt x="71" y="34"/>
                    <a:pt x="71" y="39"/>
                  </a:cubicBezTo>
                  <a:cubicBezTo>
                    <a:pt x="71" y="45"/>
                    <a:pt x="70" y="50"/>
                    <a:pt x="69" y="55"/>
                  </a:cubicBezTo>
                  <a:cubicBezTo>
                    <a:pt x="68" y="59"/>
                    <a:pt x="65" y="63"/>
                    <a:pt x="63" y="67"/>
                  </a:cubicBezTo>
                  <a:cubicBezTo>
                    <a:pt x="60" y="70"/>
                    <a:pt x="56" y="73"/>
                    <a:pt x="52" y="75"/>
                  </a:cubicBezTo>
                  <a:cubicBezTo>
                    <a:pt x="48" y="77"/>
                    <a:pt x="42" y="78"/>
                    <a:pt x="37" y="78"/>
                  </a:cubicBezTo>
                  <a:cubicBezTo>
                    <a:pt x="35" y="78"/>
                    <a:pt x="33" y="78"/>
                    <a:pt x="31" y="78"/>
                  </a:cubicBezTo>
                  <a:cubicBezTo>
                    <a:pt x="28" y="78"/>
                    <a:pt x="26" y="77"/>
                    <a:pt x="24" y="76"/>
                  </a:cubicBezTo>
                  <a:cubicBezTo>
                    <a:pt x="22" y="75"/>
                    <a:pt x="20" y="74"/>
                    <a:pt x="18" y="72"/>
                  </a:cubicBezTo>
                  <a:cubicBezTo>
                    <a:pt x="16" y="71"/>
                    <a:pt x="14" y="69"/>
                    <a:pt x="13" y="67"/>
                  </a:cubicBezTo>
                  <a:cubicBezTo>
                    <a:pt x="12" y="67"/>
                    <a:pt x="12" y="67"/>
                    <a:pt x="12" y="67"/>
                  </a:cubicBezTo>
                  <a:cubicBezTo>
                    <a:pt x="12" y="106"/>
                    <a:pt x="12" y="106"/>
                    <a:pt x="12" y="106"/>
                  </a:cubicBezTo>
                  <a:cubicBezTo>
                    <a:pt x="0" y="106"/>
                    <a:pt x="0" y="106"/>
                    <a:pt x="0" y="106"/>
                  </a:cubicBezTo>
                  <a:lnTo>
                    <a:pt x="0" y="2"/>
                  </a:lnTo>
                  <a:close/>
                  <a:moveTo>
                    <a:pt x="57" y="28"/>
                  </a:moveTo>
                  <a:cubicBezTo>
                    <a:pt x="56" y="25"/>
                    <a:pt x="54" y="22"/>
                    <a:pt x="52" y="19"/>
                  </a:cubicBezTo>
                  <a:cubicBezTo>
                    <a:pt x="51" y="17"/>
                    <a:pt x="48" y="15"/>
                    <a:pt x="45" y="13"/>
                  </a:cubicBezTo>
                  <a:cubicBezTo>
                    <a:pt x="42" y="12"/>
                    <a:pt x="39" y="11"/>
                    <a:pt x="35" y="11"/>
                  </a:cubicBezTo>
                  <a:cubicBezTo>
                    <a:pt x="31" y="11"/>
                    <a:pt x="27" y="12"/>
                    <a:pt x="24" y="13"/>
                  </a:cubicBezTo>
                  <a:cubicBezTo>
                    <a:pt x="21" y="15"/>
                    <a:pt x="19" y="17"/>
                    <a:pt x="17" y="20"/>
                  </a:cubicBezTo>
                  <a:cubicBezTo>
                    <a:pt x="15" y="22"/>
                    <a:pt x="14" y="25"/>
                    <a:pt x="13" y="29"/>
                  </a:cubicBezTo>
                  <a:cubicBezTo>
                    <a:pt x="12" y="32"/>
                    <a:pt x="12" y="36"/>
                    <a:pt x="12" y="39"/>
                  </a:cubicBezTo>
                  <a:cubicBezTo>
                    <a:pt x="12" y="43"/>
                    <a:pt x="12" y="46"/>
                    <a:pt x="13" y="50"/>
                  </a:cubicBezTo>
                  <a:cubicBezTo>
                    <a:pt x="14" y="53"/>
                    <a:pt x="15" y="56"/>
                    <a:pt x="17" y="59"/>
                  </a:cubicBezTo>
                  <a:cubicBezTo>
                    <a:pt x="19" y="61"/>
                    <a:pt x="22" y="64"/>
                    <a:pt x="25" y="65"/>
                  </a:cubicBezTo>
                  <a:cubicBezTo>
                    <a:pt x="28" y="67"/>
                    <a:pt x="31" y="68"/>
                    <a:pt x="35" y="68"/>
                  </a:cubicBezTo>
                  <a:cubicBezTo>
                    <a:pt x="40" y="68"/>
                    <a:pt x="43" y="67"/>
                    <a:pt x="46" y="65"/>
                  </a:cubicBezTo>
                  <a:cubicBezTo>
                    <a:pt x="49" y="63"/>
                    <a:pt x="51" y="61"/>
                    <a:pt x="53" y="59"/>
                  </a:cubicBezTo>
                  <a:cubicBezTo>
                    <a:pt x="55" y="56"/>
                    <a:pt x="56" y="53"/>
                    <a:pt x="57" y="49"/>
                  </a:cubicBezTo>
                  <a:cubicBezTo>
                    <a:pt x="58" y="46"/>
                    <a:pt x="58" y="42"/>
                    <a:pt x="58" y="39"/>
                  </a:cubicBezTo>
                  <a:cubicBezTo>
                    <a:pt x="58" y="35"/>
                    <a:pt x="58" y="32"/>
                    <a:pt x="57" y="28"/>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8" name="Freeform 11"/>
            <p:cNvSpPr>
              <a:spLocks noEditPoints="1"/>
            </p:cNvSpPr>
            <p:nvPr/>
          </p:nvSpPr>
          <p:spPr bwMode="gray">
            <a:xfrm>
              <a:off x="1938338"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5"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3"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9" name="Freeform 12"/>
            <p:cNvSpPr>
              <a:spLocks/>
            </p:cNvSpPr>
            <p:nvPr/>
          </p:nvSpPr>
          <p:spPr bwMode="gray">
            <a:xfrm>
              <a:off x="2241550" y="4627563"/>
              <a:ext cx="150813" cy="288925"/>
            </a:xfrm>
            <a:custGeom>
              <a:avLst/>
              <a:gdLst/>
              <a:ahLst/>
              <a:cxnLst>
                <a:cxn ang="0">
                  <a:pos x="0" y="2"/>
                </a:cxn>
                <a:cxn ang="0">
                  <a:pos x="12" y="2"/>
                </a:cxn>
                <a:cxn ang="0">
                  <a:pos x="12" y="17"/>
                </a:cxn>
                <a:cxn ang="0">
                  <a:pos x="12" y="17"/>
                </a:cxn>
                <a:cxn ang="0">
                  <a:pos x="23" y="4"/>
                </a:cxn>
                <a:cxn ang="0">
                  <a:pos x="40" y="0"/>
                </a:cxn>
                <a:cxn ang="0">
                  <a:pos x="40" y="13"/>
                </a:cxn>
                <a:cxn ang="0">
                  <a:pos x="27" y="15"/>
                </a:cxn>
                <a:cxn ang="0">
                  <a:pos x="18" y="21"/>
                </a:cxn>
                <a:cxn ang="0">
                  <a:pos x="14" y="31"/>
                </a:cxn>
                <a:cxn ang="0">
                  <a:pos x="12" y="43"/>
                </a:cxn>
                <a:cxn ang="0">
                  <a:pos x="12" y="77"/>
                </a:cxn>
                <a:cxn ang="0">
                  <a:pos x="0" y="77"/>
                </a:cxn>
                <a:cxn ang="0">
                  <a:pos x="0" y="2"/>
                </a:cxn>
              </a:cxnLst>
              <a:rect l="0" t="0" r="r" b="b"/>
              <a:pathLst>
                <a:path w="40" h="77">
                  <a:moveTo>
                    <a:pt x="0" y="2"/>
                  </a:moveTo>
                  <a:cubicBezTo>
                    <a:pt x="12" y="2"/>
                    <a:pt x="12" y="2"/>
                    <a:pt x="12" y="2"/>
                  </a:cubicBezTo>
                  <a:cubicBezTo>
                    <a:pt x="12" y="17"/>
                    <a:pt x="12" y="17"/>
                    <a:pt x="12" y="17"/>
                  </a:cubicBezTo>
                  <a:cubicBezTo>
                    <a:pt x="12" y="17"/>
                    <a:pt x="12" y="17"/>
                    <a:pt x="12" y="17"/>
                  </a:cubicBezTo>
                  <a:cubicBezTo>
                    <a:pt x="15" y="11"/>
                    <a:pt x="19" y="7"/>
                    <a:pt x="23" y="4"/>
                  </a:cubicBezTo>
                  <a:cubicBezTo>
                    <a:pt x="27" y="1"/>
                    <a:pt x="33" y="0"/>
                    <a:pt x="40" y="0"/>
                  </a:cubicBezTo>
                  <a:cubicBezTo>
                    <a:pt x="40" y="13"/>
                    <a:pt x="40" y="13"/>
                    <a:pt x="40" y="13"/>
                  </a:cubicBezTo>
                  <a:cubicBezTo>
                    <a:pt x="35" y="13"/>
                    <a:pt x="30" y="14"/>
                    <a:pt x="27" y="15"/>
                  </a:cubicBezTo>
                  <a:cubicBezTo>
                    <a:pt x="23" y="16"/>
                    <a:pt x="21" y="18"/>
                    <a:pt x="18" y="21"/>
                  </a:cubicBezTo>
                  <a:cubicBezTo>
                    <a:pt x="16" y="24"/>
                    <a:pt x="15" y="27"/>
                    <a:pt x="14" y="31"/>
                  </a:cubicBezTo>
                  <a:cubicBezTo>
                    <a:pt x="13" y="34"/>
                    <a:pt x="12" y="39"/>
                    <a:pt x="12" y="43"/>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0" name="Freeform 13"/>
            <p:cNvSpPr>
              <a:spLocks noEditPoints="1"/>
            </p:cNvSpPr>
            <p:nvPr/>
          </p:nvSpPr>
          <p:spPr bwMode="gray">
            <a:xfrm>
              <a:off x="2425700" y="4525963"/>
              <a:ext cx="44450" cy="390525"/>
            </a:xfrm>
            <a:custGeom>
              <a:avLst/>
              <a:gdLst/>
              <a:ahLst/>
              <a:cxnLst>
                <a:cxn ang="0">
                  <a:pos x="28" y="35"/>
                </a:cxn>
                <a:cxn ang="0">
                  <a:pos x="0" y="35"/>
                </a:cxn>
                <a:cxn ang="0">
                  <a:pos x="0" y="0"/>
                </a:cxn>
                <a:cxn ang="0">
                  <a:pos x="28" y="0"/>
                </a:cxn>
                <a:cxn ang="0">
                  <a:pos x="28" y="35"/>
                </a:cxn>
                <a:cxn ang="0">
                  <a:pos x="0" y="69"/>
                </a:cxn>
                <a:cxn ang="0">
                  <a:pos x="28" y="69"/>
                </a:cxn>
                <a:cxn ang="0">
                  <a:pos x="28" y="246"/>
                </a:cxn>
                <a:cxn ang="0">
                  <a:pos x="0" y="246"/>
                </a:cxn>
                <a:cxn ang="0">
                  <a:pos x="0" y="69"/>
                </a:cxn>
              </a:cxnLst>
              <a:rect l="0" t="0" r="r" b="b"/>
              <a:pathLst>
                <a:path w="28" h="246">
                  <a:moveTo>
                    <a:pt x="28" y="35"/>
                  </a:moveTo>
                  <a:lnTo>
                    <a:pt x="0" y="35"/>
                  </a:lnTo>
                  <a:lnTo>
                    <a:pt x="0" y="0"/>
                  </a:lnTo>
                  <a:lnTo>
                    <a:pt x="28" y="0"/>
                  </a:lnTo>
                  <a:lnTo>
                    <a:pt x="28" y="35"/>
                  </a:lnTo>
                  <a:close/>
                  <a:moveTo>
                    <a:pt x="0" y="69"/>
                  </a:moveTo>
                  <a:lnTo>
                    <a:pt x="28" y="69"/>
                  </a:lnTo>
                  <a:lnTo>
                    <a:pt x="28"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1" name="Freeform 14"/>
            <p:cNvSpPr>
              <a:spLocks noEditPoints="1"/>
            </p:cNvSpPr>
            <p:nvPr/>
          </p:nvSpPr>
          <p:spPr bwMode="gray">
            <a:xfrm>
              <a:off x="2527300"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4"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2" name="Freeform 15"/>
            <p:cNvSpPr>
              <a:spLocks/>
            </p:cNvSpPr>
            <p:nvPr/>
          </p:nvSpPr>
          <p:spPr bwMode="gray">
            <a:xfrm>
              <a:off x="2832100" y="4627563"/>
              <a:ext cx="236538" cy="288925"/>
            </a:xfrm>
            <a:custGeom>
              <a:avLst/>
              <a:gdLst/>
              <a:ahLst/>
              <a:cxnLst>
                <a:cxn ang="0">
                  <a:pos x="0" y="2"/>
                </a:cxn>
                <a:cxn ang="0">
                  <a:pos x="12" y="2"/>
                </a:cxn>
                <a:cxn ang="0">
                  <a:pos x="12" y="14"/>
                </a:cxn>
                <a:cxn ang="0">
                  <a:pos x="12" y="14"/>
                </a:cxn>
                <a:cxn ang="0">
                  <a:pos x="22" y="3"/>
                </a:cxn>
                <a:cxn ang="0">
                  <a:pos x="37" y="0"/>
                </a:cxn>
                <a:cxn ang="0">
                  <a:pos x="49" y="2"/>
                </a:cxn>
                <a:cxn ang="0">
                  <a:pos x="57" y="8"/>
                </a:cxn>
                <a:cxn ang="0">
                  <a:pos x="61" y="16"/>
                </a:cxn>
                <a:cxn ang="0">
                  <a:pos x="63" y="27"/>
                </a:cxn>
                <a:cxn ang="0">
                  <a:pos x="63" y="77"/>
                </a:cxn>
                <a:cxn ang="0">
                  <a:pos x="50" y="77"/>
                </a:cxn>
                <a:cxn ang="0">
                  <a:pos x="50" y="26"/>
                </a:cxn>
                <a:cxn ang="0">
                  <a:pos x="46" y="15"/>
                </a:cxn>
                <a:cxn ang="0">
                  <a:pos x="35" y="11"/>
                </a:cxn>
                <a:cxn ang="0">
                  <a:pos x="25" y="13"/>
                </a:cxn>
                <a:cxn ang="0">
                  <a:pos x="18" y="17"/>
                </a:cxn>
                <a:cxn ang="0">
                  <a:pos x="14" y="25"/>
                </a:cxn>
                <a:cxn ang="0">
                  <a:pos x="13" y="34"/>
                </a:cxn>
                <a:cxn ang="0">
                  <a:pos x="13" y="77"/>
                </a:cxn>
                <a:cxn ang="0">
                  <a:pos x="0" y="77"/>
                </a:cxn>
                <a:cxn ang="0">
                  <a:pos x="0" y="2"/>
                </a:cxn>
              </a:cxnLst>
              <a:rect l="0" t="0" r="r" b="b"/>
              <a:pathLst>
                <a:path w="63" h="77">
                  <a:moveTo>
                    <a:pt x="0" y="2"/>
                  </a:moveTo>
                  <a:cubicBezTo>
                    <a:pt x="12" y="2"/>
                    <a:pt x="12" y="2"/>
                    <a:pt x="12" y="2"/>
                  </a:cubicBezTo>
                  <a:cubicBezTo>
                    <a:pt x="12" y="14"/>
                    <a:pt x="12" y="14"/>
                    <a:pt x="12" y="14"/>
                  </a:cubicBezTo>
                  <a:cubicBezTo>
                    <a:pt x="12" y="14"/>
                    <a:pt x="12" y="14"/>
                    <a:pt x="12" y="14"/>
                  </a:cubicBezTo>
                  <a:cubicBezTo>
                    <a:pt x="15" y="9"/>
                    <a:pt x="18" y="5"/>
                    <a:pt x="22" y="3"/>
                  </a:cubicBezTo>
                  <a:cubicBezTo>
                    <a:pt x="27" y="1"/>
                    <a:pt x="31" y="0"/>
                    <a:pt x="37" y="0"/>
                  </a:cubicBezTo>
                  <a:cubicBezTo>
                    <a:pt x="42" y="0"/>
                    <a:pt x="46" y="1"/>
                    <a:pt x="49" y="2"/>
                  </a:cubicBezTo>
                  <a:cubicBezTo>
                    <a:pt x="52" y="3"/>
                    <a:pt x="55" y="5"/>
                    <a:pt x="57" y="8"/>
                  </a:cubicBezTo>
                  <a:cubicBezTo>
                    <a:pt x="59" y="10"/>
                    <a:pt x="61" y="13"/>
                    <a:pt x="61" y="16"/>
                  </a:cubicBezTo>
                  <a:cubicBezTo>
                    <a:pt x="62" y="20"/>
                    <a:pt x="63" y="23"/>
                    <a:pt x="63" y="27"/>
                  </a:cubicBezTo>
                  <a:cubicBezTo>
                    <a:pt x="63" y="77"/>
                    <a:pt x="63" y="77"/>
                    <a:pt x="63" y="77"/>
                  </a:cubicBezTo>
                  <a:cubicBezTo>
                    <a:pt x="50" y="77"/>
                    <a:pt x="50" y="77"/>
                    <a:pt x="50" y="77"/>
                  </a:cubicBezTo>
                  <a:cubicBezTo>
                    <a:pt x="50" y="26"/>
                    <a:pt x="50" y="26"/>
                    <a:pt x="50" y="26"/>
                  </a:cubicBezTo>
                  <a:cubicBezTo>
                    <a:pt x="50" y="21"/>
                    <a:pt x="49" y="18"/>
                    <a:pt x="46" y="15"/>
                  </a:cubicBezTo>
                  <a:cubicBezTo>
                    <a:pt x="43" y="12"/>
                    <a:pt x="40" y="11"/>
                    <a:pt x="35" y="11"/>
                  </a:cubicBezTo>
                  <a:cubicBezTo>
                    <a:pt x="31" y="11"/>
                    <a:pt x="28" y="11"/>
                    <a:pt x="25" y="13"/>
                  </a:cubicBezTo>
                  <a:cubicBezTo>
                    <a:pt x="22" y="14"/>
                    <a:pt x="20" y="15"/>
                    <a:pt x="18" y="17"/>
                  </a:cubicBezTo>
                  <a:cubicBezTo>
                    <a:pt x="16" y="20"/>
                    <a:pt x="15" y="22"/>
                    <a:pt x="14" y="25"/>
                  </a:cubicBezTo>
                  <a:cubicBezTo>
                    <a:pt x="13" y="28"/>
                    <a:pt x="13" y="31"/>
                    <a:pt x="13" y="34"/>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3" name="Freeform 16"/>
            <p:cNvSpPr>
              <a:spLocks/>
            </p:cNvSpPr>
            <p:nvPr/>
          </p:nvSpPr>
          <p:spPr bwMode="gray">
            <a:xfrm>
              <a:off x="3121025" y="4627563"/>
              <a:ext cx="255588" cy="293688"/>
            </a:xfrm>
            <a:custGeom>
              <a:avLst/>
              <a:gdLst/>
              <a:ahLst/>
              <a:cxnLst>
                <a:cxn ang="0">
                  <a:pos x="55" y="26"/>
                </a:cxn>
                <a:cxn ang="0">
                  <a:pos x="48" y="15"/>
                </a:cxn>
                <a:cxn ang="0">
                  <a:pos x="36" y="11"/>
                </a:cxn>
                <a:cxn ang="0">
                  <a:pos x="25" y="13"/>
                </a:cxn>
                <a:cxn ang="0">
                  <a:pos x="18" y="20"/>
                </a:cxn>
                <a:cxn ang="0">
                  <a:pos x="14" y="29"/>
                </a:cxn>
                <a:cxn ang="0">
                  <a:pos x="13" y="40"/>
                </a:cxn>
                <a:cxn ang="0">
                  <a:pos x="14" y="50"/>
                </a:cxn>
                <a:cxn ang="0">
                  <a:pos x="18" y="59"/>
                </a:cxn>
                <a:cxn ang="0">
                  <a:pos x="24" y="65"/>
                </a:cxn>
                <a:cxn ang="0">
                  <a:pos x="35" y="68"/>
                </a:cxn>
                <a:cxn ang="0">
                  <a:pos x="49" y="63"/>
                </a:cxn>
                <a:cxn ang="0">
                  <a:pos x="55" y="49"/>
                </a:cxn>
                <a:cxn ang="0">
                  <a:pos x="68" y="49"/>
                </a:cxn>
                <a:cxn ang="0">
                  <a:pos x="57" y="71"/>
                </a:cxn>
                <a:cxn ang="0">
                  <a:pos x="35" y="78"/>
                </a:cxn>
                <a:cxn ang="0">
                  <a:pos x="20" y="76"/>
                </a:cxn>
                <a:cxn ang="0">
                  <a:pos x="8" y="68"/>
                </a:cxn>
                <a:cxn ang="0">
                  <a:pos x="2" y="56"/>
                </a:cxn>
                <a:cxn ang="0">
                  <a:pos x="0" y="40"/>
                </a:cxn>
                <a:cxn ang="0">
                  <a:pos x="2" y="24"/>
                </a:cxn>
                <a:cxn ang="0">
                  <a:pos x="8" y="12"/>
                </a:cxn>
                <a:cxn ang="0">
                  <a:pos x="19" y="3"/>
                </a:cxn>
                <a:cxn ang="0">
                  <a:pos x="35" y="0"/>
                </a:cxn>
                <a:cxn ang="0">
                  <a:pos x="47" y="1"/>
                </a:cxn>
                <a:cxn ang="0">
                  <a:pos x="57" y="6"/>
                </a:cxn>
                <a:cxn ang="0">
                  <a:pos x="64" y="14"/>
                </a:cxn>
                <a:cxn ang="0">
                  <a:pos x="68" y="26"/>
                </a:cxn>
                <a:cxn ang="0">
                  <a:pos x="55" y="26"/>
                </a:cxn>
              </a:cxnLst>
              <a:rect l="0" t="0" r="r" b="b"/>
              <a:pathLst>
                <a:path w="68" h="78">
                  <a:moveTo>
                    <a:pt x="55" y="26"/>
                  </a:moveTo>
                  <a:cubicBezTo>
                    <a:pt x="54" y="21"/>
                    <a:pt x="52" y="17"/>
                    <a:pt x="48" y="15"/>
                  </a:cubicBezTo>
                  <a:cubicBezTo>
                    <a:pt x="45" y="12"/>
                    <a:pt x="41" y="11"/>
                    <a:pt x="36" y="11"/>
                  </a:cubicBezTo>
                  <a:cubicBezTo>
                    <a:pt x="32" y="11"/>
                    <a:pt x="28" y="12"/>
                    <a:pt x="25" y="13"/>
                  </a:cubicBezTo>
                  <a:cubicBezTo>
                    <a:pt x="22" y="15"/>
                    <a:pt x="19"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19" y="62"/>
                    <a:pt x="22" y="64"/>
                    <a:pt x="24" y="65"/>
                  </a:cubicBezTo>
                  <a:cubicBezTo>
                    <a:pt x="27" y="67"/>
                    <a:pt x="31" y="68"/>
                    <a:pt x="35" y="68"/>
                  </a:cubicBezTo>
                  <a:cubicBezTo>
                    <a:pt x="41" y="68"/>
                    <a:pt x="45" y="66"/>
                    <a:pt x="49" y="63"/>
                  </a:cubicBezTo>
                  <a:cubicBezTo>
                    <a:pt x="52" y="59"/>
                    <a:pt x="54" y="55"/>
                    <a:pt x="55" y="49"/>
                  </a:cubicBezTo>
                  <a:cubicBezTo>
                    <a:pt x="68" y="49"/>
                    <a:pt x="68" y="49"/>
                    <a:pt x="68" y="49"/>
                  </a:cubicBezTo>
                  <a:cubicBezTo>
                    <a:pt x="66" y="58"/>
                    <a:pt x="63" y="66"/>
                    <a:pt x="57" y="71"/>
                  </a:cubicBezTo>
                  <a:cubicBezTo>
                    <a:pt x="52" y="76"/>
                    <a:pt x="44" y="78"/>
                    <a:pt x="35" y="78"/>
                  </a:cubicBezTo>
                  <a:cubicBezTo>
                    <a:pt x="29" y="78"/>
                    <a:pt x="24" y="78"/>
                    <a:pt x="20" y="76"/>
                  </a:cubicBezTo>
                  <a:cubicBezTo>
                    <a:pt x="15" y="74"/>
                    <a:pt x="11" y="71"/>
                    <a:pt x="8" y="68"/>
                  </a:cubicBezTo>
                  <a:cubicBezTo>
                    <a:pt x="6" y="64"/>
                    <a:pt x="3" y="60"/>
                    <a:pt x="2" y="56"/>
                  </a:cubicBezTo>
                  <a:cubicBezTo>
                    <a:pt x="0" y="51"/>
                    <a:pt x="0" y="46"/>
                    <a:pt x="0" y="40"/>
                  </a:cubicBezTo>
                  <a:cubicBezTo>
                    <a:pt x="0" y="35"/>
                    <a:pt x="0" y="29"/>
                    <a:pt x="2" y="24"/>
                  </a:cubicBezTo>
                  <a:cubicBezTo>
                    <a:pt x="3" y="19"/>
                    <a:pt x="5" y="15"/>
                    <a:pt x="8" y="12"/>
                  </a:cubicBezTo>
                  <a:cubicBezTo>
                    <a:pt x="11" y="8"/>
                    <a:pt x="15" y="5"/>
                    <a:pt x="19" y="3"/>
                  </a:cubicBezTo>
                  <a:cubicBezTo>
                    <a:pt x="24" y="1"/>
                    <a:pt x="29" y="0"/>
                    <a:pt x="35" y="0"/>
                  </a:cubicBezTo>
                  <a:cubicBezTo>
                    <a:pt x="39" y="0"/>
                    <a:pt x="43" y="0"/>
                    <a:pt x="47" y="1"/>
                  </a:cubicBezTo>
                  <a:cubicBezTo>
                    <a:pt x="51" y="2"/>
                    <a:pt x="54" y="4"/>
                    <a:pt x="57" y="6"/>
                  </a:cubicBezTo>
                  <a:cubicBezTo>
                    <a:pt x="60" y="8"/>
                    <a:pt x="62" y="11"/>
                    <a:pt x="64" y="14"/>
                  </a:cubicBezTo>
                  <a:cubicBezTo>
                    <a:pt x="66" y="17"/>
                    <a:pt x="67"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4" name="Freeform 17"/>
            <p:cNvSpPr>
              <a:spLocks noEditPoints="1"/>
            </p:cNvSpPr>
            <p:nvPr/>
          </p:nvSpPr>
          <p:spPr bwMode="gray">
            <a:xfrm>
              <a:off x="3409950" y="4627563"/>
              <a:ext cx="261938" cy="293688"/>
            </a:xfrm>
            <a:custGeom>
              <a:avLst/>
              <a:gdLst/>
              <a:ahLst/>
              <a:cxnLst>
                <a:cxn ang="0">
                  <a:pos x="68" y="53"/>
                </a:cxn>
                <a:cxn ang="0">
                  <a:pos x="57" y="72"/>
                </a:cxn>
                <a:cxn ang="0">
                  <a:pos x="36" y="78"/>
                </a:cxn>
                <a:cxn ang="0">
                  <a:pos x="20" y="76"/>
                </a:cxn>
                <a:cxn ang="0">
                  <a:pos x="9" y="67"/>
                </a:cxn>
                <a:cxn ang="0">
                  <a:pos x="3"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0" y="76"/>
                  </a:cubicBezTo>
                  <a:cubicBezTo>
                    <a:pt x="16" y="74"/>
                    <a:pt x="12" y="71"/>
                    <a:pt x="9" y="67"/>
                  </a:cubicBezTo>
                  <a:cubicBezTo>
                    <a:pt x="6" y="64"/>
                    <a:pt x="4" y="60"/>
                    <a:pt x="3"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8" y="1"/>
                    <a:pt x="52" y="4"/>
                  </a:cubicBezTo>
                  <a:cubicBezTo>
                    <a:pt x="56" y="7"/>
                    <a:pt x="60" y="10"/>
                    <a:pt x="63" y="15"/>
                  </a:cubicBezTo>
                  <a:cubicBezTo>
                    <a:pt x="65" y="19"/>
                    <a:pt x="67" y="23"/>
                    <a:pt x="68" y="28"/>
                  </a:cubicBezTo>
                  <a:cubicBezTo>
                    <a:pt x="69" y="34"/>
                    <a:pt x="70" y="38"/>
                    <a:pt x="69" y="43"/>
                  </a:cubicBezTo>
                  <a:cubicBezTo>
                    <a:pt x="13" y="43"/>
                    <a:pt x="13" y="43"/>
                    <a:pt x="13" y="43"/>
                  </a:cubicBezTo>
                  <a:cubicBezTo>
                    <a:pt x="13" y="46"/>
                    <a:pt x="13" y="49"/>
                    <a:pt x="14" y="52"/>
                  </a:cubicBezTo>
                  <a:cubicBezTo>
                    <a:pt x="15" y="55"/>
                    <a:pt x="17"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9"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5" name="Freeform 18"/>
            <p:cNvSpPr>
              <a:spLocks/>
            </p:cNvSpPr>
            <p:nvPr/>
          </p:nvSpPr>
          <p:spPr bwMode="gray">
            <a:xfrm>
              <a:off x="3833813" y="4548188"/>
              <a:ext cx="150813" cy="368300"/>
            </a:xfrm>
            <a:custGeom>
              <a:avLst/>
              <a:gdLst/>
              <a:ahLst/>
              <a:cxnLst>
                <a:cxn ang="0">
                  <a:pos x="25" y="23"/>
                </a:cxn>
                <a:cxn ang="0">
                  <a:pos x="40" y="23"/>
                </a:cxn>
                <a:cxn ang="0">
                  <a:pos x="40" y="34"/>
                </a:cxn>
                <a:cxn ang="0">
                  <a:pos x="25" y="34"/>
                </a:cxn>
                <a:cxn ang="0">
                  <a:pos x="25" y="80"/>
                </a:cxn>
                <a:cxn ang="0">
                  <a:pos x="26" y="84"/>
                </a:cxn>
                <a:cxn ang="0">
                  <a:pos x="27" y="86"/>
                </a:cxn>
                <a:cxn ang="0">
                  <a:pos x="30" y="87"/>
                </a:cxn>
                <a:cxn ang="0">
                  <a:pos x="35" y="87"/>
                </a:cxn>
                <a:cxn ang="0">
                  <a:pos x="40" y="87"/>
                </a:cxn>
                <a:cxn ang="0">
                  <a:pos x="40" y="98"/>
                </a:cxn>
                <a:cxn ang="0">
                  <a:pos x="31" y="98"/>
                </a:cxn>
                <a:cxn ang="0">
                  <a:pos x="23"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6" y="83"/>
                    <a:pt x="26" y="84"/>
                  </a:cubicBezTo>
                  <a:cubicBezTo>
                    <a:pt x="26" y="85"/>
                    <a:pt x="27" y="85"/>
                    <a:pt x="27" y="86"/>
                  </a:cubicBezTo>
                  <a:cubicBezTo>
                    <a:pt x="28" y="86"/>
                    <a:pt x="29" y="86"/>
                    <a:pt x="30" y="87"/>
                  </a:cubicBezTo>
                  <a:cubicBezTo>
                    <a:pt x="31" y="87"/>
                    <a:pt x="33" y="87"/>
                    <a:pt x="35" y="87"/>
                  </a:cubicBezTo>
                  <a:cubicBezTo>
                    <a:pt x="40" y="87"/>
                    <a:pt x="40" y="87"/>
                    <a:pt x="40" y="87"/>
                  </a:cubicBezTo>
                  <a:cubicBezTo>
                    <a:pt x="40" y="98"/>
                    <a:pt x="40" y="98"/>
                    <a:pt x="40" y="98"/>
                  </a:cubicBezTo>
                  <a:cubicBezTo>
                    <a:pt x="31" y="98"/>
                    <a:pt x="31" y="98"/>
                    <a:pt x="31" y="98"/>
                  </a:cubicBezTo>
                  <a:cubicBezTo>
                    <a:pt x="28" y="98"/>
                    <a:pt x="25" y="98"/>
                    <a:pt x="23" y="97"/>
                  </a:cubicBezTo>
                  <a:cubicBezTo>
                    <a:pt x="21" y="97"/>
                    <a:pt x="19" y="96"/>
                    <a:pt x="17" y="95"/>
                  </a:cubicBezTo>
                  <a:cubicBezTo>
                    <a:pt x="16" y="94"/>
                    <a:pt x="15"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6" name="Freeform 19"/>
            <p:cNvSpPr>
              <a:spLocks/>
            </p:cNvSpPr>
            <p:nvPr/>
          </p:nvSpPr>
          <p:spPr bwMode="gray">
            <a:xfrm>
              <a:off x="4037013" y="4525963"/>
              <a:ext cx="233363" cy="390525"/>
            </a:xfrm>
            <a:custGeom>
              <a:avLst/>
              <a:gdLst/>
              <a:ahLst/>
              <a:cxnLst>
                <a:cxn ang="0">
                  <a:pos x="0" y="0"/>
                </a:cxn>
                <a:cxn ang="0">
                  <a:pos x="12" y="0"/>
                </a:cxn>
                <a:cxn ang="0">
                  <a:pos x="12" y="40"/>
                </a:cxn>
                <a:cxn ang="0">
                  <a:pos x="12" y="40"/>
                </a:cxn>
                <a:cxn ang="0">
                  <a:pos x="16" y="34"/>
                </a:cxn>
                <a:cxn ang="0">
                  <a:pos x="22" y="30"/>
                </a:cxn>
                <a:cxn ang="0">
                  <a:pos x="29" y="28"/>
                </a:cxn>
                <a:cxn ang="0">
                  <a:pos x="36" y="27"/>
                </a:cxn>
                <a:cxn ang="0">
                  <a:pos x="48" y="29"/>
                </a:cxn>
                <a:cxn ang="0">
                  <a:pos x="56" y="35"/>
                </a:cxn>
                <a:cxn ang="0">
                  <a:pos x="60" y="43"/>
                </a:cxn>
                <a:cxn ang="0">
                  <a:pos x="62" y="54"/>
                </a:cxn>
                <a:cxn ang="0">
                  <a:pos x="62" y="104"/>
                </a:cxn>
                <a:cxn ang="0">
                  <a:pos x="49" y="104"/>
                </a:cxn>
                <a:cxn ang="0">
                  <a:pos x="49" y="53"/>
                </a:cxn>
                <a:cxn ang="0">
                  <a:pos x="45" y="42"/>
                </a:cxn>
                <a:cxn ang="0">
                  <a:pos x="34" y="38"/>
                </a:cxn>
                <a:cxn ang="0">
                  <a:pos x="24" y="40"/>
                </a:cxn>
                <a:cxn ang="0">
                  <a:pos x="17" y="44"/>
                </a:cxn>
                <a:cxn ang="0">
                  <a:pos x="13" y="52"/>
                </a:cxn>
                <a:cxn ang="0">
                  <a:pos x="12" y="61"/>
                </a:cxn>
                <a:cxn ang="0">
                  <a:pos x="12" y="104"/>
                </a:cxn>
                <a:cxn ang="0">
                  <a:pos x="0" y="104"/>
                </a:cxn>
                <a:cxn ang="0">
                  <a:pos x="0" y="0"/>
                </a:cxn>
              </a:cxnLst>
              <a:rect l="0" t="0" r="r" b="b"/>
              <a:pathLst>
                <a:path w="62" h="104">
                  <a:moveTo>
                    <a:pt x="0" y="0"/>
                  </a:moveTo>
                  <a:cubicBezTo>
                    <a:pt x="12" y="0"/>
                    <a:pt x="12" y="0"/>
                    <a:pt x="12" y="0"/>
                  </a:cubicBezTo>
                  <a:cubicBezTo>
                    <a:pt x="12" y="40"/>
                    <a:pt x="12" y="40"/>
                    <a:pt x="12" y="40"/>
                  </a:cubicBezTo>
                  <a:cubicBezTo>
                    <a:pt x="12" y="40"/>
                    <a:pt x="12" y="40"/>
                    <a:pt x="12" y="40"/>
                  </a:cubicBezTo>
                  <a:cubicBezTo>
                    <a:pt x="13" y="37"/>
                    <a:pt x="15" y="35"/>
                    <a:pt x="16" y="34"/>
                  </a:cubicBezTo>
                  <a:cubicBezTo>
                    <a:pt x="18" y="32"/>
                    <a:pt x="20" y="31"/>
                    <a:pt x="22" y="30"/>
                  </a:cubicBezTo>
                  <a:cubicBezTo>
                    <a:pt x="24" y="29"/>
                    <a:pt x="27" y="28"/>
                    <a:pt x="29" y="28"/>
                  </a:cubicBezTo>
                  <a:cubicBezTo>
                    <a:pt x="31" y="27"/>
                    <a:pt x="34" y="27"/>
                    <a:pt x="36" y="27"/>
                  </a:cubicBezTo>
                  <a:cubicBezTo>
                    <a:pt x="41" y="27"/>
                    <a:pt x="45" y="28"/>
                    <a:pt x="48" y="29"/>
                  </a:cubicBezTo>
                  <a:cubicBezTo>
                    <a:pt x="52" y="30"/>
                    <a:pt x="54" y="32"/>
                    <a:pt x="56" y="35"/>
                  </a:cubicBezTo>
                  <a:cubicBezTo>
                    <a:pt x="58" y="37"/>
                    <a:pt x="60" y="40"/>
                    <a:pt x="60" y="43"/>
                  </a:cubicBezTo>
                  <a:cubicBezTo>
                    <a:pt x="61" y="47"/>
                    <a:pt x="62" y="50"/>
                    <a:pt x="62" y="54"/>
                  </a:cubicBezTo>
                  <a:cubicBezTo>
                    <a:pt x="62" y="104"/>
                    <a:pt x="62" y="104"/>
                    <a:pt x="62" y="104"/>
                  </a:cubicBezTo>
                  <a:cubicBezTo>
                    <a:pt x="49" y="104"/>
                    <a:pt x="49" y="104"/>
                    <a:pt x="49" y="104"/>
                  </a:cubicBezTo>
                  <a:cubicBezTo>
                    <a:pt x="49" y="53"/>
                    <a:pt x="49" y="53"/>
                    <a:pt x="49" y="53"/>
                  </a:cubicBezTo>
                  <a:cubicBezTo>
                    <a:pt x="49" y="48"/>
                    <a:pt x="48" y="45"/>
                    <a:pt x="45" y="42"/>
                  </a:cubicBezTo>
                  <a:cubicBezTo>
                    <a:pt x="43" y="39"/>
                    <a:pt x="39" y="38"/>
                    <a:pt x="34" y="38"/>
                  </a:cubicBezTo>
                  <a:cubicBezTo>
                    <a:pt x="30" y="38"/>
                    <a:pt x="27" y="38"/>
                    <a:pt x="24" y="40"/>
                  </a:cubicBezTo>
                  <a:cubicBezTo>
                    <a:pt x="22" y="41"/>
                    <a:pt x="19" y="42"/>
                    <a:pt x="17" y="44"/>
                  </a:cubicBezTo>
                  <a:cubicBezTo>
                    <a:pt x="16" y="47"/>
                    <a:pt x="14" y="49"/>
                    <a:pt x="13" y="52"/>
                  </a:cubicBezTo>
                  <a:cubicBezTo>
                    <a:pt x="12" y="55"/>
                    <a:pt x="12" y="58"/>
                    <a:pt x="12" y="61"/>
                  </a:cubicBezTo>
                  <a:cubicBezTo>
                    <a:pt x="12" y="104"/>
                    <a:pt x="12" y="104"/>
                    <a:pt x="12" y="104"/>
                  </a:cubicBezTo>
                  <a:cubicBezTo>
                    <a:pt x="0" y="104"/>
                    <a:pt x="0" y="104"/>
                    <a:pt x="0" y="104"/>
                  </a:cubicBez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7" name="Freeform 20"/>
            <p:cNvSpPr>
              <a:spLocks noEditPoints="1"/>
            </p:cNvSpPr>
            <p:nvPr/>
          </p:nvSpPr>
          <p:spPr bwMode="gray">
            <a:xfrm>
              <a:off x="4322763"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2"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49"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1" y="76"/>
                    <a:pt x="44" y="78"/>
                    <a:pt x="36" y="78"/>
                  </a:cubicBezTo>
                  <a:cubicBezTo>
                    <a:pt x="30" y="78"/>
                    <a:pt x="24" y="77"/>
                    <a:pt x="20" y="76"/>
                  </a:cubicBezTo>
                  <a:cubicBezTo>
                    <a:pt x="16" y="74"/>
                    <a:pt x="12" y="71"/>
                    <a:pt x="9" y="67"/>
                  </a:cubicBezTo>
                  <a:cubicBezTo>
                    <a:pt x="6" y="64"/>
                    <a:pt x="4" y="60"/>
                    <a:pt x="2" y="55"/>
                  </a:cubicBezTo>
                  <a:cubicBezTo>
                    <a:pt x="1" y="50"/>
                    <a:pt x="0" y="45"/>
                    <a:pt x="0" y="39"/>
                  </a:cubicBezTo>
                  <a:cubicBezTo>
                    <a:pt x="0" y="33"/>
                    <a:pt x="1" y="28"/>
                    <a:pt x="2" y="23"/>
                  </a:cubicBezTo>
                  <a:cubicBezTo>
                    <a:pt x="4" y="19"/>
                    <a:pt x="6"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2" y="62"/>
                    <a:pt x="55" y="58"/>
                    <a:pt x="56" y="53"/>
                  </a:cubicBezTo>
                  <a:lnTo>
                    <a:pt x="68" y="53"/>
                  </a:lnTo>
                  <a:close/>
                  <a:moveTo>
                    <a:pt x="56" y="32"/>
                  </a:moveTo>
                  <a:cubicBezTo>
                    <a:pt x="56" y="29"/>
                    <a:pt x="55" y="26"/>
                    <a:pt x="54" y="24"/>
                  </a:cubicBezTo>
                  <a:cubicBezTo>
                    <a:pt x="53" y="21"/>
                    <a:pt x="51" y="19"/>
                    <a:pt x="49" y="17"/>
                  </a:cubicBezTo>
                  <a:cubicBezTo>
                    <a:pt x="48" y="15"/>
                    <a:pt x="45"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8" name="Freeform 21"/>
            <p:cNvSpPr>
              <a:spLocks/>
            </p:cNvSpPr>
            <p:nvPr/>
          </p:nvSpPr>
          <p:spPr bwMode="gray">
            <a:xfrm>
              <a:off x="4762500" y="4627563"/>
              <a:ext cx="254000" cy="293688"/>
            </a:xfrm>
            <a:custGeom>
              <a:avLst/>
              <a:gdLst/>
              <a:ahLst/>
              <a:cxnLst>
                <a:cxn ang="0">
                  <a:pos x="55" y="26"/>
                </a:cxn>
                <a:cxn ang="0">
                  <a:pos x="49" y="15"/>
                </a:cxn>
                <a:cxn ang="0">
                  <a:pos x="36" y="11"/>
                </a:cxn>
                <a:cxn ang="0">
                  <a:pos x="25" y="13"/>
                </a:cxn>
                <a:cxn ang="0">
                  <a:pos x="18" y="20"/>
                </a:cxn>
                <a:cxn ang="0">
                  <a:pos x="14" y="29"/>
                </a:cxn>
                <a:cxn ang="0">
                  <a:pos x="13" y="40"/>
                </a:cxn>
                <a:cxn ang="0">
                  <a:pos x="14" y="50"/>
                </a:cxn>
                <a:cxn ang="0">
                  <a:pos x="18" y="59"/>
                </a:cxn>
                <a:cxn ang="0">
                  <a:pos x="25" y="65"/>
                </a:cxn>
                <a:cxn ang="0">
                  <a:pos x="35" y="68"/>
                </a:cxn>
                <a:cxn ang="0">
                  <a:pos x="49" y="63"/>
                </a:cxn>
                <a:cxn ang="0">
                  <a:pos x="56" y="49"/>
                </a:cxn>
                <a:cxn ang="0">
                  <a:pos x="68" y="49"/>
                </a:cxn>
                <a:cxn ang="0">
                  <a:pos x="58" y="71"/>
                </a:cxn>
                <a:cxn ang="0">
                  <a:pos x="35" y="78"/>
                </a:cxn>
                <a:cxn ang="0">
                  <a:pos x="20" y="76"/>
                </a:cxn>
                <a:cxn ang="0">
                  <a:pos x="9" y="68"/>
                </a:cxn>
                <a:cxn ang="0">
                  <a:pos x="2" y="56"/>
                </a:cxn>
                <a:cxn ang="0">
                  <a:pos x="0" y="40"/>
                </a:cxn>
                <a:cxn ang="0">
                  <a:pos x="2" y="24"/>
                </a:cxn>
                <a:cxn ang="0">
                  <a:pos x="9" y="12"/>
                </a:cxn>
                <a:cxn ang="0">
                  <a:pos x="20" y="3"/>
                </a:cxn>
                <a:cxn ang="0">
                  <a:pos x="36" y="0"/>
                </a:cxn>
                <a:cxn ang="0">
                  <a:pos x="48" y="1"/>
                </a:cxn>
                <a:cxn ang="0">
                  <a:pos x="58" y="6"/>
                </a:cxn>
                <a:cxn ang="0">
                  <a:pos x="65" y="14"/>
                </a:cxn>
                <a:cxn ang="0">
                  <a:pos x="68" y="26"/>
                </a:cxn>
                <a:cxn ang="0">
                  <a:pos x="55" y="26"/>
                </a:cxn>
              </a:cxnLst>
              <a:rect l="0" t="0" r="r" b="b"/>
              <a:pathLst>
                <a:path w="68" h="78">
                  <a:moveTo>
                    <a:pt x="55" y="26"/>
                  </a:moveTo>
                  <a:cubicBezTo>
                    <a:pt x="54" y="21"/>
                    <a:pt x="52" y="17"/>
                    <a:pt x="49" y="15"/>
                  </a:cubicBezTo>
                  <a:cubicBezTo>
                    <a:pt x="46" y="12"/>
                    <a:pt x="42" y="11"/>
                    <a:pt x="36" y="11"/>
                  </a:cubicBezTo>
                  <a:cubicBezTo>
                    <a:pt x="32" y="11"/>
                    <a:pt x="28" y="12"/>
                    <a:pt x="25" y="13"/>
                  </a:cubicBezTo>
                  <a:cubicBezTo>
                    <a:pt x="22" y="15"/>
                    <a:pt x="20"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20" y="62"/>
                    <a:pt x="22" y="64"/>
                    <a:pt x="25" y="65"/>
                  </a:cubicBezTo>
                  <a:cubicBezTo>
                    <a:pt x="28" y="67"/>
                    <a:pt x="31" y="68"/>
                    <a:pt x="35" y="68"/>
                  </a:cubicBezTo>
                  <a:cubicBezTo>
                    <a:pt x="41" y="68"/>
                    <a:pt x="46" y="66"/>
                    <a:pt x="49" y="63"/>
                  </a:cubicBezTo>
                  <a:cubicBezTo>
                    <a:pt x="53" y="59"/>
                    <a:pt x="55" y="55"/>
                    <a:pt x="56" y="49"/>
                  </a:cubicBezTo>
                  <a:cubicBezTo>
                    <a:pt x="68" y="49"/>
                    <a:pt x="68" y="49"/>
                    <a:pt x="68" y="49"/>
                  </a:cubicBezTo>
                  <a:cubicBezTo>
                    <a:pt x="67" y="58"/>
                    <a:pt x="63" y="66"/>
                    <a:pt x="58" y="71"/>
                  </a:cubicBezTo>
                  <a:cubicBezTo>
                    <a:pt x="52" y="76"/>
                    <a:pt x="45" y="78"/>
                    <a:pt x="35" y="78"/>
                  </a:cubicBezTo>
                  <a:cubicBezTo>
                    <a:pt x="29" y="78"/>
                    <a:pt x="24" y="78"/>
                    <a:pt x="20" y="76"/>
                  </a:cubicBezTo>
                  <a:cubicBezTo>
                    <a:pt x="16" y="74"/>
                    <a:pt x="12" y="71"/>
                    <a:pt x="9" y="68"/>
                  </a:cubicBezTo>
                  <a:cubicBezTo>
                    <a:pt x="6" y="64"/>
                    <a:pt x="4" y="60"/>
                    <a:pt x="2" y="56"/>
                  </a:cubicBezTo>
                  <a:cubicBezTo>
                    <a:pt x="1" y="51"/>
                    <a:pt x="0" y="46"/>
                    <a:pt x="0" y="40"/>
                  </a:cubicBezTo>
                  <a:cubicBezTo>
                    <a:pt x="0" y="35"/>
                    <a:pt x="1" y="29"/>
                    <a:pt x="2" y="24"/>
                  </a:cubicBezTo>
                  <a:cubicBezTo>
                    <a:pt x="4" y="19"/>
                    <a:pt x="6" y="15"/>
                    <a:pt x="9" y="12"/>
                  </a:cubicBezTo>
                  <a:cubicBezTo>
                    <a:pt x="12" y="8"/>
                    <a:pt x="15" y="5"/>
                    <a:pt x="20" y="3"/>
                  </a:cubicBezTo>
                  <a:cubicBezTo>
                    <a:pt x="24" y="1"/>
                    <a:pt x="30" y="0"/>
                    <a:pt x="36" y="0"/>
                  </a:cubicBezTo>
                  <a:cubicBezTo>
                    <a:pt x="40" y="0"/>
                    <a:pt x="44" y="0"/>
                    <a:pt x="48" y="1"/>
                  </a:cubicBezTo>
                  <a:cubicBezTo>
                    <a:pt x="51" y="2"/>
                    <a:pt x="55" y="4"/>
                    <a:pt x="58" y="6"/>
                  </a:cubicBezTo>
                  <a:cubicBezTo>
                    <a:pt x="60" y="8"/>
                    <a:pt x="63" y="11"/>
                    <a:pt x="65" y="14"/>
                  </a:cubicBezTo>
                  <a:cubicBezTo>
                    <a:pt x="66" y="17"/>
                    <a:pt x="68"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9" name="Freeform 22"/>
            <p:cNvSpPr>
              <a:spLocks noEditPoints="1"/>
            </p:cNvSpPr>
            <p:nvPr/>
          </p:nvSpPr>
          <p:spPr bwMode="gray">
            <a:xfrm>
              <a:off x="5051425" y="4627563"/>
              <a:ext cx="273050" cy="293688"/>
            </a:xfrm>
            <a:custGeom>
              <a:avLst/>
              <a:gdLst/>
              <a:ahLst/>
              <a:cxnLst>
                <a:cxn ang="0">
                  <a:pos x="3" y="24"/>
                </a:cxn>
                <a:cxn ang="0">
                  <a:pos x="10" y="11"/>
                </a:cxn>
                <a:cxn ang="0">
                  <a:pos x="21" y="3"/>
                </a:cxn>
                <a:cxn ang="0">
                  <a:pos x="37" y="0"/>
                </a:cxn>
                <a:cxn ang="0">
                  <a:pos x="53" y="3"/>
                </a:cxn>
                <a:cxn ang="0">
                  <a:pos x="64" y="11"/>
                </a:cxn>
                <a:cxn ang="0">
                  <a:pos x="71" y="24"/>
                </a:cxn>
                <a:cxn ang="0">
                  <a:pos x="73" y="39"/>
                </a:cxn>
                <a:cxn ang="0">
                  <a:pos x="71" y="55"/>
                </a:cxn>
                <a:cxn ang="0">
                  <a:pos x="64" y="67"/>
                </a:cxn>
                <a:cxn ang="0">
                  <a:pos x="53" y="75"/>
                </a:cxn>
                <a:cxn ang="0">
                  <a:pos x="37" y="78"/>
                </a:cxn>
                <a:cxn ang="0">
                  <a:pos x="21" y="75"/>
                </a:cxn>
                <a:cxn ang="0">
                  <a:pos x="10" y="67"/>
                </a:cxn>
                <a:cxn ang="0">
                  <a:pos x="3" y="55"/>
                </a:cxn>
                <a:cxn ang="0">
                  <a:pos x="0" y="39"/>
                </a:cxn>
                <a:cxn ang="0">
                  <a:pos x="3" y="24"/>
                </a:cxn>
                <a:cxn ang="0">
                  <a:pos x="15" y="51"/>
                </a:cxn>
                <a:cxn ang="0">
                  <a:pos x="20" y="60"/>
                </a:cxn>
                <a:cxn ang="0">
                  <a:pos x="28" y="66"/>
                </a:cxn>
                <a:cxn ang="0">
                  <a:pos x="37" y="68"/>
                </a:cxn>
                <a:cxn ang="0">
                  <a:pos x="46" y="66"/>
                </a:cxn>
                <a:cxn ang="0">
                  <a:pos x="53" y="60"/>
                </a:cxn>
                <a:cxn ang="0">
                  <a:pos x="58" y="51"/>
                </a:cxn>
                <a:cxn ang="0">
                  <a:pos x="60" y="39"/>
                </a:cxn>
                <a:cxn ang="0">
                  <a:pos x="58" y="27"/>
                </a:cxn>
                <a:cxn ang="0">
                  <a:pos x="53" y="18"/>
                </a:cxn>
                <a:cxn ang="0">
                  <a:pos x="46" y="13"/>
                </a:cxn>
                <a:cxn ang="0">
                  <a:pos x="37" y="11"/>
                </a:cxn>
                <a:cxn ang="0">
                  <a:pos x="28" y="13"/>
                </a:cxn>
                <a:cxn ang="0">
                  <a:pos x="20" y="18"/>
                </a:cxn>
                <a:cxn ang="0">
                  <a:pos x="15" y="27"/>
                </a:cxn>
                <a:cxn ang="0">
                  <a:pos x="13" y="39"/>
                </a:cxn>
                <a:cxn ang="0">
                  <a:pos x="15" y="51"/>
                </a:cxn>
              </a:cxnLst>
              <a:rect l="0" t="0" r="r" b="b"/>
              <a:pathLst>
                <a:path w="73" h="78">
                  <a:moveTo>
                    <a:pt x="3" y="24"/>
                  </a:moveTo>
                  <a:cubicBezTo>
                    <a:pt x="4" y="19"/>
                    <a:pt x="7" y="15"/>
                    <a:pt x="10" y="11"/>
                  </a:cubicBezTo>
                  <a:cubicBezTo>
                    <a:pt x="13" y="8"/>
                    <a:pt x="17" y="5"/>
                    <a:pt x="21" y="3"/>
                  </a:cubicBezTo>
                  <a:cubicBezTo>
                    <a:pt x="26" y="1"/>
                    <a:pt x="31" y="0"/>
                    <a:pt x="37" y="0"/>
                  </a:cubicBezTo>
                  <a:cubicBezTo>
                    <a:pt x="43" y="0"/>
                    <a:pt x="48" y="1"/>
                    <a:pt x="53" y="3"/>
                  </a:cubicBezTo>
                  <a:cubicBezTo>
                    <a:pt x="57" y="5"/>
                    <a:pt x="61" y="8"/>
                    <a:pt x="64" y="11"/>
                  </a:cubicBezTo>
                  <a:cubicBezTo>
                    <a:pt x="67" y="15"/>
                    <a:pt x="69" y="19"/>
                    <a:pt x="71" y="24"/>
                  </a:cubicBezTo>
                  <a:cubicBezTo>
                    <a:pt x="73" y="29"/>
                    <a:pt x="73" y="34"/>
                    <a:pt x="73" y="39"/>
                  </a:cubicBezTo>
                  <a:cubicBezTo>
                    <a:pt x="73" y="45"/>
                    <a:pt x="73" y="50"/>
                    <a:pt x="71" y="55"/>
                  </a:cubicBezTo>
                  <a:cubicBezTo>
                    <a:pt x="69" y="59"/>
                    <a:pt x="67" y="64"/>
                    <a:pt x="64" y="67"/>
                  </a:cubicBezTo>
                  <a:cubicBezTo>
                    <a:pt x="61" y="71"/>
                    <a:pt x="57" y="73"/>
                    <a:pt x="53" y="75"/>
                  </a:cubicBezTo>
                  <a:cubicBezTo>
                    <a:pt x="48" y="77"/>
                    <a:pt x="43" y="78"/>
                    <a:pt x="37" y="78"/>
                  </a:cubicBezTo>
                  <a:cubicBezTo>
                    <a:pt x="31" y="78"/>
                    <a:pt x="26" y="77"/>
                    <a:pt x="21" y="75"/>
                  </a:cubicBezTo>
                  <a:cubicBezTo>
                    <a:pt x="17" y="73"/>
                    <a:pt x="13" y="71"/>
                    <a:pt x="10" y="67"/>
                  </a:cubicBezTo>
                  <a:cubicBezTo>
                    <a:pt x="7" y="64"/>
                    <a:pt x="4" y="59"/>
                    <a:pt x="3" y="55"/>
                  </a:cubicBezTo>
                  <a:cubicBezTo>
                    <a:pt x="1" y="50"/>
                    <a:pt x="0" y="45"/>
                    <a:pt x="0" y="39"/>
                  </a:cubicBezTo>
                  <a:cubicBezTo>
                    <a:pt x="0" y="34"/>
                    <a:pt x="1" y="29"/>
                    <a:pt x="3" y="24"/>
                  </a:cubicBezTo>
                  <a:close/>
                  <a:moveTo>
                    <a:pt x="15" y="51"/>
                  </a:moveTo>
                  <a:cubicBezTo>
                    <a:pt x="16" y="55"/>
                    <a:pt x="18" y="58"/>
                    <a:pt x="20" y="60"/>
                  </a:cubicBezTo>
                  <a:cubicBezTo>
                    <a:pt x="22" y="63"/>
                    <a:pt x="25" y="64"/>
                    <a:pt x="28" y="66"/>
                  </a:cubicBezTo>
                  <a:cubicBezTo>
                    <a:pt x="31" y="67"/>
                    <a:pt x="34" y="68"/>
                    <a:pt x="37" y="68"/>
                  </a:cubicBezTo>
                  <a:cubicBezTo>
                    <a:pt x="40" y="68"/>
                    <a:pt x="43" y="67"/>
                    <a:pt x="46" y="66"/>
                  </a:cubicBezTo>
                  <a:cubicBezTo>
                    <a:pt x="49" y="64"/>
                    <a:pt x="51" y="63"/>
                    <a:pt x="53" y="60"/>
                  </a:cubicBezTo>
                  <a:cubicBezTo>
                    <a:pt x="56" y="58"/>
                    <a:pt x="57" y="55"/>
                    <a:pt x="58" y="51"/>
                  </a:cubicBezTo>
                  <a:cubicBezTo>
                    <a:pt x="60" y="48"/>
                    <a:pt x="60" y="44"/>
                    <a:pt x="60" y="39"/>
                  </a:cubicBezTo>
                  <a:cubicBezTo>
                    <a:pt x="60" y="35"/>
                    <a:pt x="60" y="31"/>
                    <a:pt x="58" y="27"/>
                  </a:cubicBezTo>
                  <a:cubicBezTo>
                    <a:pt x="57" y="24"/>
                    <a:pt x="56" y="21"/>
                    <a:pt x="53" y="18"/>
                  </a:cubicBezTo>
                  <a:cubicBezTo>
                    <a:pt x="51" y="16"/>
                    <a:pt x="49" y="14"/>
                    <a:pt x="46" y="13"/>
                  </a:cubicBezTo>
                  <a:cubicBezTo>
                    <a:pt x="43" y="11"/>
                    <a:pt x="40" y="11"/>
                    <a:pt x="37" y="11"/>
                  </a:cubicBezTo>
                  <a:cubicBezTo>
                    <a:pt x="34" y="11"/>
                    <a:pt x="31" y="11"/>
                    <a:pt x="28" y="13"/>
                  </a:cubicBezTo>
                  <a:cubicBezTo>
                    <a:pt x="25" y="14"/>
                    <a:pt x="22" y="16"/>
                    <a:pt x="20" y="18"/>
                  </a:cubicBezTo>
                  <a:cubicBezTo>
                    <a:pt x="18" y="21"/>
                    <a:pt x="16" y="24"/>
                    <a:pt x="15" y="27"/>
                  </a:cubicBezTo>
                  <a:cubicBezTo>
                    <a:pt x="14" y="31"/>
                    <a:pt x="13" y="35"/>
                    <a:pt x="13" y="39"/>
                  </a:cubicBezTo>
                  <a:cubicBezTo>
                    <a:pt x="13" y="44"/>
                    <a:pt x="14" y="48"/>
                    <a:pt x="15" y="51"/>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0" name="Freeform 23"/>
            <p:cNvSpPr>
              <a:spLocks/>
            </p:cNvSpPr>
            <p:nvPr/>
          </p:nvSpPr>
          <p:spPr bwMode="gray">
            <a:xfrm>
              <a:off x="5376863" y="4627563"/>
              <a:ext cx="398463"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1" y="0"/>
                </a:cxn>
                <a:cxn ang="0">
                  <a:pos x="91" y="1"/>
                </a:cxn>
                <a:cxn ang="0">
                  <a:pos x="99" y="5"/>
                </a:cxn>
                <a:cxn ang="0">
                  <a:pos x="104" y="12"/>
                </a:cxn>
                <a:cxn ang="0">
                  <a:pos x="106" y="22"/>
                </a:cxn>
                <a:cxn ang="0">
                  <a:pos x="106" y="77"/>
                </a:cxn>
                <a:cxn ang="0">
                  <a:pos x="93" y="77"/>
                </a:cxn>
                <a:cxn ang="0">
                  <a:pos x="93" y="27"/>
                </a:cxn>
                <a:cxn ang="0">
                  <a:pos x="93" y="21"/>
                </a:cxn>
                <a:cxn ang="0">
                  <a:pos x="91" y="16"/>
                </a:cxn>
                <a:cxn ang="0">
                  <a:pos x="86" y="12"/>
                </a:cxn>
                <a:cxn ang="0">
                  <a:pos x="79" y="11"/>
                </a:cxn>
                <a:cxn ang="0">
                  <a:pos x="64" y="16"/>
                </a:cxn>
                <a:cxn ang="0">
                  <a:pos x="59" y="30"/>
                </a:cxn>
                <a:cxn ang="0">
                  <a:pos x="59" y="77"/>
                </a:cxn>
                <a:cxn ang="0">
                  <a:pos x="47" y="77"/>
                </a:cxn>
                <a:cxn ang="0">
                  <a:pos x="47" y="27"/>
                </a:cxn>
                <a:cxn ang="0">
                  <a:pos x="46" y="21"/>
                </a:cxn>
                <a:cxn ang="0">
                  <a:pos x="44" y="15"/>
                </a:cxn>
                <a:cxn ang="0">
                  <a:pos x="40" y="12"/>
                </a:cxn>
                <a:cxn ang="0">
                  <a:pos x="33" y="11"/>
                </a:cxn>
                <a:cxn ang="0">
                  <a:pos x="23" y="13"/>
                </a:cxn>
                <a:cxn ang="0">
                  <a:pos x="17" y="18"/>
                </a:cxn>
                <a:cxn ang="0">
                  <a:pos x="14" y="25"/>
                </a:cxn>
                <a:cxn ang="0">
                  <a:pos x="13" y="30"/>
                </a:cxn>
                <a:cxn ang="0">
                  <a:pos x="13" y="77"/>
                </a:cxn>
                <a:cxn ang="0">
                  <a:pos x="0" y="77"/>
                </a:cxn>
                <a:cxn ang="0">
                  <a:pos x="0" y="2"/>
                </a:cxn>
              </a:cxnLst>
              <a:rect l="0" t="0" r="r" b="b"/>
              <a:pathLst>
                <a:path w="106" h="77">
                  <a:moveTo>
                    <a:pt x="0" y="2"/>
                  </a:moveTo>
                  <a:cubicBezTo>
                    <a:pt x="12" y="2"/>
                    <a:pt x="12" y="2"/>
                    <a:pt x="12" y="2"/>
                  </a:cubicBezTo>
                  <a:cubicBezTo>
                    <a:pt x="12" y="13"/>
                    <a:pt x="12" y="13"/>
                    <a:pt x="12" y="13"/>
                  </a:cubicBezTo>
                  <a:cubicBezTo>
                    <a:pt x="12" y="13"/>
                    <a:pt x="12" y="13"/>
                    <a:pt x="12" y="13"/>
                  </a:cubicBezTo>
                  <a:cubicBezTo>
                    <a:pt x="18" y="4"/>
                    <a:pt x="26" y="0"/>
                    <a:pt x="36" y="0"/>
                  </a:cubicBezTo>
                  <a:cubicBezTo>
                    <a:pt x="41" y="0"/>
                    <a:pt x="45" y="1"/>
                    <a:pt x="49" y="3"/>
                  </a:cubicBezTo>
                  <a:cubicBezTo>
                    <a:pt x="53" y="5"/>
                    <a:pt x="56" y="8"/>
                    <a:pt x="57" y="13"/>
                  </a:cubicBezTo>
                  <a:cubicBezTo>
                    <a:pt x="60" y="9"/>
                    <a:pt x="63" y="5"/>
                    <a:pt x="67" y="3"/>
                  </a:cubicBezTo>
                  <a:cubicBezTo>
                    <a:pt x="71" y="1"/>
                    <a:pt x="76" y="0"/>
                    <a:pt x="81" y="0"/>
                  </a:cubicBezTo>
                  <a:cubicBezTo>
                    <a:pt x="84" y="0"/>
                    <a:pt x="88" y="0"/>
                    <a:pt x="91" y="1"/>
                  </a:cubicBezTo>
                  <a:cubicBezTo>
                    <a:pt x="94" y="2"/>
                    <a:pt x="97" y="3"/>
                    <a:pt x="99" y="5"/>
                  </a:cubicBezTo>
                  <a:cubicBezTo>
                    <a:pt x="101" y="7"/>
                    <a:pt x="103" y="9"/>
                    <a:pt x="104" y="12"/>
                  </a:cubicBezTo>
                  <a:cubicBezTo>
                    <a:pt x="105" y="14"/>
                    <a:pt x="106" y="18"/>
                    <a:pt x="106" y="22"/>
                  </a:cubicBezTo>
                  <a:cubicBezTo>
                    <a:pt x="106" y="77"/>
                    <a:pt x="106" y="77"/>
                    <a:pt x="106" y="77"/>
                  </a:cubicBezTo>
                  <a:cubicBezTo>
                    <a:pt x="93" y="77"/>
                    <a:pt x="93" y="77"/>
                    <a:pt x="93" y="77"/>
                  </a:cubicBezTo>
                  <a:cubicBezTo>
                    <a:pt x="93" y="27"/>
                    <a:pt x="93" y="27"/>
                    <a:pt x="93" y="27"/>
                  </a:cubicBezTo>
                  <a:cubicBezTo>
                    <a:pt x="93" y="25"/>
                    <a:pt x="93" y="23"/>
                    <a:pt x="93" y="21"/>
                  </a:cubicBezTo>
                  <a:cubicBezTo>
                    <a:pt x="92" y="19"/>
                    <a:pt x="92" y="17"/>
                    <a:pt x="91" y="16"/>
                  </a:cubicBezTo>
                  <a:cubicBezTo>
                    <a:pt x="89" y="14"/>
                    <a:pt x="88" y="13"/>
                    <a:pt x="86" y="12"/>
                  </a:cubicBezTo>
                  <a:cubicBezTo>
                    <a:pt x="84" y="11"/>
                    <a:pt x="82" y="11"/>
                    <a:pt x="79" y="11"/>
                  </a:cubicBezTo>
                  <a:cubicBezTo>
                    <a:pt x="73" y="11"/>
                    <a:pt x="68" y="13"/>
                    <a:pt x="64" y="16"/>
                  </a:cubicBezTo>
                  <a:cubicBezTo>
                    <a:pt x="61" y="19"/>
                    <a:pt x="59" y="24"/>
                    <a:pt x="59" y="30"/>
                  </a:cubicBezTo>
                  <a:cubicBezTo>
                    <a:pt x="59" y="77"/>
                    <a:pt x="59" y="77"/>
                    <a:pt x="59" y="77"/>
                  </a:cubicBezTo>
                  <a:cubicBezTo>
                    <a:pt x="47" y="77"/>
                    <a:pt x="47" y="77"/>
                    <a:pt x="47" y="77"/>
                  </a:cubicBezTo>
                  <a:cubicBezTo>
                    <a:pt x="47" y="27"/>
                    <a:pt x="47" y="27"/>
                    <a:pt x="47" y="27"/>
                  </a:cubicBezTo>
                  <a:cubicBezTo>
                    <a:pt x="47" y="25"/>
                    <a:pt x="47" y="23"/>
                    <a:pt x="46" y="21"/>
                  </a:cubicBezTo>
                  <a:cubicBezTo>
                    <a:pt x="46" y="19"/>
                    <a:pt x="45" y="17"/>
                    <a:pt x="44" y="15"/>
                  </a:cubicBezTo>
                  <a:cubicBezTo>
                    <a:pt x="43" y="14"/>
                    <a:pt x="41" y="13"/>
                    <a:pt x="40" y="12"/>
                  </a:cubicBezTo>
                  <a:cubicBezTo>
                    <a:pt x="38" y="11"/>
                    <a:pt x="35" y="11"/>
                    <a:pt x="33" y="11"/>
                  </a:cubicBezTo>
                  <a:cubicBezTo>
                    <a:pt x="29" y="11"/>
                    <a:pt x="26" y="11"/>
                    <a:pt x="23" y="13"/>
                  </a:cubicBezTo>
                  <a:cubicBezTo>
                    <a:pt x="21" y="14"/>
                    <a:pt x="19" y="16"/>
                    <a:pt x="17" y="18"/>
                  </a:cubicBezTo>
                  <a:cubicBezTo>
                    <a:pt x="16" y="20"/>
                    <a:pt x="14" y="22"/>
                    <a:pt x="14" y="25"/>
                  </a:cubicBezTo>
                  <a:cubicBezTo>
                    <a:pt x="13" y="27"/>
                    <a:pt x="13" y="28"/>
                    <a:pt x="13" y="30"/>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1" name="Freeform 24"/>
            <p:cNvSpPr>
              <a:spLocks/>
            </p:cNvSpPr>
            <p:nvPr/>
          </p:nvSpPr>
          <p:spPr bwMode="gray">
            <a:xfrm>
              <a:off x="5843588" y="4627563"/>
              <a:ext cx="393700" cy="288925"/>
            </a:xfrm>
            <a:custGeom>
              <a:avLst/>
              <a:gdLst/>
              <a:ahLst/>
              <a:cxnLst>
                <a:cxn ang="0">
                  <a:pos x="0" y="2"/>
                </a:cxn>
                <a:cxn ang="0">
                  <a:pos x="11" y="2"/>
                </a:cxn>
                <a:cxn ang="0">
                  <a:pos x="11" y="13"/>
                </a:cxn>
                <a:cxn ang="0">
                  <a:pos x="12" y="13"/>
                </a:cxn>
                <a:cxn ang="0">
                  <a:pos x="36" y="0"/>
                </a:cxn>
                <a:cxn ang="0">
                  <a:pos x="48" y="3"/>
                </a:cxn>
                <a:cxn ang="0">
                  <a:pos x="56" y="13"/>
                </a:cxn>
                <a:cxn ang="0">
                  <a:pos x="66"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5" y="12"/>
                </a:cxn>
                <a:cxn ang="0">
                  <a:pos x="78" y="11"/>
                </a:cxn>
                <a:cxn ang="0">
                  <a:pos x="64" y="16"/>
                </a:cxn>
                <a:cxn ang="0">
                  <a:pos x="59" y="30"/>
                </a:cxn>
                <a:cxn ang="0">
                  <a:pos x="59" y="77"/>
                </a:cxn>
                <a:cxn ang="0">
                  <a:pos x="46" y="77"/>
                </a:cxn>
                <a:cxn ang="0">
                  <a:pos x="46" y="27"/>
                </a:cxn>
                <a:cxn ang="0">
                  <a:pos x="45"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1" y="2"/>
                    <a:pt x="11" y="2"/>
                    <a:pt x="11" y="2"/>
                  </a:cubicBezTo>
                  <a:cubicBezTo>
                    <a:pt x="11" y="13"/>
                    <a:pt x="11" y="13"/>
                    <a:pt x="11" y="13"/>
                  </a:cubicBezTo>
                  <a:cubicBezTo>
                    <a:pt x="12" y="13"/>
                    <a:pt x="12" y="13"/>
                    <a:pt x="12" y="13"/>
                  </a:cubicBezTo>
                  <a:cubicBezTo>
                    <a:pt x="17" y="4"/>
                    <a:pt x="25" y="0"/>
                    <a:pt x="36" y="0"/>
                  </a:cubicBezTo>
                  <a:cubicBezTo>
                    <a:pt x="40" y="0"/>
                    <a:pt x="45" y="1"/>
                    <a:pt x="48" y="3"/>
                  </a:cubicBezTo>
                  <a:cubicBezTo>
                    <a:pt x="52" y="5"/>
                    <a:pt x="55" y="8"/>
                    <a:pt x="56" y="13"/>
                  </a:cubicBezTo>
                  <a:cubicBezTo>
                    <a:pt x="59" y="9"/>
                    <a:pt x="62" y="5"/>
                    <a:pt x="66" y="3"/>
                  </a:cubicBezTo>
                  <a:cubicBezTo>
                    <a:pt x="71" y="1"/>
                    <a:pt x="75" y="0"/>
                    <a:pt x="80" y="0"/>
                  </a:cubicBezTo>
                  <a:cubicBezTo>
                    <a:pt x="84" y="0"/>
                    <a:pt x="87" y="0"/>
                    <a:pt x="90" y="1"/>
                  </a:cubicBezTo>
                  <a:cubicBezTo>
                    <a:pt x="93" y="2"/>
                    <a:pt x="96" y="3"/>
                    <a:pt x="98" y="5"/>
                  </a:cubicBezTo>
                  <a:cubicBezTo>
                    <a:pt x="100" y="7"/>
                    <a:pt x="102" y="9"/>
                    <a:pt x="103" y="12"/>
                  </a:cubicBezTo>
                  <a:cubicBezTo>
                    <a:pt x="104" y="14"/>
                    <a:pt x="105" y="18"/>
                    <a:pt x="105" y="22"/>
                  </a:cubicBezTo>
                  <a:cubicBezTo>
                    <a:pt x="105" y="77"/>
                    <a:pt x="105" y="77"/>
                    <a:pt x="105" y="77"/>
                  </a:cubicBezTo>
                  <a:cubicBezTo>
                    <a:pt x="93" y="77"/>
                    <a:pt x="93" y="77"/>
                    <a:pt x="93" y="77"/>
                  </a:cubicBezTo>
                  <a:cubicBezTo>
                    <a:pt x="93" y="27"/>
                    <a:pt x="93" y="27"/>
                    <a:pt x="93" y="27"/>
                  </a:cubicBezTo>
                  <a:cubicBezTo>
                    <a:pt x="93" y="25"/>
                    <a:pt x="92" y="23"/>
                    <a:pt x="92" y="21"/>
                  </a:cubicBezTo>
                  <a:cubicBezTo>
                    <a:pt x="92" y="19"/>
                    <a:pt x="91" y="17"/>
                    <a:pt x="90" y="16"/>
                  </a:cubicBezTo>
                  <a:cubicBezTo>
                    <a:pt x="89" y="14"/>
                    <a:pt x="87" y="13"/>
                    <a:pt x="85" y="12"/>
                  </a:cubicBezTo>
                  <a:cubicBezTo>
                    <a:pt x="84" y="11"/>
                    <a:pt x="81" y="11"/>
                    <a:pt x="78" y="11"/>
                  </a:cubicBezTo>
                  <a:cubicBezTo>
                    <a:pt x="72" y="11"/>
                    <a:pt x="67" y="13"/>
                    <a:pt x="64" y="16"/>
                  </a:cubicBezTo>
                  <a:cubicBezTo>
                    <a:pt x="60" y="19"/>
                    <a:pt x="59" y="24"/>
                    <a:pt x="59" y="30"/>
                  </a:cubicBezTo>
                  <a:cubicBezTo>
                    <a:pt x="59" y="77"/>
                    <a:pt x="59" y="77"/>
                    <a:pt x="59" y="77"/>
                  </a:cubicBezTo>
                  <a:cubicBezTo>
                    <a:pt x="46" y="77"/>
                    <a:pt x="46" y="77"/>
                    <a:pt x="46" y="77"/>
                  </a:cubicBezTo>
                  <a:cubicBezTo>
                    <a:pt x="46" y="27"/>
                    <a:pt x="46" y="27"/>
                    <a:pt x="46" y="27"/>
                  </a:cubicBezTo>
                  <a:cubicBezTo>
                    <a:pt x="46" y="25"/>
                    <a:pt x="46" y="23"/>
                    <a:pt x="45" y="21"/>
                  </a:cubicBezTo>
                  <a:cubicBezTo>
                    <a:pt x="45" y="19"/>
                    <a:pt x="44" y="17"/>
                    <a:pt x="43" y="15"/>
                  </a:cubicBezTo>
                  <a:cubicBezTo>
                    <a:pt x="42" y="14"/>
                    <a:pt x="41" y="13"/>
                    <a:pt x="39" y="12"/>
                  </a:cubicBezTo>
                  <a:cubicBezTo>
                    <a:pt x="37" y="11"/>
                    <a:pt x="35" y="11"/>
                    <a:pt x="32" y="11"/>
                  </a:cubicBezTo>
                  <a:cubicBezTo>
                    <a:pt x="28" y="11"/>
                    <a:pt x="25" y="11"/>
                    <a:pt x="23" y="13"/>
                  </a:cubicBezTo>
                  <a:cubicBezTo>
                    <a:pt x="20" y="14"/>
                    <a:pt x="18" y="16"/>
                    <a:pt x="17" y="18"/>
                  </a:cubicBezTo>
                  <a:cubicBezTo>
                    <a:pt x="15" y="20"/>
                    <a:pt x="14" y="22"/>
                    <a:pt x="13" y="25"/>
                  </a:cubicBezTo>
                  <a:cubicBezTo>
                    <a:pt x="12"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2" name="Freeform 25"/>
            <p:cNvSpPr>
              <a:spLocks noEditPoints="1"/>
            </p:cNvSpPr>
            <p:nvPr/>
          </p:nvSpPr>
          <p:spPr bwMode="gray">
            <a:xfrm>
              <a:off x="6308725" y="4525963"/>
              <a:ext cx="46038" cy="390525"/>
            </a:xfrm>
            <a:custGeom>
              <a:avLst/>
              <a:gdLst/>
              <a:ahLst/>
              <a:cxnLst>
                <a:cxn ang="0">
                  <a:pos x="29" y="35"/>
                </a:cxn>
                <a:cxn ang="0">
                  <a:pos x="0" y="35"/>
                </a:cxn>
                <a:cxn ang="0">
                  <a:pos x="0" y="0"/>
                </a:cxn>
                <a:cxn ang="0">
                  <a:pos x="29" y="0"/>
                </a:cxn>
                <a:cxn ang="0">
                  <a:pos x="29" y="35"/>
                </a:cxn>
                <a:cxn ang="0">
                  <a:pos x="0" y="69"/>
                </a:cxn>
                <a:cxn ang="0">
                  <a:pos x="29" y="69"/>
                </a:cxn>
                <a:cxn ang="0">
                  <a:pos x="29" y="246"/>
                </a:cxn>
                <a:cxn ang="0">
                  <a:pos x="0" y="246"/>
                </a:cxn>
                <a:cxn ang="0">
                  <a:pos x="0" y="69"/>
                </a:cxn>
              </a:cxnLst>
              <a:rect l="0" t="0" r="r" b="b"/>
              <a:pathLst>
                <a:path w="29" h="246">
                  <a:moveTo>
                    <a:pt x="29" y="35"/>
                  </a:moveTo>
                  <a:lnTo>
                    <a:pt x="0" y="35"/>
                  </a:lnTo>
                  <a:lnTo>
                    <a:pt x="0" y="0"/>
                  </a:lnTo>
                  <a:lnTo>
                    <a:pt x="29" y="0"/>
                  </a:lnTo>
                  <a:lnTo>
                    <a:pt x="29" y="35"/>
                  </a:lnTo>
                  <a:close/>
                  <a:moveTo>
                    <a:pt x="0" y="69"/>
                  </a:moveTo>
                  <a:lnTo>
                    <a:pt x="29" y="69"/>
                  </a:lnTo>
                  <a:lnTo>
                    <a:pt x="29"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3" name="Freeform 26"/>
            <p:cNvSpPr>
              <a:spLocks/>
            </p:cNvSpPr>
            <p:nvPr/>
          </p:nvSpPr>
          <p:spPr bwMode="gray">
            <a:xfrm>
              <a:off x="6396038"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29" y="87"/>
                </a:cxn>
                <a:cxn ang="0">
                  <a:pos x="34" y="87"/>
                </a:cxn>
                <a:cxn ang="0">
                  <a:pos x="40" y="87"/>
                </a:cxn>
                <a:cxn ang="0">
                  <a:pos x="40" y="98"/>
                </a:cxn>
                <a:cxn ang="0">
                  <a:pos x="30" y="98"/>
                </a:cxn>
                <a:cxn ang="0">
                  <a:pos x="22" y="97"/>
                </a:cxn>
                <a:cxn ang="0">
                  <a:pos x="17" y="95"/>
                </a:cxn>
                <a:cxn ang="0">
                  <a:pos x="14" y="90"/>
                </a:cxn>
                <a:cxn ang="0">
                  <a:pos x="12" y="81"/>
                </a:cxn>
                <a:cxn ang="0">
                  <a:pos x="12" y="34"/>
                </a:cxn>
                <a:cxn ang="0">
                  <a:pos x="0" y="34"/>
                </a:cxn>
                <a:cxn ang="0">
                  <a:pos x="0" y="23"/>
                </a:cxn>
                <a:cxn ang="0">
                  <a:pos x="12" y="23"/>
                </a:cxn>
                <a:cxn ang="0">
                  <a:pos x="12"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5" y="85"/>
                    <a:pt x="26" y="85"/>
                    <a:pt x="27" y="86"/>
                  </a:cubicBezTo>
                  <a:cubicBezTo>
                    <a:pt x="27" y="86"/>
                    <a:pt x="28" y="86"/>
                    <a:pt x="29" y="87"/>
                  </a:cubicBezTo>
                  <a:cubicBezTo>
                    <a:pt x="31" y="87"/>
                    <a:pt x="32" y="87"/>
                    <a:pt x="34" y="87"/>
                  </a:cubicBezTo>
                  <a:cubicBezTo>
                    <a:pt x="40" y="87"/>
                    <a:pt x="40" y="87"/>
                    <a:pt x="40" y="87"/>
                  </a:cubicBezTo>
                  <a:cubicBezTo>
                    <a:pt x="40" y="98"/>
                    <a:pt x="40" y="98"/>
                    <a:pt x="40" y="98"/>
                  </a:cubicBezTo>
                  <a:cubicBezTo>
                    <a:pt x="30" y="98"/>
                    <a:pt x="30" y="98"/>
                    <a:pt x="30" y="98"/>
                  </a:cubicBezTo>
                  <a:cubicBezTo>
                    <a:pt x="27" y="98"/>
                    <a:pt x="24" y="98"/>
                    <a:pt x="22" y="97"/>
                  </a:cubicBezTo>
                  <a:cubicBezTo>
                    <a:pt x="20" y="97"/>
                    <a:pt x="18" y="96"/>
                    <a:pt x="17" y="95"/>
                  </a:cubicBezTo>
                  <a:cubicBezTo>
                    <a:pt x="15" y="94"/>
                    <a:pt x="14" y="92"/>
                    <a:pt x="14" y="90"/>
                  </a:cubicBezTo>
                  <a:cubicBezTo>
                    <a:pt x="13" y="88"/>
                    <a:pt x="12" y="85"/>
                    <a:pt x="12" y="81"/>
                  </a:cubicBezTo>
                  <a:cubicBezTo>
                    <a:pt x="12" y="34"/>
                    <a:pt x="12" y="34"/>
                    <a:pt x="12" y="34"/>
                  </a:cubicBezTo>
                  <a:cubicBezTo>
                    <a:pt x="0" y="34"/>
                    <a:pt x="0" y="34"/>
                    <a:pt x="0" y="34"/>
                  </a:cubicBezTo>
                  <a:cubicBezTo>
                    <a:pt x="0" y="23"/>
                    <a:pt x="0" y="23"/>
                    <a:pt x="0" y="23"/>
                  </a:cubicBezTo>
                  <a:cubicBezTo>
                    <a:pt x="12" y="23"/>
                    <a:pt x="12" y="23"/>
                    <a:pt x="12" y="23"/>
                  </a:cubicBezTo>
                  <a:cubicBezTo>
                    <a:pt x="12" y="0"/>
                    <a:pt x="12" y="0"/>
                    <a:pt x="12"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4" name="Freeform 27"/>
            <p:cNvSpPr>
              <a:spLocks/>
            </p:cNvSpPr>
            <p:nvPr/>
          </p:nvSpPr>
          <p:spPr bwMode="gray">
            <a:xfrm>
              <a:off x="6594475" y="4627563"/>
              <a:ext cx="393700"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6" y="12"/>
                </a:cxn>
                <a:cxn ang="0">
                  <a:pos x="78" y="11"/>
                </a:cxn>
                <a:cxn ang="0">
                  <a:pos x="64" y="16"/>
                </a:cxn>
                <a:cxn ang="0">
                  <a:pos x="59" y="30"/>
                </a:cxn>
                <a:cxn ang="0">
                  <a:pos x="59" y="77"/>
                </a:cxn>
                <a:cxn ang="0">
                  <a:pos x="46" y="77"/>
                </a:cxn>
                <a:cxn ang="0">
                  <a:pos x="46" y="27"/>
                </a:cxn>
                <a:cxn ang="0">
                  <a:pos x="46"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2" y="2"/>
                    <a:pt x="12" y="2"/>
                    <a:pt x="12" y="2"/>
                  </a:cubicBezTo>
                  <a:cubicBezTo>
                    <a:pt x="12" y="13"/>
                    <a:pt x="12" y="13"/>
                    <a:pt x="12" y="13"/>
                  </a:cubicBezTo>
                  <a:cubicBezTo>
                    <a:pt x="12" y="13"/>
                    <a:pt x="12" y="13"/>
                    <a:pt x="12" y="13"/>
                  </a:cubicBezTo>
                  <a:cubicBezTo>
                    <a:pt x="17" y="4"/>
                    <a:pt x="26" y="0"/>
                    <a:pt x="36" y="0"/>
                  </a:cubicBezTo>
                  <a:cubicBezTo>
                    <a:pt x="41" y="0"/>
                    <a:pt x="45" y="1"/>
                    <a:pt x="49" y="3"/>
                  </a:cubicBezTo>
                  <a:cubicBezTo>
                    <a:pt x="52" y="5"/>
                    <a:pt x="55" y="8"/>
                    <a:pt x="57" y="13"/>
                  </a:cubicBezTo>
                  <a:cubicBezTo>
                    <a:pt x="59" y="9"/>
                    <a:pt x="63" y="5"/>
                    <a:pt x="67" y="3"/>
                  </a:cubicBezTo>
                  <a:cubicBezTo>
                    <a:pt x="71" y="1"/>
                    <a:pt x="75" y="0"/>
                    <a:pt x="80" y="0"/>
                  </a:cubicBezTo>
                  <a:cubicBezTo>
                    <a:pt x="84" y="0"/>
                    <a:pt x="87" y="0"/>
                    <a:pt x="90" y="1"/>
                  </a:cubicBezTo>
                  <a:cubicBezTo>
                    <a:pt x="94" y="2"/>
                    <a:pt x="96" y="3"/>
                    <a:pt x="98" y="5"/>
                  </a:cubicBezTo>
                  <a:cubicBezTo>
                    <a:pt x="101" y="7"/>
                    <a:pt x="102" y="9"/>
                    <a:pt x="103" y="12"/>
                  </a:cubicBezTo>
                  <a:cubicBezTo>
                    <a:pt x="105" y="14"/>
                    <a:pt x="105" y="18"/>
                    <a:pt x="105" y="22"/>
                  </a:cubicBezTo>
                  <a:cubicBezTo>
                    <a:pt x="105" y="77"/>
                    <a:pt x="105" y="77"/>
                    <a:pt x="105" y="77"/>
                  </a:cubicBezTo>
                  <a:cubicBezTo>
                    <a:pt x="93" y="77"/>
                    <a:pt x="93" y="77"/>
                    <a:pt x="93" y="77"/>
                  </a:cubicBezTo>
                  <a:cubicBezTo>
                    <a:pt x="93" y="27"/>
                    <a:pt x="93" y="27"/>
                    <a:pt x="93" y="27"/>
                  </a:cubicBezTo>
                  <a:cubicBezTo>
                    <a:pt x="93" y="25"/>
                    <a:pt x="93" y="23"/>
                    <a:pt x="92" y="21"/>
                  </a:cubicBezTo>
                  <a:cubicBezTo>
                    <a:pt x="92" y="19"/>
                    <a:pt x="91" y="17"/>
                    <a:pt x="90" y="16"/>
                  </a:cubicBezTo>
                  <a:cubicBezTo>
                    <a:pt x="89" y="14"/>
                    <a:pt x="88" y="13"/>
                    <a:pt x="86" y="12"/>
                  </a:cubicBezTo>
                  <a:cubicBezTo>
                    <a:pt x="84" y="11"/>
                    <a:pt x="81" y="11"/>
                    <a:pt x="78" y="11"/>
                  </a:cubicBezTo>
                  <a:cubicBezTo>
                    <a:pt x="72" y="11"/>
                    <a:pt x="68" y="13"/>
                    <a:pt x="64" y="16"/>
                  </a:cubicBezTo>
                  <a:cubicBezTo>
                    <a:pt x="61" y="19"/>
                    <a:pt x="59" y="24"/>
                    <a:pt x="59" y="30"/>
                  </a:cubicBezTo>
                  <a:cubicBezTo>
                    <a:pt x="59" y="77"/>
                    <a:pt x="59" y="77"/>
                    <a:pt x="59" y="77"/>
                  </a:cubicBezTo>
                  <a:cubicBezTo>
                    <a:pt x="46" y="77"/>
                    <a:pt x="46" y="77"/>
                    <a:pt x="46" y="77"/>
                  </a:cubicBezTo>
                  <a:cubicBezTo>
                    <a:pt x="46" y="27"/>
                    <a:pt x="46" y="27"/>
                    <a:pt x="46" y="27"/>
                  </a:cubicBezTo>
                  <a:cubicBezTo>
                    <a:pt x="46" y="25"/>
                    <a:pt x="46" y="23"/>
                    <a:pt x="46" y="21"/>
                  </a:cubicBezTo>
                  <a:cubicBezTo>
                    <a:pt x="45" y="19"/>
                    <a:pt x="45" y="17"/>
                    <a:pt x="43" y="15"/>
                  </a:cubicBezTo>
                  <a:cubicBezTo>
                    <a:pt x="42" y="14"/>
                    <a:pt x="41" y="13"/>
                    <a:pt x="39" y="12"/>
                  </a:cubicBezTo>
                  <a:cubicBezTo>
                    <a:pt x="37" y="11"/>
                    <a:pt x="35" y="11"/>
                    <a:pt x="32" y="11"/>
                  </a:cubicBezTo>
                  <a:cubicBezTo>
                    <a:pt x="29" y="11"/>
                    <a:pt x="26" y="11"/>
                    <a:pt x="23" y="13"/>
                  </a:cubicBezTo>
                  <a:cubicBezTo>
                    <a:pt x="20" y="14"/>
                    <a:pt x="18" y="16"/>
                    <a:pt x="17" y="18"/>
                  </a:cubicBezTo>
                  <a:cubicBezTo>
                    <a:pt x="15" y="20"/>
                    <a:pt x="14" y="22"/>
                    <a:pt x="13" y="25"/>
                  </a:cubicBezTo>
                  <a:cubicBezTo>
                    <a:pt x="13"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5" name="Freeform 28"/>
            <p:cNvSpPr>
              <a:spLocks noEditPoints="1"/>
            </p:cNvSpPr>
            <p:nvPr/>
          </p:nvSpPr>
          <p:spPr bwMode="gray">
            <a:xfrm>
              <a:off x="7040563" y="4627563"/>
              <a:ext cx="263525" cy="293688"/>
            </a:xfrm>
            <a:custGeom>
              <a:avLst/>
              <a:gdLst/>
              <a:ahLst/>
              <a:cxnLst>
                <a:cxn ang="0">
                  <a:pos x="68" y="53"/>
                </a:cxn>
                <a:cxn ang="0">
                  <a:pos x="57" y="72"/>
                </a:cxn>
                <a:cxn ang="0">
                  <a:pos x="36" y="78"/>
                </a:cxn>
                <a:cxn ang="0">
                  <a:pos x="21" y="76"/>
                </a:cxn>
                <a:cxn ang="0">
                  <a:pos x="9" y="67"/>
                </a:cxn>
                <a:cxn ang="0">
                  <a:pos x="3" y="55"/>
                </a:cxn>
                <a:cxn ang="0">
                  <a:pos x="0" y="39"/>
                </a:cxn>
                <a:cxn ang="0">
                  <a:pos x="3" y="23"/>
                </a:cxn>
                <a:cxn ang="0">
                  <a:pos x="10" y="11"/>
                </a:cxn>
                <a:cxn ang="0">
                  <a:pos x="21" y="3"/>
                </a:cxn>
                <a:cxn ang="0">
                  <a:pos x="36" y="0"/>
                </a:cxn>
                <a:cxn ang="0">
                  <a:pos x="52" y="4"/>
                </a:cxn>
                <a:cxn ang="0">
                  <a:pos x="63" y="15"/>
                </a:cxn>
                <a:cxn ang="0">
                  <a:pos x="68" y="28"/>
                </a:cxn>
                <a:cxn ang="0">
                  <a:pos x="70" y="43"/>
                </a:cxn>
                <a:cxn ang="0">
                  <a:pos x="13" y="43"/>
                </a:cxn>
                <a:cxn ang="0">
                  <a:pos x="14" y="52"/>
                </a:cxn>
                <a:cxn ang="0">
                  <a:pos x="19" y="60"/>
                </a:cxn>
                <a:cxn ang="0">
                  <a:pos x="26" y="66"/>
                </a:cxn>
                <a:cxn ang="0">
                  <a:pos x="37" y="68"/>
                </a:cxn>
                <a:cxn ang="0">
                  <a:pos x="49" y="64"/>
                </a:cxn>
                <a:cxn ang="0">
                  <a:pos x="56" y="53"/>
                </a:cxn>
                <a:cxn ang="0">
                  <a:pos x="68" y="53"/>
                </a:cxn>
                <a:cxn ang="0">
                  <a:pos x="56" y="32"/>
                </a:cxn>
                <a:cxn ang="0">
                  <a:pos x="54" y="24"/>
                </a:cxn>
                <a:cxn ang="0">
                  <a:pos x="50" y="17"/>
                </a:cxn>
                <a:cxn ang="0">
                  <a:pos x="43" y="12"/>
                </a:cxn>
                <a:cxn ang="0">
                  <a:pos x="35" y="11"/>
                </a:cxn>
                <a:cxn ang="0">
                  <a:pos x="26" y="12"/>
                </a:cxn>
                <a:cxn ang="0">
                  <a:pos x="20"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1" y="76"/>
                  </a:cubicBezTo>
                  <a:cubicBezTo>
                    <a:pt x="16" y="74"/>
                    <a:pt x="12" y="71"/>
                    <a:pt x="9" y="67"/>
                  </a:cubicBezTo>
                  <a:cubicBezTo>
                    <a:pt x="6" y="64"/>
                    <a:pt x="4" y="60"/>
                    <a:pt x="3" y="55"/>
                  </a:cubicBezTo>
                  <a:cubicBezTo>
                    <a:pt x="1" y="50"/>
                    <a:pt x="0" y="45"/>
                    <a:pt x="0" y="39"/>
                  </a:cubicBezTo>
                  <a:cubicBezTo>
                    <a:pt x="0" y="33"/>
                    <a:pt x="1" y="28"/>
                    <a:pt x="3" y="23"/>
                  </a:cubicBezTo>
                  <a:cubicBezTo>
                    <a:pt x="5" y="19"/>
                    <a:pt x="7" y="14"/>
                    <a:pt x="10" y="11"/>
                  </a:cubicBezTo>
                  <a:cubicBezTo>
                    <a:pt x="13" y="7"/>
                    <a:pt x="17" y="5"/>
                    <a:pt x="21" y="3"/>
                  </a:cubicBezTo>
                  <a:cubicBezTo>
                    <a:pt x="26" y="1"/>
                    <a:pt x="30" y="0"/>
                    <a:pt x="36" y="0"/>
                  </a:cubicBezTo>
                  <a:cubicBezTo>
                    <a:pt x="42" y="0"/>
                    <a:pt x="48" y="1"/>
                    <a:pt x="52" y="4"/>
                  </a:cubicBezTo>
                  <a:cubicBezTo>
                    <a:pt x="57" y="7"/>
                    <a:pt x="60" y="10"/>
                    <a:pt x="63" y="15"/>
                  </a:cubicBezTo>
                  <a:cubicBezTo>
                    <a:pt x="65" y="19"/>
                    <a:pt x="67" y="23"/>
                    <a:pt x="68" y="28"/>
                  </a:cubicBezTo>
                  <a:cubicBezTo>
                    <a:pt x="69" y="34"/>
                    <a:pt x="70" y="38"/>
                    <a:pt x="70" y="43"/>
                  </a:cubicBezTo>
                  <a:cubicBezTo>
                    <a:pt x="13" y="43"/>
                    <a:pt x="13" y="43"/>
                    <a:pt x="13" y="43"/>
                  </a:cubicBezTo>
                  <a:cubicBezTo>
                    <a:pt x="13" y="46"/>
                    <a:pt x="14" y="49"/>
                    <a:pt x="14" y="52"/>
                  </a:cubicBezTo>
                  <a:cubicBezTo>
                    <a:pt x="15" y="55"/>
                    <a:pt x="17" y="58"/>
                    <a:pt x="19" y="60"/>
                  </a:cubicBezTo>
                  <a:cubicBezTo>
                    <a:pt x="21" y="62"/>
                    <a:pt x="23" y="64"/>
                    <a:pt x="26" y="66"/>
                  </a:cubicBezTo>
                  <a:cubicBezTo>
                    <a:pt x="29" y="67"/>
                    <a:pt x="33" y="68"/>
                    <a:pt x="37" y="68"/>
                  </a:cubicBezTo>
                  <a:cubicBezTo>
                    <a:pt x="42" y="68"/>
                    <a:pt x="46" y="66"/>
                    <a:pt x="49" y="64"/>
                  </a:cubicBezTo>
                  <a:cubicBezTo>
                    <a:pt x="53" y="62"/>
                    <a:pt x="55" y="58"/>
                    <a:pt x="56" y="53"/>
                  </a:cubicBezTo>
                  <a:lnTo>
                    <a:pt x="68" y="53"/>
                  </a:lnTo>
                  <a:close/>
                  <a:moveTo>
                    <a:pt x="56" y="32"/>
                  </a:moveTo>
                  <a:cubicBezTo>
                    <a:pt x="56" y="29"/>
                    <a:pt x="56" y="26"/>
                    <a:pt x="54" y="24"/>
                  </a:cubicBezTo>
                  <a:cubicBezTo>
                    <a:pt x="53" y="21"/>
                    <a:pt x="52" y="19"/>
                    <a:pt x="50" y="17"/>
                  </a:cubicBezTo>
                  <a:cubicBezTo>
                    <a:pt x="48" y="15"/>
                    <a:pt x="46" y="14"/>
                    <a:pt x="43" y="12"/>
                  </a:cubicBezTo>
                  <a:cubicBezTo>
                    <a:pt x="41" y="11"/>
                    <a:pt x="38" y="11"/>
                    <a:pt x="35" y="11"/>
                  </a:cubicBezTo>
                  <a:cubicBezTo>
                    <a:pt x="32" y="11"/>
                    <a:pt x="29" y="11"/>
                    <a:pt x="26" y="12"/>
                  </a:cubicBezTo>
                  <a:cubicBezTo>
                    <a:pt x="24" y="14"/>
                    <a:pt x="21" y="15"/>
                    <a:pt x="20" y="17"/>
                  </a:cubicBezTo>
                  <a:cubicBezTo>
                    <a:pt x="18"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6" name="Freeform 29"/>
            <p:cNvSpPr>
              <a:spLocks/>
            </p:cNvSpPr>
            <p:nvPr/>
          </p:nvSpPr>
          <p:spPr bwMode="gray">
            <a:xfrm>
              <a:off x="7348538" y="4627563"/>
              <a:ext cx="233363" cy="288925"/>
            </a:xfrm>
            <a:custGeom>
              <a:avLst/>
              <a:gdLst/>
              <a:ahLst/>
              <a:cxnLst>
                <a:cxn ang="0">
                  <a:pos x="0" y="2"/>
                </a:cxn>
                <a:cxn ang="0">
                  <a:pos x="11" y="2"/>
                </a:cxn>
                <a:cxn ang="0">
                  <a:pos x="11" y="14"/>
                </a:cxn>
                <a:cxn ang="0">
                  <a:pos x="12" y="14"/>
                </a:cxn>
                <a:cxn ang="0">
                  <a:pos x="22" y="3"/>
                </a:cxn>
                <a:cxn ang="0">
                  <a:pos x="36" y="0"/>
                </a:cxn>
                <a:cxn ang="0">
                  <a:pos x="48" y="2"/>
                </a:cxn>
                <a:cxn ang="0">
                  <a:pos x="56" y="8"/>
                </a:cxn>
                <a:cxn ang="0">
                  <a:pos x="61" y="16"/>
                </a:cxn>
                <a:cxn ang="0">
                  <a:pos x="62" y="27"/>
                </a:cxn>
                <a:cxn ang="0">
                  <a:pos x="62" y="77"/>
                </a:cxn>
                <a:cxn ang="0">
                  <a:pos x="50" y="77"/>
                </a:cxn>
                <a:cxn ang="0">
                  <a:pos x="50" y="26"/>
                </a:cxn>
                <a:cxn ang="0">
                  <a:pos x="45" y="15"/>
                </a:cxn>
                <a:cxn ang="0">
                  <a:pos x="34" y="11"/>
                </a:cxn>
                <a:cxn ang="0">
                  <a:pos x="24" y="13"/>
                </a:cxn>
                <a:cxn ang="0">
                  <a:pos x="18" y="17"/>
                </a:cxn>
                <a:cxn ang="0">
                  <a:pos x="13" y="25"/>
                </a:cxn>
                <a:cxn ang="0">
                  <a:pos x="12" y="34"/>
                </a:cxn>
                <a:cxn ang="0">
                  <a:pos x="12" y="77"/>
                </a:cxn>
                <a:cxn ang="0">
                  <a:pos x="0" y="77"/>
                </a:cxn>
                <a:cxn ang="0">
                  <a:pos x="0" y="2"/>
                </a:cxn>
              </a:cxnLst>
              <a:rect l="0" t="0" r="r" b="b"/>
              <a:pathLst>
                <a:path w="62" h="77">
                  <a:moveTo>
                    <a:pt x="0" y="2"/>
                  </a:moveTo>
                  <a:cubicBezTo>
                    <a:pt x="11" y="2"/>
                    <a:pt x="11" y="2"/>
                    <a:pt x="11" y="2"/>
                  </a:cubicBezTo>
                  <a:cubicBezTo>
                    <a:pt x="11" y="14"/>
                    <a:pt x="11" y="14"/>
                    <a:pt x="11" y="14"/>
                  </a:cubicBezTo>
                  <a:cubicBezTo>
                    <a:pt x="12" y="14"/>
                    <a:pt x="12" y="14"/>
                    <a:pt x="12" y="14"/>
                  </a:cubicBezTo>
                  <a:cubicBezTo>
                    <a:pt x="14" y="9"/>
                    <a:pt x="18" y="5"/>
                    <a:pt x="22" y="3"/>
                  </a:cubicBezTo>
                  <a:cubicBezTo>
                    <a:pt x="26" y="1"/>
                    <a:pt x="31" y="0"/>
                    <a:pt x="36" y="0"/>
                  </a:cubicBezTo>
                  <a:cubicBezTo>
                    <a:pt x="41" y="0"/>
                    <a:pt x="45" y="1"/>
                    <a:pt x="48" y="2"/>
                  </a:cubicBezTo>
                  <a:cubicBezTo>
                    <a:pt x="52" y="3"/>
                    <a:pt x="54" y="5"/>
                    <a:pt x="56" y="8"/>
                  </a:cubicBezTo>
                  <a:cubicBezTo>
                    <a:pt x="58" y="10"/>
                    <a:pt x="60" y="13"/>
                    <a:pt x="61" y="16"/>
                  </a:cubicBezTo>
                  <a:cubicBezTo>
                    <a:pt x="61" y="20"/>
                    <a:pt x="62" y="23"/>
                    <a:pt x="62" y="27"/>
                  </a:cubicBezTo>
                  <a:cubicBezTo>
                    <a:pt x="62" y="77"/>
                    <a:pt x="62" y="77"/>
                    <a:pt x="62" y="77"/>
                  </a:cubicBezTo>
                  <a:cubicBezTo>
                    <a:pt x="50" y="77"/>
                    <a:pt x="50" y="77"/>
                    <a:pt x="50" y="77"/>
                  </a:cubicBezTo>
                  <a:cubicBezTo>
                    <a:pt x="50" y="26"/>
                    <a:pt x="50" y="26"/>
                    <a:pt x="50" y="26"/>
                  </a:cubicBezTo>
                  <a:cubicBezTo>
                    <a:pt x="50" y="21"/>
                    <a:pt x="48" y="18"/>
                    <a:pt x="45" y="15"/>
                  </a:cubicBezTo>
                  <a:cubicBezTo>
                    <a:pt x="43" y="12"/>
                    <a:pt x="39" y="11"/>
                    <a:pt x="34" y="11"/>
                  </a:cubicBezTo>
                  <a:cubicBezTo>
                    <a:pt x="31" y="11"/>
                    <a:pt x="27" y="11"/>
                    <a:pt x="24" y="13"/>
                  </a:cubicBezTo>
                  <a:cubicBezTo>
                    <a:pt x="22" y="14"/>
                    <a:pt x="19" y="15"/>
                    <a:pt x="18" y="17"/>
                  </a:cubicBezTo>
                  <a:cubicBezTo>
                    <a:pt x="16" y="20"/>
                    <a:pt x="14" y="22"/>
                    <a:pt x="13" y="25"/>
                  </a:cubicBezTo>
                  <a:cubicBezTo>
                    <a:pt x="13" y="28"/>
                    <a:pt x="12" y="31"/>
                    <a:pt x="12" y="34"/>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7" name="Freeform 30"/>
            <p:cNvSpPr>
              <a:spLocks/>
            </p:cNvSpPr>
            <p:nvPr/>
          </p:nvSpPr>
          <p:spPr bwMode="gray">
            <a:xfrm>
              <a:off x="7620000"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30" y="87"/>
                </a:cxn>
                <a:cxn ang="0">
                  <a:pos x="34" y="87"/>
                </a:cxn>
                <a:cxn ang="0">
                  <a:pos x="40" y="87"/>
                </a:cxn>
                <a:cxn ang="0">
                  <a:pos x="40" y="98"/>
                </a:cxn>
                <a:cxn ang="0">
                  <a:pos x="31" y="98"/>
                </a:cxn>
                <a:cxn ang="0">
                  <a:pos x="22"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6" y="85"/>
                    <a:pt x="26" y="85"/>
                    <a:pt x="27" y="86"/>
                  </a:cubicBezTo>
                  <a:cubicBezTo>
                    <a:pt x="27" y="86"/>
                    <a:pt x="28" y="86"/>
                    <a:pt x="30" y="87"/>
                  </a:cubicBezTo>
                  <a:cubicBezTo>
                    <a:pt x="31" y="87"/>
                    <a:pt x="32" y="87"/>
                    <a:pt x="34" y="87"/>
                  </a:cubicBezTo>
                  <a:cubicBezTo>
                    <a:pt x="40" y="87"/>
                    <a:pt x="40" y="87"/>
                    <a:pt x="40" y="87"/>
                  </a:cubicBezTo>
                  <a:cubicBezTo>
                    <a:pt x="40" y="98"/>
                    <a:pt x="40" y="98"/>
                    <a:pt x="40" y="98"/>
                  </a:cubicBezTo>
                  <a:cubicBezTo>
                    <a:pt x="31" y="98"/>
                    <a:pt x="31" y="98"/>
                    <a:pt x="31" y="98"/>
                  </a:cubicBezTo>
                  <a:cubicBezTo>
                    <a:pt x="27" y="98"/>
                    <a:pt x="25" y="98"/>
                    <a:pt x="22" y="97"/>
                  </a:cubicBezTo>
                  <a:cubicBezTo>
                    <a:pt x="20" y="97"/>
                    <a:pt x="18" y="96"/>
                    <a:pt x="17" y="95"/>
                  </a:cubicBezTo>
                  <a:cubicBezTo>
                    <a:pt x="15" y="94"/>
                    <a:pt x="14"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8" name="Freeform 31"/>
            <p:cNvSpPr>
              <a:spLocks noEditPoints="1"/>
            </p:cNvSpPr>
            <p:nvPr/>
          </p:nvSpPr>
          <p:spPr bwMode="gray">
            <a:xfrm>
              <a:off x="7796213" y="4484688"/>
              <a:ext cx="315913" cy="315913"/>
            </a:xfrm>
            <a:custGeom>
              <a:avLst/>
              <a:gdLst/>
              <a:ahLst/>
              <a:cxnLst>
                <a:cxn ang="0">
                  <a:pos x="3" y="25"/>
                </a:cxn>
                <a:cxn ang="0">
                  <a:pos x="12" y="12"/>
                </a:cxn>
                <a:cxn ang="0">
                  <a:pos x="26" y="3"/>
                </a:cxn>
                <a:cxn ang="0">
                  <a:pos x="42" y="0"/>
                </a:cxn>
                <a:cxn ang="0">
                  <a:pos x="58" y="3"/>
                </a:cxn>
                <a:cxn ang="0">
                  <a:pos x="72" y="12"/>
                </a:cxn>
                <a:cxn ang="0">
                  <a:pos x="81" y="25"/>
                </a:cxn>
                <a:cxn ang="0">
                  <a:pos x="84" y="42"/>
                </a:cxn>
                <a:cxn ang="0">
                  <a:pos x="81" y="59"/>
                </a:cxn>
                <a:cxn ang="0">
                  <a:pos x="72" y="72"/>
                </a:cxn>
                <a:cxn ang="0">
                  <a:pos x="58" y="81"/>
                </a:cxn>
                <a:cxn ang="0">
                  <a:pos x="42" y="84"/>
                </a:cxn>
                <a:cxn ang="0">
                  <a:pos x="26" y="81"/>
                </a:cxn>
                <a:cxn ang="0">
                  <a:pos x="12" y="72"/>
                </a:cxn>
                <a:cxn ang="0">
                  <a:pos x="3" y="59"/>
                </a:cxn>
                <a:cxn ang="0">
                  <a:pos x="0" y="42"/>
                </a:cxn>
                <a:cxn ang="0">
                  <a:pos x="3" y="25"/>
                </a:cxn>
                <a:cxn ang="0">
                  <a:pos x="10" y="56"/>
                </a:cxn>
                <a:cxn ang="0">
                  <a:pos x="17" y="68"/>
                </a:cxn>
                <a:cxn ang="0">
                  <a:pos x="28" y="75"/>
                </a:cxn>
                <a:cxn ang="0">
                  <a:pos x="42" y="78"/>
                </a:cxn>
                <a:cxn ang="0">
                  <a:pos x="56" y="75"/>
                </a:cxn>
                <a:cxn ang="0">
                  <a:pos x="67" y="68"/>
                </a:cxn>
                <a:cxn ang="0">
                  <a:pos x="74" y="56"/>
                </a:cxn>
                <a:cxn ang="0">
                  <a:pos x="77" y="42"/>
                </a:cxn>
                <a:cxn ang="0">
                  <a:pos x="74" y="28"/>
                </a:cxn>
                <a:cxn ang="0">
                  <a:pos x="67" y="16"/>
                </a:cxn>
                <a:cxn ang="0">
                  <a:pos x="56" y="9"/>
                </a:cxn>
                <a:cxn ang="0">
                  <a:pos x="42" y="6"/>
                </a:cxn>
                <a:cxn ang="0">
                  <a:pos x="28" y="9"/>
                </a:cxn>
                <a:cxn ang="0">
                  <a:pos x="17" y="16"/>
                </a:cxn>
                <a:cxn ang="0">
                  <a:pos x="10" y="28"/>
                </a:cxn>
                <a:cxn ang="0">
                  <a:pos x="7" y="42"/>
                </a:cxn>
                <a:cxn ang="0">
                  <a:pos x="10" y="56"/>
                </a:cxn>
                <a:cxn ang="0">
                  <a:pos x="26" y="17"/>
                </a:cxn>
                <a:cxn ang="0">
                  <a:pos x="45" y="17"/>
                </a:cxn>
                <a:cxn ang="0">
                  <a:pos x="58" y="21"/>
                </a:cxn>
                <a:cxn ang="0">
                  <a:pos x="62" y="32"/>
                </a:cxn>
                <a:cxn ang="0">
                  <a:pos x="58" y="41"/>
                </a:cxn>
                <a:cxn ang="0">
                  <a:pos x="49" y="45"/>
                </a:cxn>
                <a:cxn ang="0">
                  <a:pos x="63" y="67"/>
                </a:cxn>
                <a:cxn ang="0">
                  <a:pos x="55" y="67"/>
                </a:cxn>
                <a:cxn ang="0">
                  <a:pos x="41" y="46"/>
                </a:cxn>
                <a:cxn ang="0">
                  <a:pos x="33" y="46"/>
                </a:cxn>
                <a:cxn ang="0">
                  <a:pos x="33" y="67"/>
                </a:cxn>
                <a:cxn ang="0">
                  <a:pos x="26" y="67"/>
                </a:cxn>
                <a:cxn ang="0">
                  <a:pos x="26" y="17"/>
                </a:cxn>
                <a:cxn ang="0">
                  <a:pos x="33" y="39"/>
                </a:cxn>
                <a:cxn ang="0">
                  <a:pos x="41" y="39"/>
                </a:cxn>
                <a:cxn ang="0">
                  <a:pos x="46" y="39"/>
                </a:cxn>
                <a:cxn ang="0">
                  <a:pos x="50" y="38"/>
                </a:cxn>
                <a:cxn ang="0">
                  <a:pos x="53" y="36"/>
                </a:cxn>
                <a:cxn ang="0">
                  <a:pos x="54" y="31"/>
                </a:cxn>
                <a:cxn ang="0">
                  <a:pos x="53" y="27"/>
                </a:cxn>
                <a:cxn ang="0">
                  <a:pos x="51" y="25"/>
                </a:cxn>
                <a:cxn ang="0">
                  <a:pos x="47" y="24"/>
                </a:cxn>
                <a:cxn ang="0">
                  <a:pos x="43" y="24"/>
                </a:cxn>
                <a:cxn ang="0">
                  <a:pos x="33" y="24"/>
                </a:cxn>
                <a:cxn ang="0">
                  <a:pos x="33" y="39"/>
                </a:cxn>
              </a:cxnLst>
              <a:rect l="0" t="0" r="r" b="b"/>
              <a:pathLst>
                <a:path w="84" h="84">
                  <a:moveTo>
                    <a:pt x="3" y="25"/>
                  </a:moveTo>
                  <a:cubicBezTo>
                    <a:pt x="5" y="20"/>
                    <a:pt x="8" y="16"/>
                    <a:pt x="12" y="12"/>
                  </a:cubicBezTo>
                  <a:cubicBezTo>
                    <a:pt x="16" y="8"/>
                    <a:pt x="21" y="5"/>
                    <a:pt x="26" y="3"/>
                  </a:cubicBezTo>
                  <a:cubicBezTo>
                    <a:pt x="31" y="1"/>
                    <a:pt x="36" y="0"/>
                    <a:pt x="42" y="0"/>
                  </a:cubicBezTo>
                  <a:cubicBezTo>
                    <a:pt x="48" y="0"/>
                    <a:pt x="53" y="1"/>
                    <a:pt x="58" y="3"/>
                  </a:cubicBezTo>
                  <a:cubicBezTo>
                    <a:pt x="64" y="5"/>
                    <a:pt x="68" y="8"/>
                    <a:pt x="72" y="12"/>
                  </a:cubicBezTo>
                  <a:cubicBezTo>
                    <a:pt x="76" y="16"/>
                    <a:pt x="79" y="20"/>
                    <a:pt x="81" y="25"/>
                  </a:cubicBezTo>
                  <a:cubicBezTo>
                    <a:pt x="83" y="30"/>
                    <a:pt x="84" y="36"/>
                    <a:pt x="84" y="42"/>
                  </a:cubicBezTo>
                  <a:cubicBezTo>
                    <a:pt x="84" y="48"/>
                    <a:pt x="83" y="54"/>
                    <a:pt x="81" y="59"/>
                  </a:cubicBezTo>
                  <a:cubicBezTo>
                    <a:pt x="79" y="64"/>
                    <a:pt x="76" y="68"/>
                    <a:pt x="72" y="72"/>
                  </a:cubicBezTo>
                  <a:cubicBezTo>
                    <a:pt x="68" y="76"/>
                    <a:pt x="64" y="79"/>
                    <a:pt x="58" y="81"/>
                  </a:cubicBezTo>
                  <a:cubicBezTo>
                    <a:pt x="53" y="83"/>
                    <a:pt x="48" y="84"/>
                    <a:pt x="42" y="84"/>
                  </a:cubicBezTo>
                  <a:cubicBezTo>
                    <a:pt x="36" y="84"/>
                    <a:pt x="31" y="83"/>
                    <a:pt x="26" y="81"/>
                  </a:cubicBezTo>
                  <a:cubicBezTo>
                    <a:pt x="21" y="79"/>
                    <a:pt x="16" y="76"/>
                    <a:pt x="12" y="72"/>
                  </a:cubicBezTo>
                  <a:cubicBezTo>
                    <a:pt x="8" y="68"/>
                    <a:pt x="5" y="64"/>
                    <a:pt x="3" y="59"/>
                  </a:cubicBezTo>
                  <a:cubicBezTo>
                    <a:pt x="1" y="54"/>
                    <a:pt x="0" y="48"/>
                    <a:pt x="0" y="42"/>
                  </a:cubicBezTo>
                  <a:cubicBezTo>
                    <a:pt x="0" y="36"/>
                    <a:pt x="1" y="30"/>
                    <a:pt x="3" y="25"/>
                  </a:cubicBezTo>
                  <a:close/>
                  <a:moveTo>
                    <a:pt x="10" y="56"/>
                  </a:moveTo>
                  <a:cubicBezTo>
                    <a:pt x="12" y="61"/>
                    <a:pt x="14" y="65"/>
                    <a:pt x="17" y="68"/>
                  </a:cubicBezTo>
                  <a:cubicBezTo>
                    <a:pt x="20" y="71"/>
                    <a:pt x="24" y="74"/>
                    <a:pt x="28" y="75"/>
                  </a:cubicBezTo>
                  <a:cubicBezTo>
                    <a:pt x="33" y="77"/>
                    <a:pt x="37" y="78"/>
                    <a:pt x="42" y="78"/>
                  </a:cubicBezTo>
                  <a:cubicBezTo>
                    <a:pt x="47" y="78"/>
                    <a:pt x="52" y="77"/>
                    <a:pt x="56" y="75"/>
                  </a:cubicBezTo>
                  <a:cubicBezTo>
                    <a:pt x="60" y="74"/>
                    <a:pt x="64" y="71"/>
                    <a:pt x="67" y="68"/>
                  </a:cubicBezTo>
                  <a:cubicBezTo>
                    <a:pt x="70" y="65"/>
                    <a:pt x="72" y="61"/>
                    <a:pt x="74" y="56"/>
                  </a:cubicBezTo>
                  <a:cubicBezTo>
                    <a:pt x="76" y="52"/>
                    <a:pt x="77" y="47"/>
                    <a:pt x="77" y="42"/>
                  </a:cubicBezTo>
                  <a:cubicBezTo>
                    <a:pt x="77" y="37"/>
                    <a:pt x="76" y="32"/>
                    <a:pt x="74" y="28"/>
                  </a:cubicBezTo>
                  <a:cubicBezTo>
                    <a:pt x="72" y="23"/>
                    <a:pt x="70" y="20"/>
                    <a:pt x="67" y="16"/>
                  </a:cubicBezTo>
                  <a:cubicBezTo>
                    <a:pt x="64" y="13"/>
                    <a:pt x="60" y="11"/>
                    <a:pt x="56" y="9"/>
                  </a:cubicBezTo>
                  <a:cubicBezTo>
                    <a:pt x="52" y="7"/>
                    <a:pt x="47" y="6"/>
                    <a:pt x="42" y="6"/>
                  </a:cubicBezTo>
                  <a:cubicBezTo>
                    <a:pt x="37" y="6"/>
                    <a:pt x="33" y="7"/>
                    <a:pt x="28" y="9"/>
                  </a:cubicBezTo>
                  <a:cubicBezTo>
                    <a:pt x="24" y="11"/>
                    <a:pt x="20" y="13"/>
                    <a:pt x="17" y="16"/>
                  </a:cubicBezTo>
                  <a:cubicBezTo>
                    <a:pt x="14" y="20"/>
                    <a:pt x="12" y="23"/>
                    <a:pt x="10" y="28"/>
                  </a:cubicBezTo>
                  <a:cubicBezTo>
                    <a:pt x="8" y="32"/>
                    <a:pt x="7" y="37"/>
                    <a:pt x="7" y="42"/>
                  </a:cubicBezTo>
                  <a:cubicBezTo>
                    <a:pt x="7" y="47"/>
                    <a:pt x="8" y="52"/>
                    <a:pt x="10" y="56"/>
                  </a:cubicBezTo>
                  <a:close/>
                  <a:moveTo>
                    <a:pt x="26" y="17"/>
                  </a:moveTo>
                  <a:cubicBezTo>
                    <a:pt x="45" y="17"/>
                    <a:pt x="45" y="17"/>
                    <a:pt x="45" y="17"/>
                  </a:cubicBezTo>
                  <a:cubicBezTo>
                    <a:pt x="51" y="17"/>
                    <a:pt x="55" y="19"/>
                    <a:pt x="58" y="21"/>
                  </a:cubicBezTo>
                  <a:cubicBezTo>
                    <a:pt x="61" y="23"/>
                    <a:pt x="62" y="27"/>
                    <a:pt x="62" y="32"/>
                  </a:cubicBezTo>
                  <a:cubicBezTo>
                    <a:pt x="62" y="36"/>
                    <a:pt x="61" y="39"/>
                    <a:pt x="58" y="41"/>
                  </a:cubicBezTo>
                  <a:cubicBezTo>
                    <a:pt x="56" y="43"/>
                    <a:pt x="53" y="45"/>
                    <a:pt x="49" y="45"/>
                  </a:cubicBezTo>
                  <a:cubicBezTo>
                    <a:pt x="63" y="67"/>
                    <a:pt x="63" y="67"/>
                    <a:pt x="63" y="67"/>
                  </a:cubicBezTo>
                  <a:cubicBezTo>
                    <a:pt x="55" y="67"/>
                    <a:pt x="55" y="67"/>
                    <a:pt x="55" y="67"/>
                  </a:cubicBezTo>
                  <a:cubicBezTo>
                    <a:pt x="41" y="46"/>
                    <a:pt x="41" y="46"/>
                    <a:pt x="41" y="46"/>
                  </a:cubicBezTo>
                  <a:cubicBezTo>
                    <a:pt x="33" y="46"/>
                    <a:pt x="33" y="46"/>
                    <a:pt x="33" y="46"/>
                  </a:cubicBezTo>
                  <a:cubicBezTo>
                    <a:pt x="33" y="67"/>
                    <a:pt x="33" y="67"/>
                    <a:pt x="33" y="67"/>
                  </a:cubicBezTo>
                  <a:cubicBezTo>
                    <a:pt x="26" y="67"/>
                    <a:pt x="26" y="67"/>
                    <a:pt x="26" y="67"/>
                  </a:cubicBezTo>
                  <a:lnTo>
                    <a:pt x="26" y="17"/>
                  </a:lnTo>
                  <a:close/>
                  <a:moveTo>
                    <a:pt x="33" y="39"/>
                  </a:moveTo>
                  <a:cubicBezTo>
                    <a:pt x="41" y="39"/>
                    <a:pt x="41" y="39"/>
                    <a:pt x="41" y="39"/>
                  </a:cubicBezTo>
                  <a:cubicBezTo>
                    <a:pt x="43" y="39"/>
                    <a:pt x="45" y="39"/>
                    <a:pt x="46" y="39"/>
                  </a:cubicBezTo>
                  <a:cubicBezTo>
                    <a:pt x="48" y="39"/>
                    <a:pt x="49" y="39"/>
                    <a:pt x="50" y="38"/>
                  </a:cubicBezTo>
                  <a:cubicBezTo>
                    <a:pt x="52" y="38"/>
                    <a:pt x="53" y="37"/>
                    <a:pt x="53" y="36"/>
                  </a:cubicBezTo>
                  <a:cubicBezTo>
                    <a:pt x="54" y="35"/>
                    <a:pt x="54" y="33"/>
                    <a:pt x="54" y="31"/>
                  </a:cubicBezTo>
                  <a:cubicBezTo>
                    <a:pt x="54" y="30"/>
                    <a:pt x="54" y="28"/>
                    <a:pt x="53" y="27"/>
                  </a:cubicBezTo>
                  <a:cubicBezTo>
                    <a:pt x="53" y="26"/>
                    <a:pt x="52" y="26"/>
                    <a:pt x="51" y="25"/>
                  </a:cubicBezTo>
                  <a:cubicBezTo>
                    <a:pt x="50" y="24"/>
                    <a:pt x="49" y="24"/>
                    <a:pt x="47" y="24"/>
                  </a:cubicBezTo>
                  <a:cubicBezTo>
                    <a:pt x="46" y="24"/>
                    <a:pt x="45" y="24"/>
                    <a:pt x="43" y="24"/>
                  </a:cubicBezTo>
                  <a:cubicBezTo>
                    <a:pt x="33" y="24"/>
                    <a:pt x="33" y="24"/>
                    <a:pt x="33" y="24"/>
                  </a:cubicBezTo>
                  <a:lnTo>
                    <a:pt x="33" y="3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
        <p:nvSpPr>
          <p:cNvPr id="2" name="Title 1"/>
          <p:cNvSpPr>
            <a:spLocks noGrp="1"/>
          </p:cNvSpPr>
          <p:nvPr>
            <p:ph type="ctrTitle"/>
          </p:nvPr>
        </p:nvSpPr>
        <p:spPr>
          <a:xfrm>
            <a:off x="447674" y="253048"/>
            <a:ext cx="8251825" cy="605254"/>
          </a:xfrm>
        </p:spPr>
        <p:txBody>
          <a:bodyPr wrap="square" lIns="0" tIns="0" rIns="0" bIns="0">
            <a:noAutofit/>
          </a:bodyPr>
          <a:lstStyle>
            <a:lvl1pPr algn="l">
              <a:defRPr sz="3900" baseline="0">
                <a:solidFill>
                  <a:schemeClr val="tx2"/>
                </a:solidFill>
              </a:defRPr>
            </a:lvl1pPr>
          </a:lstStyle>
          <a:p>
            <a:r>
              <a:rPr lang="en-US" noProof="0" smtClean="0"/>
              <a:t>Click to edit Master title style</a:t>
            </a:r>
            <a:endParaRPr lang="en-US" noProof="0" dirty="0"/>
          </a:p>
        </p:txBody>
      </p:sp>
      <p:sp>
        <p:nvSpPr>
          <p:cNvPr id="13" name="Subtitle 2"/>
          <p:cNvSpPr>
            <a:spLocks noGrp="1"/>
          </p:cNvSpPr>
          <p:nvPr>
            <p:ph type="subTitle" idx="1"/>
          </p:nvPr>
        </p:nvSpPr>
        <p:spPr>
          <a:xfrm>
            <a:off x="447675" y="855981"/>
            <a:ext cx="8251825" cy="629920"/>
          </a:xfrm>
          <a:prstGeom prst="rect">
            <a:avLst/>
          </a:prstGeom>
        </p:spPr>
        <p:txBody>
          <a:bodyPr lIns="0" tIns="0" rIns="0" bIns="0" anchor="t" anchorCtr="0">
            <a:noAutofit/>
          </a:bodyPr>
          <a:lstStyle>
            <a:lvl1pPr marL="0" indent="0" algn="l">
              <a:buNone/>
              <a:defRPr sz="39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pic>
        <p:nvPicPr>
          <p:cNvPr id="41" name="Picture 40" descr="&lt;IGNORE&gt;&#10;"/>
          <p:cNvPicPr>
            <a:picLocks noChangeAspect="1"/>
          </p:cNvPicPr>
          <p:nvPr userDrawn="1"/>
        </p:nvPicPr>
        <p:blipFill>
          <a:blip r:embed="rId3" cstate="print"/>
          <a:stretch>
            <a:fillRect/>
          </a:stretch>
        </p:blipFill>
        <p:spPr>
          <a:xfrm>
            <a:off x="0" y="0"/>
            <a:ext cx="9144000" cy="6858000"/>
          </a:xfrm>
          <a:prstGeom prst="rect">
            <a:avLst/>
          </a:prstGeom>
        </p:spPr>
      </p:pic>
      <p:pic>
        <p:nvPicPr>
          <p:cNvPr id="40" name="image93.png" descr="Signature_A_40years_BEET.png"/>
          <p:cNvPicPr/>
          <p:nvPr userDrawn="1"/>
        </p:nvPicPr>
        <p:blipFill>
          <a:blip r:embed="rId4">
            <a:extLst/>
          </a:blip>
          <a:stretch>
            <a:fillRect/>
          </a:stretch>
        </p:blipFill>
        <p:spPr>
          <a:xfrm>
            <a:off x="487680" y="5890259"/>
            <a:ext cx="710867" cy="516994"/>
          </a:xfrm>
          <a:prstGeom prst="rect">
            <a:avLst/>
          </a:prstGeom>
          <a:ln w="12700">
            <a:miter lim="400000"/>
          </a:ln>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41" name="Picture 6" descr="cover_bg_ice_part2.jpg &lt;IGNORE&gt;"/>
          <p:cNvPicPr>
            <a:picLocks/>
          </p:cNvPicPr>
          <p:nvPr userDrawn="1"/>
        </p:nvPicPr>
        <p:blipFill>
          <a:blip r:embed="rId2" cstate="print"/>
          <a:stretch>
            <a:fillRect/>
          </a:stretch>
        </p:blipFill>
        <p:spPr>
          <a:xfrm>
            <a:off x="0" y="0"/>
            <a:ext cx="9144000" cy="6858000"/>
          </a:xfrm>
          <a:prstGeom prst="rect">
            <a:avLst/>
          </a:prstGeom>
        </p:spPr>
      </p:pic>
      <p:pic>
        <p:nvPicPr>
          <p:cNvPr id="40" name="Image 15" descr="section.jpg &lt;IGNORE&gt;"/>
          <p:cNvPicPr>
            <a:picLocks noChangeAspect="1"/>
          </p:cNvPicPr>
          <p:nvPr userDrawn="1"/>
        </p:nvPicPr>
        <p:blipFill>
          <a:blip r:embed="rId3" cstate="print"/>
          <a:stretch>
            <a:fillRect/>
          </a:stretch>
        </p:blipFill>
        <p:spPr>
          <a:xfrm>
            <a:off x="0" y="2286000"/>
            <a:ext cx="9144000" cy="2286000"/>
          </a:xfrm>
          <a:prstGeom prst="rect">
            <a:avLst/>
          </a:prstGeom>
        </p:spPr>
      </p:pic>
      <p:grpSp>
        <p:nvGrpSpPr>
          <p:cNvPr id="11" name="Group 10"/>
          <p:cNvGrpSpPr/>
          <p:nvPr userDrawn="1"/>
        </p:nvGrpSpPr>
        <p:grpSpPr bwMode="gray">
          <a:xfrm>
            <a:off x="6901056" y="5829386"/>
            <a:ext cx="1894407" cy="855073"/>
            <a:chOff x="1028700" y="1828800"/>
            <a:chExt cx="7083426" cy="3197226"/>
          </a:xfrm>
          <a:solidFill>
            <a:srgbClr val="FFFFFF"/>
          </a:solidFill>
        </p:grpSpPr>
        <p:sp>
          <p:nvSpPr>
            <p:cNvPr id="12" name="Freeform 5"/>
            <p:cNvSpPr>
              <a:spLocks/>
            </p:cNvSpPr>
            <p:nvPr/>
          </p:nvSpPr>
          <p:spPr bwMode="gray">
            <a:xfrm>
              <a:off x="3371850" y="1828800"/>
              <a:ext cx="1697038" cy="2027238"/>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4" name="Freeform 6"/>
            <p:cNvSpPr>
              <a:spLocks/>
            </p:cNvSpPr>
            <p:nvPr/>
          </p:nvSpPr>
          <p:spPr bwMode="gray">
            <a:xfrm>
              <a:off x="5222875" y="1828800"/>
              <a:ext cx="1758950" cy="2027238"/>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5" name="Rectangle 7"/>
            <p:cNvSpPr>
              <a:spLocks noChangeArrowheads="1"/>
            </p:cNvSpPr>
            <p:nvPr/>
          </p:nvSpPr>
          <p:spPr bwMode="gray">
            <a:xfrm>
              <a:off x="7304088" y="1870075"/>
              <a:ext cx="417513" cy="19446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6" name="Freeform 8"/>
            <p:cNvSpPr>
              <a:spLocks/>
            </p:cNvSpPr>
            <p:nvPr/>
          </p:nvSpPr>
          <p:spPr bwMode="gray">
            <a:xfrm>
              <a:off x="1028700" y="4525963"/>
              <a:ext cx="269875" cy="390525"/>
            </a:xfrm>
            <a:custGeom>
              <a:avLst/>
              <a:gdLst/>
              <a:ahLst/>
              <a:cxnLst>
                <a:cxn ang="0">
                  <a:pos x="0" y="0"/>
                </a:cxn>
                <a:cxn ang="0">
                  <a:pos x="168" y="0"/>
                </a:cxn>
                <a:cxn ang="0">
                  <a:pos x="168" y="26"/>
                </a:cxn>
                <a:cxn ang="0">
                  <a:pos x="31" y="26"/>
                </a:cxn>
                <a:cxn ang="0">
                  <a:pos x="31" y="107"/>
                </a:cxn>
                <a:cxn ang="0">
                  <a:pos x="159" y="107"/>
                </a:cxn>
                <a:cxn ang="0">
                  <a:pos x="159" y="133"/>
                </a:cxn>
                <a:cxn ang="0">
                  <a:pos x="31" y="133"/>
                </a:cxn>
                <a:cxn ang="0">
                  <a:pos x="31" y="218"/>
                </a:cxn>
                <a:cxn ang="0">
                  <a:pos x="170" y="218"/>
                </a:cxn>
                <a:cxn ang="0">
                  <a:pos x="170" y="246"/>
                </a:cxn>
                <a:cxn ang="0">
                  <a:pos x="0" y="246"/>
                </a:cxn>
                <a:cxn ang="0">
                  <a:pos x="0" y="0"/>
                </a:cxn>
              </a:cxnLst>
              <a:rect l="0" t="0" r="r" b="b"/>
              <a:pathLst>
                <a:path w="170" h="246">
                  <a:moveTo>
                    <a:pt x="0" y="0"/>
                  </a:moveTo>
                  <a:lnTo>
                    <a:pt x="168" y="0"/>
                  </a:lnTo>
                  <a:lnTo>
                    <a:pt x="168" y="26"/>
                  </a:lnTo>
                  <a:lnTo>
                    <a:pt x="31" y="26"/>
                  </a:lnTo>
                  <a:lnTo>
                    <a:pt x="31" y="107"/>
                  </a:lnTo>
                  <a:lnTo>
                    <a:pt x="159" y="107"/>
                  </a:lnTo>
                  <a:lnTo>
                    <a:pt x="159" y="133"/>
                  </a:lnTo>
                  <a:lnTo>
                    <a:pt x="31" y="133"/>
                  </a:lnTo>
                  <a:lnTo>
                    <a:pt x="31" y="218"/>
                  </a:lnTo>
                  <a:lnTo>
                    <a:pt x="170" y="218"/>
                  </a:lnTo>
                  <a:lnTo>
                    <a:pt x="170" y="246"/>
                  </a:lnTo>
                  <a:lnTo>
                    <a:pt x="0" y="246"/>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7" name="Freeform 9"/>
            <p:cNvSpPr>
              <a:spLocks/>
            </p:cNvSpPr>
            <p:nvPr/>
          </p:nvSpPr>
          <p:spPr bwMode="gray">
            <a:xfrm>
              <a:off x="1322388" y="4635500"/>
              <a:ext cx="269875" cy="280988"/>
            </a:xfrm>
            <a:custGeom>
              <a:avLst/>
              <a:gdLst/>
              <a:ahLst/>
              <a:cxnLst>
                <a:cxn ang="0">
                  <a:pos x="66" y="83"/>
                </a:cxn>
                <a:cxn ang="0">
                  <a:pos x="4" y="0"/>
                </a:cxn>
                <a:cxn ang="0">
                  <a:pos x="42" y="0"/>
                </a:cxn>
                <a:cxn ang="0">
                  <a:pos x="85" y="61"/>
                </a:cxn>
                <a:cxn ang="0">
                  <a:pos x="127" y="0"/>
                </a:cxn>
                <a:cxn ang="0">
                  <a:pos x="163" y="0"/>
                </a:cxn>
                <a:cxn ang="0">
                  <a:pos x="101" y="80"/>
                </a:cxn>
                <a:cxn ang="0">
                  <a:pos x="170" y="177"/>
                </a:cxn>
                <a:cxn ang="0">
                  <a:pos x="134" y="177"/>
                </a:cxn>
                <a:cxn ang="0">
                  <a:pos x="85" y="104"/>
                </a:cxn>
                <a:cxn ang="0">
                  <a:pos x="35" y="177"/>
                </a:cxn>
                <a:cxn ang="0">
                  <a:pos x="0" y="177"/>
                </a:cxn>
                <a:cxn ang="0">
                  <a:pos x="66" y="83"/>
                </a:cxn>
              </a:cxnLst>
              <a:rect l="0" t="0" r="r" b="b"/>
              <a:pathLst>
                <a:path w="170" h="177">
                  <a:moveTo>
                    <a:pt x="66" y="83"/>
                  </a:moveTo>
                  <a:lnTo>
                    <a:pt x="4" y="0"/>
                  </a:lnTo>
                  <a:lnTo>
                    <a:pt x="42" y="0"/>
                  </a:lnTo>
                  <a:lnTo>
                    <a:pt x="85" y="61"/>
                  </a:lnTo>
                  <a:lnTo>
                    <a:pt x="127" y="0"/>
                  </a:lnTo>
                  <a:lnTo>
                    <a:pt x="163" y="0"/>
                  </a:lnTo>
                  <a:lnTo>
                    <a:pt x="101" y="80"/>
                  </a:lnTo>
                  <a:lnTo>
                    <a:pt x="170" y="177"/>
                  </a:lnTo>
                  <a:lnTo>
                    <a:pt x="134" y="177"/>
                  </a:lnTo>
                  <a:lnTo>
                    <a:pt x="85" y="104"/>
                  </a:lnTo>
                  <a:lnTo>
                    <a:pt x="35" y="177"/>
                  </a:lnTo>
                  <a:lnTo>
                    <a:pt x="0" y="177"/>
                  </a:lnTo>
                  <a:lnTo>
                    <a:pt x="66"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8" name="Freeform 10"/>
            <p:cNvSpPr>
              <a:spLocks noEditPoints="1"/>
            </p:cNvSpPr>
            <p:nvPr/>
          </p:nvSpPr>
          <p:spPr bwMode="gray">
            <a:xfrm>
              <a:off x="1633538" y="4627563"/>
              <a:ext cx="266700" cy="398463"/>
            </a:xfrm>
            <a:custGeom>
              <a:avLst/>
              <a:gdLst/>
              <a:ahLst/>
              <a:cxnLst>
                <a:cxn ang="0">
                  <a:pos x="0" y="2"/>
                </a:cxn>
                <a:cxn ang="0">
                  <a:pos x="12" y="2"/>
                </a:cxn>
                <a:cxn ang="0">
                  <a:pos x="12" y="12"/>
                </a:cxn>
                <a:cxn ang="0">
                  <a:pos x="13" y="12"/>
                </a:cxn>
                <a:cxn ang="0">
                  <a:pos x="22" y="3"/>
                </a:cxn>
                <a:cxn ang="0">
                  <a:pos x="36" y="0"/>
                </a:cxn>
                <a:cxn ang="0">
                  <a:pos x="52" y="3"/>
                </a:cxn>
                <a:cxn ang="0">
                  <a:pos x="62" y="12"/>
                </a:cxn>
                <a:cxn ang="0">
                  <a:pos x="69" y="24"/>
                </a:cxn>
                <a:cxn ang="0">
                  <a:pos x="71" y="39"/>
                </a:cxn>
                <a:cxn ang="0">
                  <a:pos x="69" y="55"/>
                </a:cxn>
                <a:cxn ang="0">
                  <a:pos x="63" y="67"/>
                </a:cxn>
                <a:cxn ang="0">
                  <a:pos x="52" y="75"/>
                </a:cxn>
                <a:cxn ang="0">
                  <a:pos x="37" y="78"/>
                </a:cxn>
                <a:cxn ang="0">
                  <a:pos x="31" y="78"/>
                </a:cxn>
                <a:cxn ang="0">
                  <a:pos x="24" y="76"/>
                </a:cxn>
                <a:cxn ang="0">
                  <a:pos x="18" y="72"/>
                </a:cxn>
                <a:cxn ang="0">
                  <a:pos x="13" y="67"/>
                </a:cxn>
                <a:cxn ang="0">
                  <a:pos x="12" y="67"/>
                </a:cxn>
                <a:cxn ang="0">
                  <a:pos x="12" y="106"/>
                </a:cxn>
                <a:cxn ang="0">
                  <a:pos x="0" y="106"/>
                </a:cxn>
                <a:cxn ang="0">
                  <a:pos x="0" y="2"/>
                </a:cxn>
                <a:cxn ang="0">
                  <a:pos x="57" y="28"/>
                </a:cxn>
                <a:cxn ang="0">
                  <a:pos x="52" y="19"/>
                </a:cxn>
                <a:cxn ang="0">
                  <a:pos x="45" y="13"/>
                </a:cxn>
                <a:cxn ang="0">
                  <a:pos x="35" y="11"/>
                </a:cxn>
                <a:cxn ang="0">
                  <a:pos x="24" y="13"/>
                </a:cxn>
                <a:cxn ang="0">
                  <a:pos x="17" y="20"/>
                </a:cxn>
                <a:cxn ang="0">
                  <a:pos x="13" y="29"/>
                </a:cxn>
                <a:cxn ang="0">
                  <a:pos x="12" y="39"/>
                </a:cxn>
                <a:cxn ang="0">
                  <a:pos x="13" y="50"/>
                </a:cxn>
                <a:cxn ang="0">
                  <a:pos x="17" y="59"/>
                </a:cxn>
                <a:cxn ang="0">
                  <a:pos x="25" y="65"/>
                </a:cxn>
                <a:cxn ang="0">
                  <a:pos x="35" y="68"/>
                </a:cxn>
                <a:cxn ang="0">
                  <a:pos x="46" y="65"/>
                </a:cxn>
                <a:cxn ang="0">
                  <a:pos x="53" y="59"/>
                </a:cxn>
                <a:cxn ang="0">
                  <a:pos x="57" y="49"/>
                </a:cxn>
                <a:cxn ang="0">
                  <a:pos x="58" y="39"/>
                </a:cxn>
                <a:cxn ang="0">
                  <a:pos x="57" y="28"/>
                </a:cxn>
              </a:cxnLst>
              <a:rect l="0" t="0" r="r" b="b"/>
              <a:pathLst>
                <a:path w="71" h="106">
                  <a:moveTo>
                    <a:pt x="0" y="2"/>
                  </a:moveTo>
                  <a:cubicBezTo>
                    <a:pt x="12" y="2"/>
                    <a:pt x="12" y="2"/>
                    <a:pt x="12" y="2"/>
                  </a:cubicBezTo>
                  <a:cubicBezTo>
                    <a:pt x="12" y="12"/>
                    <a:pt x="12" y="12"/>
                    <a:pt x="12" y="12"/>
                  </a:cubicBezTo>
                  <a:cubicBezTo>
                    <a:pt x="13" y="12"/>
                    <a:pt x="13" y="12"/>
                    <a:pt x="13" y="12"/>
                  </a:cubicBezTo>
                  <a:cubicBezTo>
                    <a:pt x="15" y="8"/>
                    <a:pt x="18" y="5"/>
                    <a:pt x="22" y="3"/>
                  </a:cubicBezTo>
                  <a:cubicBezTo>
                    <a:pt x="26" y="1"/>
                    <a:pt x="31" y="0"/>
                    <a:pt x="36" y="0"/>
                  </a:cubicBezTo>
                  <a:cubicBezTo>
                    <a:pt x="42" y="0"/>
                    <a:pt x="47" y="1"/>
                    <a:pt x="52" y="3"/>
                  </a:cubicBezTo>
                  <a:cubicBezTo>
                    <a:pt x="56" y="5"/>
                    <a:pt x="60" y="8"/>
                    <a:pt x="62" y="12"/>
                  </a:cubicBezTo>
                  <a:cubicBezTo>
                    <a:pt x="65" y="15"/>
                    <a:pt x="67" y="20"/>
                    <a:pt x="69" y="24"/>
                  </a:cubicBezTo>
                  <a:cubicBezTo>
                    <a:pt x="70" y="29"/>
                    <a:pt x="71" y="34"/>
                    <a:pt x="71" y="39"/>
                  </a:cubicBezTo>
                  <a:cubicBezTo>
                    <a:pt x="71" y="45"/>
                    <a:pt x="70" y="50"/>
                    <a:pt x="69" y="55"/>
                  </a:cubicBezTo>
                  <a:cubicBezTo>
                    <a:pt x="68" y="59"/>
                    <a:pt x="65" y="63"/>
                    <a:pt x="63" y="67"/>
                  </a:cubicBezTo>
                  <a:cubicBezTo>
                    <a:pt x="60" y="70"/>
                    <a:pt x="56" y="73"/>
                    <a:pt x="52" y="75"/>
                  </a:cubicBezTo>
                  <a:cubicBezTo>
                    <a:pt x="48" y="77"/>
                    <a:pt x="42" y="78"/>
                    <a:pt x="37" y="78"/>
                  </a:cubicBezTo>
                  <a:cubicBezTo>
                    <a:pt x="35" y="78"/>
                    <a:pt x="33" y="78"/>
                    <a:pt x="31" y="78"/>
                  </a:cubicBezTo>
                  <a:cubicBezTo>
                    <a:pt x="28" y="78"/>
                    <a:pt x="26" y="77"/>
                    <a:pt x="24" y="76"/>
                  </a:cubicBezTo>
                  <a:cubicBezTo>
                    <a:pt x="22" y="75"/>
                    <a:pt x="20" y="74"/>
                    <a:pt x="18" y="72"/>
                  </a:cubicBezTo>
                  <a:cubicBezTo>
                    <a:pt x="16" y="71"/>
                    <a:pt x="14" y="69"/>
                    <a:pt x="13" y="67"/>
                  </a:cubicBezTo>
                  <a:cubicBezTo>
                    <a:pt x="12" y="67"/>
                    <a:pt x="12" y="67"/>
                    <a:pt x="12" y="67"/>
                  </a:cubicBezTo>
                  <a:cubicBezTo>
                    <a:pt x="12" y="106"/>
                    <a:pt x="12" y="106"/>
                    <a:pt x="12" y="106"/>
                  </a:cubicBezTo>
                  <a:cubicBezTo>
                    <a:pt x="0" y="106"/>
                    <a:pt x="0" y="106"/>
                    <a:pt x="0" y="106"/>
                  </a:cubicBezTo>
                  <a:lnTo>
                    <a:pt x="0" y="2"/>
                  </a:lnTo>
                  <a:close/>
                  <a:moveTo>
                    <a:pt x="57" y="28"/>
                  </a:moveTo>
                  <a:cubicBezTo>
                    <a:pt x="56" y="25"/>
                    <a:pt x="54" y="22"/>
                    <a:pt x="52" y="19"/>
                  </a:cubicBezTo>
                  <a:cubicBezTo>
                    <a:pt x="51" y="17"/>
                    <a:pt x="48" y="15"/>
                    <a:pt x="45" y="13"/>
                  </a:cubicBezTo>
                  <a:cubicBezTo>
                    <a:pt x="42" y="12"/>
                    <a:pt x="39" y="11"/>
                    <a:pt x="35" y="11"/>
                  </a:cubicBezTo>
                  <a:cubicBezTo>
                    <a:pt x="31" y="11"/>
                    <a:pt x="27" y="12"/>
                    <a:pt x="24" y="13"/>
                  </a:cubicBezTo>
                  <a:cubicBezTo>
                    <a:pt x="21" y="15"/>
                    <a:pt x="19" y="17"/>
                    <a:pt x="17" y="20"/>
                  </a:cubicBezTo>
                  <a:cubicBezTo>
                    <a:pt x="15" y="22"/>
                    <a:pt x="14" y="25"/>
                    <a:pt x="13" y="29"/>
                  </a:cubicBezTo>
                  <a:cubicBezTo>
                    <a:pt x="12" y="32"/>
                    <a:pt x="12" y="36"/>
                    <a:pt x="12" y="39"/>
                  </a:cubicBezTo>
                  <a:cubicBezTo>
                    <a:pt x="12" y="43"/>
                    <a:pt x="12" y="46"/>
                    <a:pt x="13" y="50"/>
                  </a:cubicBezTo>
                  <a:cubicBezTo>
                    <a:pt x="14" y="53"/>
                    <a:pt x="15" y="56"/>
                    <a:pt x="17" y="59"/>
                  </a:cubicBezTo>
                  <a:cubicBezTo>
                    <a:pt x="19" y="61"/>
                    <a:pt x="22" y="64"/>
                    <a:pt x="25" y="65"/>
                  </a:cubicBezTo>
                  <a:cubicBezTo>
                    <a:pt x="28" y="67"/>
                    <a:pt x="31" y="68"/>
                    <a:pt x="35" y="68"/>
                  </a:cubicBezTo>
                  <a:cubicBezTo>
                    <a:pt x="40" y="68"/>
                    <a:pt x="43" y="67"/>
                    <a:pt x="46" y="65"/>
                  </a:cubicBezTo>
                  <a:cubicBezTo>
                    <a:pt x="49" y="63"/>
                    <a:pt x="51" y="61"/>
                    <a:pt x="53" y="59"/>
                  </a:cubicBezTo>
                  <a:cubicBezTo>
                    <a:pt x="55" y="56"/>
                    <a:pt x="56" y="53"/>
                    <a:pt x="57" y="49"/>
                  </a:cubicBezTo>
                  <a:cubicBezTo>
                    <a:pt x="58" y="46"/>
                    <a:pt x="58" y="42"/>
                    <a:pt x="58" y="39"/>
                  </a:cubicBezTo>
                  <a:cubicBezTo>
                    <a:pt x="58" y="35"/>
                    <a:pt x="58" y="32"/>
                    <a:pt x="57"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9" name="Freeform 11"/>
            <p:cNvSpPr>
              <a:spLocks noEditPoints="1"/>
            </p:cNvSpPr>
            <p:nvPr/>
          </p:nvSpPr>
          <p:spPr bwMode="gray">
            <a:xfrm>
              <a:off x="1938338"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5"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3"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0" name="Freeform 12"/>
            <p:cNvSpPr>
              <a:spLocks/>
            </p:cNvSpPr>
            <p:nvPr/>
          </p:nvSpPr>
          <p:spPr bwMode="gray">
            <a:xfrm>
              <a:off x="2241550" y="4627563"/>
              <a:ext cx="150813" cy="288925"/>
            </a:xfrm>
            <a:custGeom>
              <a:avLst/>
              <a:gdLst/>
              <a:ahLst/>
              <a:cxnLst>
                <a:cxn ang="0">
                  <a:pos x="0" y="2"/>
                </a:cxn>
                <a:cxn ang="0">
                  <a:pos x="12" y="2"/>
                </a:cxn>
                <a:cxn ang="0">
                  <a:pos x="12" y="17"/>
                </a:cxn>
                <a:cxn ang="0">
                  <a:pos x="12" y="17"/>
                </a:cxn>
                <a:cxn ang="0">
                  <a:pos x="23" y="4"/>
                </a:cxn>
                <a:cxn ang="0">
                  <a:pos x="40" y="0"/>
                </a:cxn>
                <a:cxn ang="0">
                  <a:pos x="40" y="13"/>
                </a:cxn>
                <a:cxn ang="0">
                  <a:pos x="27" y="15"/>
                </a:cxn>
                <a:cxn ang="0">
                  <a:pos x="18" y="21"/>
                </a:cxn>
                <a:cxn ang="0">
                  <a:pos x="14" y="31"/>
                </a:cxn>
                <a:cxn ang="0">
                  <a:pos x="12" y="43"/>
                </a:cxn>
                <a:cxn ang="0">
                  <a:pos x="12" y="77"/>
                </a:cxn>
                <a:cxn ang="0">
                  <a:pos x="0" y="77"/>
                </a:cxn>
                <a:cxn ang="0">
                  <a:pos x="0" y="2"/>
                </a:cxn>
              </a:cxnLst>
              <a:rect l="0" t="0" r="r" b="b"/>
              <a:pathLst>
                <a:path w="40" h="77">
                  <a:moveTo>
                    <a:pt x="0" y="2"/>
                  </a:moveTo>
                  <a:cubicBezTo>
                    <a:pt x="12" y="2"/>
                    <a:pt x="12" y="2"/>
                    <a:pt x="12" y="2"/>
                  </a:cubicBezTo>
                  <a:cubicBezTo>
                    <a:pt x="12" y="17"/>
                    <a:pt x="12" y="17"/>
                    <a:pt x="12" y="17"/>
                  </a:cubicBezTo>
                  <a:cubicBezTo>
                    <a:pt x="12" y="17"/>
                    <a:pt x="12" y="17"/>
                    <a:pt x="12" y="17"/>
                  </a:cubicBezTo>
                  <a:cubicBezTo>
                    <a:pt x="15" y="11"/>
                    <a:pt x="19" y="7"/>
                    <a:pt x="23" y="4"/>
                  </a:cubicBezTo>
                  <a:cubicBezTo>
                    <a:pt x="27" y="1"/>
                    <a:pt x="33" y="0"/>
                    <a:pt x="40" y="0"/>
                  </a:cubicBezTo>
                  <a:cubicBezTo>
                    <a:pt x="40" y="13"/>
                    <a:pt x="40" y="13"/>
                    <a:pt x="40" y="13"/>
                  </a:cubicBezTo>
                  <a:cubicBezTo>
                    <a:pt x="35" y="13"/>
                    <a:pt x="30" y="14"/>
                    <a:pt x="27" y="15"/>
                  </a:cubicBezTo>
                  <a:cubicBezTo>
                    <a:pt x="23" y="16"/>
                    <a:pt x="21" y="18"/>
                    <a:pt x="18" y="21"/>
                  </a:cubicBezTo>
                  <a:cubicBezTo>
                    <a:pt x="16" y="24"/>
                    <a:pt x="15" y="27"/>
                    <a:pt x="14" y="31"/>
                  </a:cubicBezTo>
                  <a:cubicBezTo>
                    <a:pt x="13" y="34"/>
                    <a:pt x="12" y="39"/>
                    <a:pt x="12" y="43"/>
                  </a:cubicBezTo>
                  <a:cubicBezTo>
                    <a:pt x="12" y="77"/>
                    <a:pt x="12" y="77"/>
                    <a:pt x="12" y="77"/>
                  </a:cubicBezTo>
                  <a:cubicBezTo>
                    <a:pt x="0" y="77"/>
                    <a:pt x="0" y="77"/>
                    <a:pt x="0" y="77"/>
                  </a:cubicBez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1" name="Freeform 13"/>
            <p:cNvSpPr>
              <a:spLocks noEditPoints="1"/>
            </p:cNvSpPr>
            <p:nvPr/>
          </p:nvSpPr>
          <p:spPr bwMode="gray">
            <a:xfrm>
              <a:off x="2425700" y="4525963"/>
              <a:ext cx="44450" cy="390525"/>
            </a:xfrm>
            <a:custGeom>
              <a:avLst/>
              <a:gdLst/>
              <a:ahLst/>
              <a:cxnLst>
                <a:cxn ang="0">
                  <a:pos x="28" y="35"/>
                </a:cxn>
                <a:cxn ang="0">
                  <a:pos x="0" y="35"/>
                </a:cxn>
                <a:cxn ang="0">
                  <a:pos x="0" y="0"/>
                </a:cxn>
                <a:cxn ang="0">
                  <a:pos x="28" y="0"/>
                </a:cxn>
                <a:cxn ang="0">
                  <a:pos x="28" y="35"/>
                </a:cxn>
                <a:cxn ang="0">
                  <a:pos x="0" y="69"/>
                </a:cxn>
                <a:cxn ang="0">
                  <a:pos x="28" y="69"/>
                </a:cxn>
                <a:cxn ang="0">
                  <a:pos x="28" y="246"/>
                </a:cxn>
                <a:cxn ang="0">
                  <a:pos x="0" y="246"/>
                </a:cxn>
                <a:cxn ang="0">
                  <a:pos x="0" y="69"/>
                </a:cxn>
              </a:cxnLst>
              <a:rect l="0" t="0" r="r" b="b"/>
              <a:pathLst>
                <a:path w="28" h="246">
                  <a:moveTo>
                    <a:pt x="28" y="35"/>
                  </a:moveTo>
                  <a:lnTo>
                    <a:pt x="0" y="35"/>
                  </a:lnTo>
                  <a:lnTo>
                    <a:pt x="0" y="0"/>
                  </a:lnTo>
                  <a:lnTo>
                    <a:pt x="28" y="0"/>
                  </a:lnTo>
                  <a:lnTo>
                    <a:pt x="28" y="35"/>
                  </a:lnTo>
                  <a:close/>
                  <a:moveTo>
                    <a:pt x="0" y="69"/>
                  </a:moveTo>
                  <a:lnTo>
                    <a:pt x="28" y="69"/>
                  </a:lnTo>
                  <a:lnTo>
                    <a:pt x="28" y="246"/>
                  </a:lnTo>
                  <a:lnTo>
                    <a:pt x="0" y="246"/>
                  </a:lnTo>
                  <a:lnTo>
                    <a:pt x="0" y="6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2" name="Freeform 14"/>
            <p:cNvSpPr>
              <a:spLocks noEditPoints="1"/>
            </p:cNvSpPr>
            <p:nvPr/>
          </p:nvSpPr>
          <p:spPr bwMode="gray">
            <a:xfrm>
              <a:off x="2527300"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4"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3" name="Freeform 15"/>
            <p:cNvSpPr>
              <a:spLocks/>
            </p:cNvSpPr>
            <p:nvPr/>
          </p:nvSpPr>
          <p:spPr bwMode="gray">
            <a:xfrm>
              <a:off x="2832100" y="4627563"/>
              <a:ext cx="236538" cy="288925"/>
            </a:xfrm>
            <a:custGeom>
              <a:avLst/>
              <a:gdLst/>
              <a:ahLst/>
              <a:cxnLst>
                <a:cxn ang="0">
                  <a:pos x="0" y="2"/>
                </a:cxn>
                <a:cxn ang="0">
                  <a:pos x="12" y="2"/>
                </a:cxn>
                <a:cxn ang="0">
                  <a:pos x="12" y="14"/>
                </a:cxn>
                <a:cxn ang="0">
                  <a:pos x="12" y="14"/>
                </a:cxn>
                <a:cxn ang="0">
                  <a:pos x="22" y="3"/>
                </a:cxn>
                <a:cxn ang="0">
                  <a:pos x="37" y="0"/>
                </a:cxn>
                <a:cxn ang="0">
                  <a:pos x="49" y="2"/>
                </a:cxn>
                <a:cxn ang="0">
                  <a:pos x="57" y="8"/>
                </a:cxn>
                <a:cxn ang="0">
                  <a:pos x="61" y="16"/>
                </a:cxn>
                <a:cxn ang="0">
                  <a:pos x="63" y="27"/>
                </a:cxn>
                <a:cxn ang="0">
                  <a:pos x="63" y="77"/>
                </a:cxn>
                <a:cxn ang="0">
                  <a:pos x="50" y="77"/>
                </a:cxn>
                <a:cxn ang="0">
                  <a:pos x="50" y="26"/>
                </a:cxn>
                <a:cxn ang="0">
                  <a:pos x="46" y="15"/>
                </a:cxn>
                <a:cxn ang="0">
                  <a:pos x="35" y="11"/>
                </a:cxn>
                <a:cxn ang="0">
                  <a:pos x="25" y="13"/>
                </a:cxn>
                <a:cxn ang="0">
                  <a:pos x="18" y="17"/>
                </a:cxn>
                <a:cxn ang="0">
                  <a:pos x="14" y="25"/>
                </a:cxn>
                <a:cxn ang="0">
                  <a:pos x="13" y="34"/>
                </a:cxn>
                <a:cxn ang="0">
                  <a:pos x="13" y="77"/>
                </a:cxn>
                <a:cxn ang="0">
                  <a:pos x="0" y="77"/>
                </a:cxn>
                <a:cxn ang="0">
                  <a:pos x="0" y="2"/>
                </a:cxn>
              </a:cxnLst>
              <a:rect l="0" t="0" r="r" b="b"/>
              <a:pathLst>
                <a:path w="63" h="77">
                  <a:moveTo>
                    <a:pt x="0" y="2"/>
                  </a:moveTo>
                  <a:cubicBezTo>
                    <a:pt x="12" y="2"/>
                    <a:pt x="12" y="2"/>
                    <a:pt x="12" y="2"/>
                  </a:cubicBezTo>
                  <a:cubicBezTo>
                    <a:pt x="12" y="14"/>
                    <a:pt x="12" y="14"/>
                    <a:pt x="12" y="14"/>
                  </a:cubicBezTo>
                  <a:cubicBezTo>
                    <a:pt x="12" y="14"/>
                    <a:pt x="12" y="14"/>
                    <a:pt x="12" y="14"/>
                  </a:cubicBezTo>
                  <a:cubicBezTo>
                    <a:pt x="15" y="9"/>
                    <a:pt x="18" y="5"/>
                    <a:pt x="22" y="3"/>
                  </a:cubicBezTo>
                  <a:cubicBezTo>
                    <a:pt x="27" y="1"/>
                    <a:pt x="31" y="0"/>
                    <a:pt x="37" y="0"/>
                  </a:cubicBezTo>
                  <a:cubicBezTo>
                    <a:pt x="42" y="0"/>
                    <a:pt x="46" y="1"/>
                    <a:pt x="49" y="2"/>
                  </a:cubicBezTo>
                  <a:cubicBezTo>
                    <a:pt x="52" y="3"/>
                    <a:pt x="55" y="5"/>
                    <a:pt x="57" y="8"/>
                  </a:cubicBezTo>
                  <a:cubicBezTo>
                    <a:pt x="59" y="10"/>
                    <a:pt x="61" y="13"/>
                    <a:pt x="61" y="16"/>
                  </a:cubicBezTo>
                  <a:cubicBezTo>
                    <a:pt x="62" y="20"/>
                    <a:pt x="63" y="23"/>
                    <a:pt x="63" y="27"/>
                  </a:cubicBezTo>
                  <a:cubicBezTo>
                    <a:pt x="63" y="77"/>
                    <a:pt x="63" y="77"/>
                    <a:pt x="63" y="77"/>
                  </a:cubicBezTo>
                  <a:cubicBezTo>
                    <a:pt x="50" y="77"/>
                    <a:pt x="50" y="77"/>
                    <a:pt x="50" y="77"/>
                  </a:cubicBezTo>
                  <a:cubicBezTo>
                    <a:pt x="50" y="26"/>
                    <a:pt x="50" y="26"/>
                    <a:pt x="50" y="26"/>
                  </a:cubicBezTo>
                  <a:cubicBezTo>
                    <a:pt x="50" y="21"/>
                    <a:pt x="49" y="18"/>
                    <a:pt x="46" y="15"/>
                  </a:cubicBezTo>
                  <a:cubicBezTo>
                    <a:pt x="43" y="12"/>
                    <a:pt x="40" y="11"/>
                    <a:pt x="35" y="11"/>
                  </a:cubicBezTo>
                  <a:cubicBezTo>
                    <a:pt x="31" y="11"/>
                    <a:pt x="28" y="11"/>
                    <a:pt x="25" y="13"/>
                  </a:cubicBezTo>
                  <a:cubicBezTo>
                    <a:pt x="22" y="14"/>
                    <a:pt x="20" y="15"/>
                    <a:pt x="18" y="17"/>
                  </a:cubicBezTo>
                  <a:cubicBezTo>
                    <a:pt x="16" y="20"/>
                    <a:pt x="15" y="22"/>
                    <a:pt x="14" y="25"/>
                  </a:cubicBezTo>
                  <a:cubicBezTo>
                    <a:pt x="13" y="28"/>
                    <a:pt x="13" y="31"/>
                    <a:pt x="13" y="34"/>
                  </a:cubicBezTo>
                  <a:cubicBezTo>
                    <a:pt x="13" y="77"/>
                    <a:pt x="13" y="77"/>
                    <a:pt x="13" y="77"/>
                  </a:cubicBezTo>
                  <a:cubicBezTo>
                    <a:pt x="0" y="77"/>
                    <a:pt x="0" y="77"/>
                    <a:pt x="0" y="77"/>
                  </a:cubicBez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4" name="Freeform 16"/>
            <p:cNvSpPr>
              <a:spLocks/>
            </p:cNvSpPr>
            <p:nvPr/>
          </p:nvSpPr>
          <p:spPr bwMode="gray">
            <a:xfrm>
              <a:off x="3121025" y="4627563"/>
              <a:ext cx="255588" cy="293688"/>
            </a:xfrm>
            <a:custGeom>
              <a:avLst/>
              <a:gdLst/>
              <a:ahLst/>
              <a:cxnLst>
                <a:cxn ang="0">
                  <a:pos x="55" y="26"/>
                </a:cxn>
                <a:cxn ang="0">
                  <a:pos x="48" y="15"/>
                </a:cxn>
                <a:cxn ang="0">
                  <a:pos x="36" y="11"/>
                </a:cxn>
                <a:cxn ang="0">
                  <a:pos x="25" y="13"/>
                </a:cxn>
                <a:cxn ang="0">
                  <a:pos x="18" y="20"/>
                </a:cxn>
                <a:cxn ang="0">
                  <a:pos x="14" y="29"/>
                </a:cxn>
                <a:cxn ang="0">
                  <a:pos x="13" y="40"/>
                </a:cxn>
                <a:cxn ang="0">
                  <a:pos x="14" y="50"/>
                </a:cxn>
                <a:cxn ang="0">
                  <a:pos x="18" y="59"/>
                </a:cxn>
                <a:cxn ang="0">
                  <a:pos x="24" y="65"/>
                </a:cxn>
                <a:cxn ang="0">
                  <a:pos x="35" y="68"/>
                </a:cxn>
                <a:cxn ang="0">
                  <a:pos x="49" y="63"/>
                </a:cxn>
                <a:cxn ang="0">
                  <a:pos x="55" y="49"/>
                </a:cxn>
                <a:cxn ang="0">
                  <a:pos x="68" y="49"/>
                </a:cxn>
                <a:cxn ang="0">
                  <a:pos x="57" y="71"/>
                </a:cxn>
                <a:cxn ang="0">
                  <a:pos x="35" y="78"/>
                </a:cxn>
                <a:cxn ang="0">
                  <a:pos x="20" y="76"/>
                </a:cxn>
                <a:cxn ang="0">
                  <a:pos x="8" y="68"/>
                </a:cxn>
                <a:cxn ang="0">
                  <a:pos x="2" y="56"/>
                </a:cxn>
                <a:cxn ang="0">
                  <a:pos x="0" y="40"/>
                </a:cxn>
                <a:cxn ang="0">
                  <a:pos x="2" y="24"/>
                </a:cxn>
                <a:cxn ang="0">
                  <a:pos x="8" y="12"/>
                </a:cxn>
                <a:cxn ang="0">
                  <a:pos x="19" y="3"/>
                </a:cxn>
                <a:cxn ang="0">
                  <a:pos x="35" y="0"/>
                </a:cxn>
                <a:cxn ang="0">
                  <a:pos x="47" y="1"/>
                </a:cxn>
                <a:cxn ang="0">
                  <a:pos x="57" y="6"/>
                </a:cxn>
                <a:cxn ang="0">
                  <a:pos x="64" y="14"/>
                </a:cxn>
                <a:cxn ang="0">
                  <a:pos x="68" y="26"/>
                </a:cxn>
                <a:cxn ang="0">
                  <a:pos x="55" y="26"/>
                </a:cxn>
              </a:cxnLst>
              <a:rect l="0" t="0" r="r" b="b"/>
              <a:pathLst>
                <a:path w="68" h="78">
                  <a:moveTo>
                    <a:pt x="55" y="26"/>
                  </a:moveTo>
                  <a:cubicBezTo>
                    <a:pt x="54" y="21"/>
                    <a:pt x="52" y="17"/>
                    <a:pt x="48" y="15"/>
                  </a:cubicBezTo>
                  <a:cubicBezTo>
                    <a:pt x="45" y="12"/>
                    <a:pt x="41" y="11"/>
                    <a:pt x="36" y="11"/>
                  </a:cubicBezTo>
                  <a:cubicBezTo>
                    <a:pt x="32" y="11"/>
                    <a:pt x="28" y="12"/>
                    <a:pt x="25" y="13"/>
                  </a:cubicBezTo>
                  <a:cubicBezTo>
                    <a:pt x="22" y="15"/>
                    <a:pt x="19"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19" y="62"/>
                    <a:pt x="22" y="64"/>
                    <a:pt x="24" y="65"/>
                  </a:cubicBezTo>
                  <a:cubicBezTo>
                    <a:pt x="27" y="67"/>
                    <a:pt x="31" y="68"/>
                    <a:pt x="35" y="68"/>
                  </a:cubicBezTo>
                  <a:cubicBezTo>
                    <a:pt x="41" y="68"/>
                    <a:pt x="45" y="66"/>
                    <a:pt x="49" y="63"/>
                  </a:cubicBezTo>
                  <a:cubicBezTo>
                    <a:pt x="52" y="59"/>
                    <a:pt x="54" y="55"/>
                    <a:pt x="55" y="49"/>
                  </a:cubicBezTo>
                  <a:cubicBezTo>
                    <a:pt x="68" y="49"/>
                    <a:pt x="68" y="49"/>
                    <a:pt x="68" y="49"/>
                  </a:cubicBezTo>
                  <a:cubicBezTo>
                    <a:pt x="66" y="58"/>
                    <a:pt x="63" y="66"/>
                    <a:pt x="57" y="71"/>
                  </a:cubicBezTo>
                  <a:cubicBezTo>
                    <a:pt x="52" y="76"/>
                    <a:pt x="44" y="78"/>
                    <a:pt x="35" y="78"/>
                  </a:cubicBezTo>
                  <a:cubicBezTo>
                    <a:pt x="29" y="78"/>
                    <a:pt x="24" y="78"/>
                    <a:pt x="20" y="76"/>
                  </a:cubicBezTo>
                  <a:cubicBezTo>
                    <a:pt x="15" y="74"/>
                    <a:pt x="11" y="71"/>
                    <a:pt x="8" y="68"/>
                  </a:cubicBezTo>
                  <a:cubicBezTo>
                    <a:pt x="6" y="64"/>
                    <a:pt x="3" y="60"/>
                    <a:pt x="2" y="56"/>
                  </a:cubicBezTo>
                  <a:cubicBezTo>
                    <a:pt x="0" y="51"/>
                    <a:pt x="0" y="46"/>
                    <a:pt x="0" y="40"/>
                  </a:cubicBezTo>
                  <a:cubicBezTo>
                    <a:pt x="0" y="35"/>
                    <a:pt x="0" y="29"/>
                    <a:pt x="2" y="24"/>
                  </a:cubicBezTo>
                  <a:cubicBezTo>
                    <a:pt x="3" y="19"/>
                    <a:pt x="5" y="15"/>
                    <a:pt x="8" y="12"/>
                  </a:cubicBezTo>
                  <a:cubicBezTo>
                    <a:pt x="11" y="8"/>
                    <a:pt x="15" y="5"/>
                    <a:pt x="19" y="3"/>
                  </a:cubicBezTo>
                  <a:cubicBezTo>
                    <a:pt x="24" y="1"/>
                    <a:pt x="29" y="0"/>
                    <a:pt x="35" y="0"/>
                  </a:cubicBezTo>
                  <a:cubicBezTo>
                    <a:pt x="39" y="0"/>
                    <a:pt x="43" y="0"/>
                    <a:pt x="47" y="1"/>
                  </a:cubicBezTo>
                  <a:cubicBezTo>
                    <a:pt x="51" y="2"/>
                    <a:pt x="54" y="4"/>
                    <a:pt x="57" y="6"/>
                  </a:cubicBezTo>
                  <a:cubicBezTo>
                    <a:pt x="60" y="8"/>
                    <a:pt x="62" y="11"/>
                    <a:pt x="64" y="14"/>
                  </a:cubicBezTo>
                  <a:cubicBezTo>
                    <a:pt x="66" y="17"/>
                    <a:pt x="67" y="21"/>
                    <a:pt x="68" y="26"/>
                  </a:cubicBezTo>
                  <a:lnTo>
                    <a:pt x="55" y="2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5" name="Freeform 17"/>
            <p:cNvSpPr>
              <a:spLocks noEditPoints="1"/>
            </p:cNvSpPr>
            <p:nvPr/>
          </p:nvSpPr>
          <p:spPr bwMode="gray">
            <a:xfrm>
              <a:off x="3409950" y="4627563"/>
              <a:ext cx="261938" cy="293688"/>
            </a:xfrm>
            <a:custGeom>
              <a:avLst/>
              <a:gdLst/>
              <a:ahLst/>
              <a:cxnLst>
                <a:cxn ang="0">
                  <a:pos x="68" y="53"/>
                </a:cxn>
                <a:cxn ang="0">
                  <a:pos x="57" y="72"/>
                </a:cxn>
                <a:cxn ang="0">
                  <a:pos x="36" y="78"/>
                </a:cxn>
                <a:cxn ang="0">
                  <a:pos x="20" y="76"/>
                </a:cxn>
                <a:cxn ang="0">
                  <a:pos x="9" y="67"/>
                </a:cxn>
                <a:cxn ang="0">
                  <a:pos x="3"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0" y="76"/>
                  </a:cubicBezTo>
                  <a:cubicBezTo>
                    <a:pt x="16" y="74"/>
                    <a:pt x="12" y="71"/>
                    <a:pt x="9" y="67"/>
                  </a:cubicBezTo>
                  <a:cubicBezTo>
                    <a:pt x="6" y="64"/>
                    <a:pt x="4" y="60"/>
                    <a:pt x="3"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8" y="1"/>
                    <a:pt x="52" y="4"/>
                  </a:cubicBezTo>
                  <a:cubicBezTo>
                    <a:pt x="56" y="7"/>
                    <a:pt x="60" y="10"/>
                    <a:pt x="63" y="15"/>
                  </a:cubicBezTo>
                  <a:cubicBezTo>
                    <a:pt x="65" y="19"/>
                    <a:pt x="67" y="23"/>
                    <a:pt x="68" y="28"/>
                  </a:cubicBezTo>
                  <a:cubicBezTo>
                    <a:pt x="69" y="34"/>
                    <a:pt x="70" y="38"/>
                    <a:pt x="69" y="43"/>
                  </a:cubicBezTo>
                  <a:cubicBezTo>
                    <a:pt x="13" y="43"/>
                    <a:pt x="13" y="43"/>
                    <a:pt x="13" y="43"/>
                  </a:cubicBezTo>
                  <a:cubicBezTo>
                    <a:pt x="13" y="46"/>
                    <a:pt x="13" y="49"/>
                    <a:pt x="14" y="52"/>
                  </a:cubicBezTo>
                  <a:cubicBezTo>
                    <a:pt x="15" y="55"/>
                    <a:pt x="17"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9" y="11"/>
                    <a:pt x="26" y="12"/>
                  </a:cubicBezTo>
                  <a:cubicBezTo>
                    <a:pt x="23" y="14"/>
                    <a:pt x="21" y="15"/>
                    <a:pt x="19" y="17"/>
                  </a:cubicBezTo>
                  <a:cubicBezTo>
                    <a:pt x="17" y="19"/>
                    <a:pt x="16" y="21"/>
                    <a:pt x="15" y="24"/>
                  </a:cubicBezTo>
                  <a:cubicBezTo>
                    <a:pt x="14" y="26"/>
                    <a:pt x="13" y="29"/>
                    <a:pt x="13" y="32"/>
                  </a:cubicBezTo>
                  <a:lnTo>
                    <a:pt x="56"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6" name="Freeform 18"/>
            <p:cNvSpPr>
              <a:spLocks/>
            </p:cNvSpPr>
            <p:nvPr/>
          </p:nvSpPr>
          <p:spPr bwMode="gray">
            <a:xfrm>
              <a:off x="3833813" y="4548188"/>
              <a:ext cx="150813" cy="368300"/>
            </a:xfrm>
            <a:custGeom>
              <a:avLst/>
              <a:gdLst/>
              <a:ahLst/>
              <a:cxnLst>
                <a:cxn ang="0">
                  <a:pos x="25" y="23"/>
                </a:cxn>
                <a:cxn ang="0">
                  <a:pos x="40" y="23"/>
                </a:cxn>
                <a:cxn ang="0">
                  <a:pos x="40" y="34"/>
                </a:cxn>
                <a:cxn ang="0">
                  <a:pos x="25" y="34"/>
                </a:cxn>
                <a:cxn ang="0">
                  <a:pos x="25" y="80"/>
                </a:cxn>
                <a:cxn ang="0">
                  <a:pos x="26" y="84"/>
                </a:cxn>
                <a:cxn ang="0">
                  <a:pos x="27" y="86"/>
                </a:cxn>
                <a:cxn ang="0">
                  <a:pos x="30" y="87"/>
                </a:cxn>
                <a:cxn ang="0">
                  <a:pos x="35" y="87"/>
                </a:cxn>
                <a:cxn ang="0">
                  <a:pos x="40" y="87"/>
                </a:cxn>
                <a:cxn ang="0">
                  <a:pos x="40" y="98"/>
                </a:cxn>
                <a:cxn ang="0">
                  <a:pos x="31" y="98"/>
                </a:cxn>
                <a:cxn ang="0">
                  <a:pos x="23"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6" y="83"/>
                    <a:pt x="26" y="84"/>
                  </a:cubicBezTo>
                  <a:cubicBezTo>
                    <a:pt x="26" y="85"/>
                    <a:pt x="27" y="85"/>
                    <a:pt x="27" y="86"/>
                  </a:cubicBezTo>
                  <a:cubicBezTo>
                    <a:pt x="28" y="86"/>
                    <a:pt x="29" y="86"/>
                    <a:pt x="30" y="87"/>
                  </a:cubicBezTo>
                  <a:cubicBezTo>
                    <a:pt x="31" y="87"/>
                    <a:pt x="33" y="87"/>
                    <a:pt x="35" y="87"/>
                  </a:cubicBezTo>
                  <a:cubicBezTo>
                    <a:pt x="40" y="87"/>
                    <a:pt x="40" y="87"/>
                    <a:pt x="40" y="87"/>
                  </a:cubicBezTo>
                  <a:cubicBezTo>
                    <a:pt x="40" y="98"/>
                    <a:pt x="40" y="98"/>
                    <a:pt x="40" y="98"/>
                  </a:cubicBezTo>
                  <a:cubicBezTo>
                    <a:pt x="31" y="98"/>
                    <a:pt x="31" y="98"/>
                    <a:pt x="31" y="98"/>
                  </a:cubicBezTo>
                  <a:cubicBezTo>
                    <a:pt x="28" y="98"/>
                    <a:pt x="25" y="98"/>
                    <a:pt x="23" y="97"/>
                  </a:cubicBezTo>
                  <a:cubicBezTo>
                    <a:pt x="21" y="97"/>
                    <a:pt x="19" y="96"/>
                    <a:pt x="17" y="95"/>
                  </a:cubicBezTo>
                  <a:cubicBezTo>
                    <a:pt x="16" y="94"/>
                    <a:pt x="15"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7" name="Freeform 19"/>
            <p:cNvSpPr>
              <a:spLocks/>
            </p:cNvSpPr>
            <p:nvPr/>
          </p:nvSpPr>
          <p:spPr bwMode="gray">
            <a:xfrm>
              <a:off x="4037013" y="4525963"/>
              <a:ext cx="233363" cy="390525"/>
            </a:xfrm>
            <a:custGeom>
              <a:avLst/>
              <a:gdLst/>
              <a:ahLst/>
              <a:cxnLst>
                <a:cxn ang="0">
                  <a:pos x="0" y="0"/>
                </a:cxn>
                <a:cxn ang="0">
                  <a:pos x="12" y="0"/>
                </a:cxn>
                <a:cxn ang="0">
                  <a:pos x="12" y="40"/>
                </a:cxn>
                <a:cxn ang="0">
                  <a:pos x="12" y="40"/>
                </a:cxn>
                <a:cxn ang="0">
                  <a:pos x="16" y="34"/>
                </a:cxn>
                <a:cxn ang="0">
                  <a:pos x="22" y="30"/>
                </a:cxn>
                <a:cxn ang="0">
                  <a:pos x="29" y="28"/>
                </a:cxn>
                <a:cxn ang="0">
                  <a:pos x="36" y="27"/>
                </a:cxn>
                <a:cxn ang="0">
                  <a:pos x="48" y="29"/>
                </a:cxn>
                <a:cxn ang="0">
                  <a:pos x="56" y="35"/>
                </a:cxn>
                <a:cxn ang="0">
                  <a:pos x="60" y="43"/>
                </a:cxn>
                <a:cxn ang="0">
                  <a:pos x="62" y="54"/>
                </a:cxn>
                <a:cxn ang="0">
                  <a:pos x="62" y="104"/>
                </a:cxn>
                <a:cxn ang="0">
                  <a:pos x="49" y="104"/>
                </a:cxn>
                <a:cxn ang="0">
                  <a:pos x="49" y="53"/>
                </a:cxn>
                <a:cxn ang="0">
                  <a:pos x="45" y="42"/>
                </a:cxn>
                <a:cxn ang="0">
                  <a:pos x="34" y="38"/>
                </a:cxn>
                <a:cxn ang="0">
                  <a:pos x="24" y="40"/>
                </a:cxn>
                <a:cxn ang="0">
                  <a:pos x="17" y="44"/>
                </a:cxn>
                <a:cxn ang="0">
                  <a:pos x="13" y="52"/>
                </a:cxn>
                <a:cxn ang="0">
                  <a:pos x="12" y="61"/>
                </a:cxn>
                <a:cxn ang="0">
                  <a:pos x="12" y="104"/>
                </a:cxn>
                <a:cxn ang="0">
                  <a:pos x="0" y="104"/>
                </a:cxn>
                <a:cxn ang="0">
                  <a:pos x="0" y="0"/>
                </a:cxn>
              </a:cxnLst>
              <a:rect l="0" t="0" r="r" b="b"/>
              <a:pathLst>
                <a:path w="62" h="104">
                  <a:moveTo>
                    <a:pt x="0" y="0"/>
                  </a:moveTo>
                  <a:cubicBezTo>
                    <a:pt x="12" y="0"/>
                    <a:pt x="12" y="0"/>
                    <a:pt x="12" y="0"/>
                  </a:cubicBezTo>
                  <a:cubicBezTo>
                    <a:pt x="12" y="40"/>
                    <a:pt x="12" y="40"/>
                    <a:pt x="12" y="40"/>
                  </a:cubicBezTo>
                  <a:cubicBezTo>
                    <a:pt x="12" y="40"/>
                    <a:pt x="12" y="40"/>
                    <a:pt x="12" y="40"/>
                  </a:cubicBezTo>
                  <a:cubicBezTo>
                    <a:pt x="13" y="37"/>
                    <a:pt x="15" y="35"/>
                    <a:pt x="16" y="34"/>
                  </a:cubicBezTo>
                  <a:cubicBezTo>
                    <a:pt x="18" y="32"/>
                    <a:pt x="20" y="31"/>
                    <a:pt x="22" y="30"/>
                  </a:cubicBezTo>
                  <a:cubicBezTo>
                    <a:pt x="24" y="29"/>
                    <a:pt x="27" y="28"/>
                    <a:pt x="29" y="28"/>
                  </a:cubicBezTo>
                  <a:cubicBezTo>
                    <a:pt x="31" y="27"/>
                    <a:pt x="34" y="27"/>
                    <a:pt x="36" y="27"/>
                  </a:cubicBezTo>
                  <a:cubicBezTo>
                    <a:pt x="41" y="27"/>
                    <a:pt x="45" y="28"/>
                    <a:pt x="48" y="29"/>
                  </a:cubicBezTo>
                  <a:cubicBezTo>
                    <a:pt x="52" y="30"/>
                    <a:pt x="54" y="32"/>
                    <a:pt x="56" y="35"/>
                  </a:cubicBezTo>
                  <a:cubicBezTo>
                    <a:pt x="58" y="37"/>
                    <a:pt x="60" y="40"/>
                    <a:pt x="60" y="43"/>
                  </a:cubicBezTo>
                  <a:cubicBezTo>
                    <a:pt x="61" y="47"/>
                    <a:pt x="62" y="50"/>
                    <a:pt x="62" y="54"/>
                  </a:cubicBezTo>
                  <a:cubicBezTo>
                    <a:pt x="62" y="104"/>
                    <a:pt x="62" y="104"/>
                    <a:pt x="62" y="104"/>
                  </a:cubicBezTo>
                  <a:cubicBezTo>
                    <a:pt x="49" y="104"/>
                    <a:pt x="49" y="104"/>
                    <a:pt x="49" y="104"/>
                  </a:cubicBezTo>
                  <a:cubicBezTo>
                    <a:pt x="49" y="53"/>
                    <a:pt x="49" y="53"/>
                    <a:pt x="49" y="53"/>
                  </a:cubicBezTo>
                  <a:cubicBezTo>
                    <a:pt x="49" y="48"/>
                    <a:pt x="48" y="45"/>
                    <a:pt x="45" y="42"/>
                  </a:cubicBezTo>
                  <a:cubicBezTo>
                    <a:pt x="43" y="39"/>
                    <a:pt x="39" y="38"/>
                    <a:pt x="34" y="38"/>
                  </a:cubicBezTo>
                  <a:cubicBezTo>
                    <a:pt x="30" y="38"/>
                    <a:pt x="27" y="38"/>
                    <a:pt x="24" y="40"/>
                  </a:cubicBezTo>
                  <a:cubicBezTo>
                    <a:pt x="22" y="41"/>
                    <a:pt x="19" y="42"/>
                    <a:pt x="17" y="44"/>
                  </a:cubicBezTo>
                  <a:cubicBezTo>
                    <a:pt x="16" y="47"/>
                    <a:pt x="14" y="49"/>
                    <a:pt x="13" y="52"/>
                  </a:cubicBezTo>
                  <a:cubicBezTo>
                    <a:pt x="12" y="55"/>
                    <a:pt x="12" y="58"/>
                    <a:pt x="12" y="61"/>
                  </a:cubicBezTo>
                  <a:cubicBezTo>
                    <a:pt x="12" y="104"/>
                    <a:pt x="12" y="104"/>
                    <a:pt x="12" y="104"/>
                  </a:cubicBezTo>
                  <a:cubicBezTo>
                    <a:pt x="0" y="104"/>
                    <a:pt x="0" y="104"/>
                    <a:pt x="0" y="104"/>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8" name="Freeform 20"/>
            <p:cNvSpPr>
              <a:spLocks noEditPoints="1"/>
            </p:cNvSpPr>
            <p:nvPr/>
          </p:nvSpPr>
          <p:spPr bwMode="gray">
            <a:xfrm>
              <a:off x="4322763"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2"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49"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1" y="76"/>
                    <a:pt x="44" y="78"/>
                    <a:pt x="36" y="78"/>
                  </a:cubicBezTo>
                  <a:cubicBezTo>
                    <a:pt x="30" y="78"/>
                    <a:pt x="24" y="77"/>
                    <a:pt x="20" y="76"/>
                  </a:cubicBezTo>
                  <a:cubicBezTo>
                    <a:pt x="16" y="74"/>
                    <a:pt x="12" y="71"/>
                    <a:pt x="9" y="67"/>
                  </a:cubicBezTo>
                  <a:cubicBezTo>
                    <a:pt x="6" y="64"/>
                    <a:pt x="4" y="60"/>
                    <a:pt x="2" y="55"/>
                  </a:cubicBezTo>
                  <a:cubicBezTo>
                    <a:pt x="1" y="50"/>
                    <a:pt x="0" y="45"/>
                    <a:pt x="0" y="39"/>
                  </a:cubicBezTo>
                  <a:cubicBezTo>
                    <a:pt x="0" y="33"/>
                    <a:pt x="1" y="28"/>
                    <a:pt x="2" y="23"/>
                  </a:cubicBezTo>
                  <a:cubicBezTo>
                    <a:pt x="4" y="19"/>
                    <a:pt x="6"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2" y="62"/>
                    <a:pt x="55" y="58"/>
                    <a:pt x="56" y="53"/>
                  </a:cubicBezTo>
                  <a:lnTo>
                    <a:pt x="68" y="53"/>
                  </a:lnTo>
                  <a:close/>
                  <a:moveTo>
                    <a:pt x="56" y="32"/>
                  </a:moveTo>
                  <a:cubicBezTo>
                    <a:pt x="56" y="29"/>
                    <a:pt x="55" y="26"/>
                    <a:pt x="54" y="24"/>
                  </a:cubicBezTo>
                  <a:cubicBezTo>
                    <a:pt x="53" y="21"/>
                    <a:pt x="51" y="19"/>
                    <a:pt x="49" y="17"/>
                  </a:cubicBezTo>
                  <a:cubicBezTo>
                    <a:pt x="48" y="15"/>
                    <a:pt x="45"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9" name="Freeform 21"/>
            <p:cNvSpPr>
              <a:spLocks/>
            </p:cNvSpPr>
            <p:nvPr/>
          </p:nvSpPr>
          <p:spPr bwMode="gray">
            <a:xfrm>
              <a:off x="4762500" y="4627563"/>
              <a:ext cx="254000" cy="293688"/>
            </a:xfrm>
            <a:custGeom>
              <a:avLst/>
              <a:gdLst/>
              <a:ahLst/>
              <a:cxnLst>
                <a:cxn ang="0">
                  <a:pos x="55" y="26"/>
                </a:cxn>
                <a:cxn ang="0">
                  <a:pos x="49" y="15"/>
                </a:cxn>
                <a:cxn ang="0">
                  <a:pos x="36" y="11"/>
                </a:cxn>
                <a:cxn ang="0">
                  <a:pos x="25" y="13"/>
                </a:cxn>
                <a:cxn ang="0">
                  <a:pos x="18" y="20"/>
                </a:cxn>
                <a:cxn ang="0">
                  <a:pos x="14" y="29"/>
                </a:cxn>
                <a:cxn ang="0">
                  <a:pos x="13" y="40"/>
                </a:cxn>
                <a:cxn ang="0">
                  <a:pos x="14" y="50"/>
                </a:cxn>
                <a:cxn ang="0">
                  <a:pos x="18" y="59"/>
                </a:cxn>
                <a:cxn ang="0">
                  <a:pos x="25" y="65"/>
                </a:cxn>
                <a:cxn ang="0">
                  <a:pos x="35" y="68"/>
                </a:cxn>
                <a:cxn ang="0">
                  <a:pos x="49" y="63"/>
                </a:cxn>
                <a:cxn ang="0">
                  <a:pos x="56" y="49"/>
                </a:cxn>
                <a:cxn ang="0">
                  <a:pos x="68" y="49"/>
                </a:cxn>
                <a:cxn ang="0">
                  <a:pos x="58" y="71"/>
                </a:cxn>
                <a:cxn ang="0">
                  <a:pos x="35" y="78"/>
                </a:cxn>
                <a:cxn ang="0">
                  <a:pos x="20" y="76"/>
                </a:cxn>
                <a:cxn ang="0">
                  <a:pos x="9" y="68"/>
                </a:cxn>
                <a:cxn ang="0">
                  <a:pos x="2" y="56"/>
                </a:cxn>
                <a:cxn ang="0">
                  <a:pos x="0" y="40"/>
                </a:cxn>
                <a:cxn ang="0">
                  <a:pos x="2" y="24"/>
                </a:cxn>
                <a:cxn ang="0">
                  <a:pos x="9" y="12"/>
                </a:cxn>
                <a:cxn ang="0">
                  <a:pos x="20" y="3"/>
                </a:cxn>
                <a:cxn ang="0">
                  <a:pos x="36" y="0"/>
                </a:cxn>
                <a:cxn ang="0">
                  <a:pos x="48" y="1"/>
                </a:cxn>
                <a:cxn ang="0">
                  <a:pos x="58" y="6"/>
                </a:cxn>
                <a:cxn ang="0">
                  <a:pos x="65" y="14"/>
                </a:cxn>
                <a:cxn ang="0">
                  <a:pos x="68" y="26"/>
                </a:cxn>
                <a:cxn ang="0">
                  <a:pos x="55" y="26"/>
                </a:cxn>
              </a:cxnLst>
              <a:rect l="0" t="0" r="r" b="b"/>
              <a:pathLst>
                <a:path w="68" h="78">
                  <a:moveTo>
                    <a:pt x="55" y="26"/>
                  </a:moveTo>
                  <a:cubicBezTo>
                    <a:pt x="54" y="21"/>
                    <a:pt x="52" y="17"/>
                    <a:pt x="49" y="15"/>
                  </a:cubicBezTo>
                  <a:cubicBezTo>
                    <a:pt x="46" y="12"/>
                    <a:pt x="42" y="11"/>
                    <a:pt x="36" y="11"/>
                  </a:cubicBezTo>
                  <a:cubicBezTo>
                    <a:pt x="32" y="11"/>
                    <a:pt x="28" y="12"/>
                    <a:pt x="25" y="13"/>
                  </a:cubicBezTo>
                  <a:cubicBezTo>
                    <a:pt x="22" y="15"/>
                    <a:pt x="20"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20" y="62"/>
                    <a:pt x="22" y="64"/>
                    <a:pt x="25" y="65"/>
                  </a:cubicBezTo>
                  <a:cubicBezTo>
                    <a:pt x="28" y="67"/>
                    <a:pt x="31" y="68"/>
                    <a:pt x="35" y="68"/>
                  </a:cubicBezTo>
                  <a:cubicBezTo>
                    <a:pt x="41" y="68"/>
                    <a:pt x="46" y="66"/>
                    <a:pt x="49" y="63"/>
                  </a:cubicBezTo>
                  <a:cubicBezTo>
                    <a:pt x="53" y="59"/>
                    <a:pt x="55" y="55"/>
                    <a:pt x="56" y="49"/>
                  </a:cubicBezTo>
                  <a:cubicBezTo>
                    <a:pt x="68" y="49"/>
                    <a:pt x="68" y="49"/>
                    <a:pt x="68" y="49"/>
                  </a:cubicBezTo>
                  <a:cubicBezTo>
                    <a:pt x="67" y="58"/>
                    <a:pt x="63" y="66"/>
                    <a:pt x="58" y="71"/>
                  </a:cubicBezTo>
                  <a:cubicBezTo>
                    <a:pt x="52" y="76"/>
                    <a:pt x="45" y="78"/>
                    <a:pt x="35" y="78"/>
                  </a:cubicBezTo>
                  <a:cubicBezTo>
                    <a:pt x="29" y="78"/>
                    <a:pt x="24" y="78"/>
                    <a:pt x="20" y="76"/>
                  </a:cubicBezTo>
                  <a:cubicBezTo>
                    <a:pt x="16" y="74"/>
                    <a:pt x="12" y="71"/>
                    <a:pt x="9" y="68"/>
                  </a:cubicBezTo>
                  <a:cubicBezTo>
                    <a:pt x="6" y="64"/>
                    <a:pt x="4" y="60"/>
                    <a:pt x="2" y="56"/>
                  </a:cubicBezTo>
                  <a:cubicBezTo>
                    <a:pt x="1" y="51"/>
                    <a:pt x="0" y="46"/>
                    <a:pt x="0" y="40"/>
                  </a:cubicBezTo>
                  <a:cubicBezTo>
                    <a:pt x="0" y="35"/>
                    <a:pt x="1" y="29"/>
                    <a:pt x="2" y="24"/>
                  </a:cubicBezTo>
                  <a:cubicBezTo>
                    <a:pt x="4" y="19"/>
                    <a:pt x="6" y="15"/>
                    <a:pt x="9" y="12"/>
                  </a:cubicBezTo>
                  <a:cubicBezTo>
                    <a:pt x="12" y="8"/>
                    <a:pt x="15" y="5"/>
                    <a:pt x="20" y="3"/>
                  </a:cubicBezTo>
                  <a:cubicBezTo>
                    <a:pt x="24" y="1"/>
                    <a:pt x="30" y="0"/>
                    <a:pt x="36" y="0"/>
                  </a:cubicBezTo>
                  <a:cubicBezTo>
                    <a:pt x="40" y="0"/>
                    <a:pt x="44" y="0"/>
                    <a:pt x="48" y="1"/>
                  </a:cubicBezTo>
                  <a:cubicBezTo>
                    <a:pt x="51" y="2"/>
                    <a:pt x="55" y="4"/>
                    <a:pt x="58" y="6"/>
                  </a:cubicBezTo>
                  <a:cubicBezTo>
                    <a:pt x="60" y="8"/>
                    <a:pt x="63" y="11"/>
                    <a:pt x="65" y="14"/>
                  </a:cubicBezTo>
                  <a:cubicBezTo>
                    <a:pt x="66" y="17"/>
                    <a:pt x="68" y="21"/>
                    <a:pt x="68" y="26"/>
                  </a:cubicBezTo>
                  <a:lnTo>
                    <a:pt x="55" y="2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0" name="Freeform 22"/>
            <p:cNvSpPr>
              <a:spLocks noEditPoints="1"/>
            </p:cNvSpPr>
            <p:nvPr/>
          </p:nvSpPr>
          <p:spPr bwMode="gray">
            <a:xfrm>
              <a:off x="5051425" y="4627563"/>
              <a:ext cx="273050" cy="293688"/>
            </a:xfrm>
            <a:custGeom>
              <a:avLst/>
              <a:gdLst/>
              <a:ahLst/>
              <a:cxnLst>
                <a:cxn ang="0">
                  <a:pos x="3" y="24"/>
                </a:cxn>
                <a:cxn ang="0">
                  <a:pos x="10" y="11"/>
                </a:cxn>
                <a:cxn ang="0">
                  <a:pos x="21" y="3"/>
                </a:cxn>
                <a:cxn ang="0">
                  <a:pos x="37" y="0"/>
                </a:cxn>
                <a:cxn ang="0">
                  <a:pos x="53" y="3"/>
                </a:cxn>
                <a:cxn ang="0">
                  <a:pos x="64" y="11"/>
                </a:cxn>
                <a:cxn ang="0">
                  <a:pos x="71" y="24"/>
                </a:cxn>
                <a:cxn ang="0">
                  <a:pos x="73" y="39"/>
                </a:cxn>
                <a:cxn ang="0">
                  <a:pos x="71" y="55"/>
                </a:cxn>
                <a:cxn ang="0">
                  <a:pos x="64" y="67"/>
                </a:cxn>
                <a:cxn ang="0">
                  <a:pos x="53" y="75"/>
                </a:cxn>
                <a:cxn ang="0">
                  <a:pos x="37" y="78"/>
                </a:cxn>
                <a:cxn ang="0">
                  <a:pos x="21" y="75"/>
                </a:cxn>
                <a:cxn ang="0">
                  <a:pos x="10" y="67"/>
                </a:cxn>
                <a:cxn ang="0">
                  <a:pos x="3" y="55"/>
                </a:cxn>
                <a:cxn ang="0">
                  <a:pos x="0" y="39"/>
                </a:cxn>
                <a:cxn ang="0">
                  <a:pos x="3" y="24"/>
                </a:cxn>
                <a:cxn ang="0">
                  <a:pos x="15" y="51"/>
                </a:cxn>
                <a:cxn ang="0">
                  <a:pos x="20" y="60"/>
                </a:cxn>
                <a:cxn ang="0">
                  <a:pos x="28" y="66"/>
                </a:cxn>
                <a:cxn ang="0">
                  <a:pos x="37" y="68"/>
                </a:cxn>
                <a:cxn ang="0">
                  <a:pos x="46" y="66"/>
                </a:cxn>
                <a:cxn ang="0">
                  <a:pos x="53" y="60"/>
                </a:cxn>
                <a:cxn ang="0">
                  <a:pos x="58" y="51"/>
                </a:cxn>
                <a:cxn ang="0">
                  <a:pos x="60" y="39"/>
                </a:cxn>
                <a:cxn ang="0">
                  <a:pos x="58" y="27"/>
                </a:cxn>
                <a:cxn ang="0">
                  <a:pos x="53" y="18"/>
                </a:cxn>
                <a:cxn ang="0">
                  <a:pos x="46" y="13"/>
                </a:cxn>
                <a:cxn ang="0">
                  <a:pos x="37" y="11"/>
                </a:cxn>
                <a:cxn ang="0">
                  <a:pos x="28" y="13"/>
                </a:cxn>
                <a:cxn ang="0">
                  <a:pos x="20" y="18"/>
                </a:cxn>
                <a:cxn ang="0">
                  <a:pos x="15" y="27"/>
                </a:cxn>
                <a:cxn ang="0">
                  <a:pos x="13" y="39"/>
                </a:cxn>
                <a:cxn ang="0">
                  <a:pos x="15" y="51"/>
                </a:cxn>
              </a:cxnLst>
              <a:rect l="0" t="0" r="r" b="b"/>
              <a:pathLst>
                <a:path w="73" h="78">
                  <a:moveTo>
                    <a:pt x="3" y="24"/>
                  </a:moveTo>
                  <a:cubicBezTo>
                    <a:pt x="4" y="19"/>
                    <a:pt x="7" y="15"/>
                    <a:pt x="10" y="11"/>
                  </a:cubicBezTo>
                  <a:cubicBezTo>
                    <a:pt x="13" y="8"/>
                    <a:pt x="17" y="5"/>
                    <a:pt x="21" y="3"/>
                  </a:cubicBezTo>
                  <a:cubicBezTo>
                    <a:pt x="26" y="1"/>
                    <a:pt x="31" y="0"/>
                    <a:pt x="37" y="0"/>
                  </a:cubicBezTo>
                  <a:cubicBezTo>
                    <a:pt x="43" y="0"/>
                    <a:pt x="48" y="1"/>
                    <a:pt x="53" y="3"/>
                  </a:cubicBezTo>
                  <a:cubicBezTo>
                    <a:pt x="57" y="5"/>
                    <a:pt x="61" y="8"/>
                    <a:pt x="64" y="11"/>
                  </a:cubicBezTo>
                  <a:cubicBezTo>
                    <a:pt x="67" y="15"/>
                    <a:pt x="69" y="19"/>
                    <a:pt x="71" y="24"/>
                  </a:cubicBezTo>
                  <a:cubicBezTo>
                    <a:pt x="73" y="29"/>
                    <a:pt x="73" y="34"/>
                    <a:pt x="73" y="39"/>
                  </a:cubicBezTo>
                  <a:cubicBezTo>
                    <a:pt x="73" y="45"/>
                    <a:pt x="73" y="50"/>
                    <a:pt x="71" y="55"/>
                  </a:cubicBezTo>
                  <a:cubicBezTo>
                    <a:pt x="69" y="59"/>
                    <a:pt x="67" y="64"/>
                    <a:pt x="64" y="67"/>
                  </a:cubicBezTo>
                  <a:cubicBezTo>
                    <a:pt x="61" y="71"/>
                    <a:pt x="57" y="73"/>
                    <a:pt x="53" y="75"/>
                  </a:cubicBezTo>
                  <a:cubicBezTo>
                    <a:pt x="48" y="77"/>
                    <a:pt x="43" y="78"/>
                    <a:pt x="37" y="78"/>
                  </a:cubicBezTo>
                  <a:cubicBezTo>
                    <a:pt x="31" y="78"/>
                    <a:pt x="26" y="77"/>
                    <a:pt x="21" y="75"/>
                  </a:cubicBezTo>
                  <a:cubicBezTo>
                    <a:pt x="17" y="73"/>
                    <a:pt x="13" y="71"/>
                    <a:pt x="10" y="67"/>
                  </a:cubicBezTo>
                  <a:cubicBezTo>
                    <a:pt x="7" y="64"/>
                    <a:pt x="4" y="59"/>
                    <a:pt x="3" y="55"/>
                  </a:cubicBezTo>
                  <a:cubicBezTo>
                    <a:pt x="1" y="50"/>
                    <a:pt x="0" y="45"/>
                    <a:pt x="0" y="39"/>
                  </a:cubicBezTo>
                  <a:cubicBezTo>
                    <a:pt x="0" y="34"/>
                    <a:pt x="1" y="29"/>
                    <a:pt x="3" y="24"/>
                  </a:cubicBezTo>
                  <a:close/>
                  <a:moveTo>
                    <a:pt x="15" y="51"/>
                  </a:moveTo>
                  <a:cubicBezTo>
                    <a:pt x="16" y="55"/>
                    <a:pt x="18" y="58"/>
                    <a:pt x="20" y="60"/>
                  </a:cubicBezTo>
                  <a:cubicBezTo>
                    <a:pt x="22" y="63"/>
                    <a:pt x="25" y="64"/>
                    <a:pt x="28" y="66"/>
                  </a:cubicBezTo>
                  <a:cubicBezTo>
                    <a:pt x="31" y="67"/>
                    <a:pt x="34" y="68"/>
                    <a:pt x="37" y="68"/>
                  </a:cubicBezTo>
                  <a:cubicBezTo>
                    <a:pt x="40" y="68"/>
                    <a:pt x="43" y="67"/>
                    <a:pt x="46" y="66"/>
                  </a:cubicBezTo>
                  <a:cubicBezTo>
                    <a:pt x="49" y="64"/>
                    <a:pt x="51" y="63"/>
                    <a:pt x="53" y="60"/>
                  </a:cubicBezTo>
                  <a:cubicBezTo>
                    <a:pt x="56" y="58"/>
                    <a:pt x="57" y="55"/>
                    <a:pt x="58" y="51"/>
                  </a:cubicBezTo>
                  <a:cubicBezTo>
                    <a:pt x="60" y="48"/>
                    <a:pt x="60" y="44"/>
                    <a:pt x="60" y="39"/>
                  </a:cubicBezTo>
                  <a:cubicBezTo>
                    <a:pt x="60" y="35"/>
                    <a:pt x="60" y="31"/>
                    <a:pt x="58" y="27"/>
                  </a:cubicBezTo>
                  <a:cubicBezTo>
                    <a:pt x="57" y="24"/>
                    <a:pt x="56" y="21"/>
                    <a:pt x="53" y="18"/>
                  </a:cubicBezTo>
                  <a:cubicBezTo>
                    <a:pt x="51" y="16"/>
                    <a:pt x="49" y="14"/>
                    <a:pt x="46" y="13"/>
                  </a:cubicBezTo>
                  <a:cubicBezTo>
                    <a:pt x="43" y="11"/>
                    <a:pt x="40" y="11"/>
                    <a:pt x="37" y="11"/>
                  </a:cubicBezTo>
                  <a:cubicBezTo>
                    <a:pt x="34" y="11"/>
                    <a:pt x="31" y="11"/>
                    <a:pt x="28" y="13"/>
                  </a:cubicBezTo>
                  <a:cubicBezTo>
                    <a:pt x="25" y="14"/>
                    <a:pt x="22" y="16"/>
                    <a:pt x="20" y="18"/>
                  </a:cubicBezTo>
                  <a:cubicBezTo>
                    <a:pt x="18" y="21"/>
                    <a:pt x="16" y="24"/>
                    <a:pt x="15" y="27"/>
                  </a:cubicBezTo>
                  <a:cubicBezTo>
                    <a:pt x="14" y="31"/>
                    <a:pt x="13" y="35"/>
                    <a:pt x="13" y="39"/>
                  </a:cubicBezTo>
                  <a:cubicBezTo>
                    <a:pt x="13" y="44"/>
                    <a:pt x="14" y="48"/>
                    <a:pt x="15" y="5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1" name="Freeform 23"/>
            <p:cNvSpPr>
              <a:spLocks/>
            </p:cNvSpPr>
            <p:nvPr/>
          </p:nvSpPr>
          <p:spPr bwMode="gray">
            <a:xfrm>
              <a:off x="5376863" y="4627563"/>
              <a:ext cx="398463"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1" y="0"/>
                </a:cxn>
                <a:cxn ang="0">
                  <a:pos x="91" y="1"/>
                </a:cxn>
                <a:cxn ang="0">
                  <a:pos x="99" y="5"/>
                </a:cxn>
                <a:cxn ang="0">
                  <a:pos x="104" y="12"/>
                </a:cxn>
                <a:cxn ang="0">
                  <a:pos x="106" y="22"/>
                </a:cxn>
                <a:cxn ang="0">
                  <a:pos x="106" y="77"/>
                </a:cxn>
                <a:cxn ang="0">
                  <a:pos x="93" y="77"/>
                </a:cxn>
                <a:cxn ang="0">
                  <a:pos x="93" y="27"/>
                </a:cxn>
                <a:cxn ang="0">
                  <a:pos x="93" y="21"/>
                </a:cxn>
                <a:cxn ang="0">
                  <a:pos x="91" y="16"/>
                </a:cxn>
                <a:cxn ang="0">
                  <a:pos x="86" y="12"/>
                </a:cxn>
                <a:cxn ang="0">
                  <a:pos x="79" y="11"/>
                </a:cxn>
                <a:cxn ang="0">
                  <a:pos x="64" y="16"/>
                </a:cxn>
                <a:cxn ang="0">
                  <a:pos x="59" y="30"/>
                </a:cxn>
                <a:cxn ang="0">
                  <a:pos x="59" y="77"/>
                </a:cxn>
                <a:cxn ang="0">
                  <a:pos x="47" y="77"/>
                </a:cxn>
                <a:cxn ang="0">
                  <a:pos x="47" y="27"/>
                </a:cxn>
                <a:cxn ang="0">
                  <a:pos x="46" y="21"/>
                </a:cxn>
                <a:cxn ang="0">
                  <a:pos x="44" y="15"/>
                </a:cxn>
                <a:cxn ang="0">
                  <a:pos x="40" y="12"/>
                </a:cxn>
                <a:cxn ang="0">
                  <a:pos x="33" y="11"/>
                </a:cxn>
                <a:cxn ang="0">
                  <a:pos x="23" y="13"/>
                </a:cxn>
                <a:cxn ang="0">
                  <a:pos x="17" y="18"/>
                </a:cxn>
                <a:cxn ang="0">
                  <a:pos x="14" y="25"/>
                </a:cxn>
                <a:cxn ang="0">
                  <a:pos x="13" y="30"/>
                </a:cxn>
                <a:cxn ang="0">
                  <a:pos x="13" y="77"/>
                </a:cxn>
                <a:cxn ang="0">
                  <a:pos x="0" y="77"/>
                </a:cxn>
                <a:cxn ang="0">
                  <a:pos x="0" y="2"/>
                </a:cxn>
              </a:cxnLst>
              <a:rect l="0" t="0" r="r" b="b"/>
              <a:pathLst>
                <a:path w="106" h="77">
                  <a:moveTo>
                    <a:pt x="0" y="2"/>
                  </a:moveTo>
                  <a:cubicBezTo>
                    <a:pt x="12" y="2"/>
                    <a:pt x="12" y="2"/>
                    <a:pt x="12" y="2"/>
                  </a:cubicBezTo>
                  <a:cubicBezTo>
                    <a:pt x="12" y="13"/>
                    <a:pt x="12" y="13"/>
                    <a:pt x="12" y="13"/>
                  </a:cubicBezTo>
                  <a:cubicBezTo>
                    <a:pt x="12" y="13"/>
                    <a:pt x="12" y="13"/>
                    <a:pt x="12" y="13"/>
                  </a:cubicBezTo>
                  <a:cubicBezTo>
                    <a:pt x="18" y="4"/>
                    <a:pt x="26" y="0"/>
                    <a:pt x="36" y="0"/>
                  </a:cubicBezTo>
                  <a:cubicBezTo>
                    <a:pt x="41" y="0"/>
                    <a:pt x="45" y="1"/>
                    <a:pt x="49" y="3"/>
                  </a:cubicBezTo>
                  <a:cubicBezTo>
                    <a:pt x="53" y="5"/>
                    <a:pt x="56" y="8"/>
                    <a:pt x="57" y="13"/>
                  </a:cubicBezTo>
                  <a:cubicBezTo>
                    <a:pt x="60" y="9"/>
                    <a:pt x="63" y="5"/>
                    <a:pt x="67" y="3"/>
                  </a:cubicBezTo>
                  <a:cubicBezTo>
                    <a:pt x="71" y="1"/>
                    <a:pt x="76" y="0"/>
                    <a:pt x="81" y="0"/>
                  </a:cubicBezTo>
                  <a:cubicBezTo>
                    <a:pt x="84" y="0"/>
                    <a:pt x="88" y="0"/>
                    <a:pt x="91" y="1"/>
                  </a:cubicBezTo>
                  <a:cubicBezTo>
                    <a:pt x="94" y="2"/>
                    <a:pt x="97" y="3"/>
                    <a:pt x="99" y="5"/>
                  </a:cubicBezTo>
                  <a:cubicBezTo>
                    <a:pt x="101" y="7"/>
                    <a:pt x="103" y="9"/>
                    <a:pt x="104" y="12"/>
                  </a:cubicBezTo>
                  <a:cubicBezTo>
                    <a:pt x="105" y="14"/>
                    <a:pt x="106" y="18"/>
                    <a:pt x="106" y="22"/>
                  </a:cubicBezTo>
                  <a:cubicBezTo>
                    <a:pt x="106" y="77"/>
                    <a:pt x="106" y="77"/>
                    <a:pt x="106" y="77"/>
                  </a:cubicBezTo>
                  <a:cubicBezTo>
                    <a:pt x="93" y="77"/>
                    <a:pt x="93" y="77"/>
                    <a:pt x="93" y="77"/>
                  </a:cubicBezTo>
                  <a:cubicBezTo>
                    <a:pt x="93" y="27"/>
                    <a:pt x="93" y="27"/>
                    <a:pt x="93" y="27"/>
                  </a:cubicBezTo>
                  <a:cubicBezTo>
                    <a:pt x="93" y="25"/>
                    <a:pt x="93" y="23"/>
                    <a:pt x="93" y="21"/>
                  </a:cubicBezTo>
                  <a:cubicBezTo>
                    <a:pt x="92" y="19"/>
                    <a:pt x="92" y="17"/>
                    <a:pt x="91" y="16"/>
                  </a:cubicBezTo>
                  <a:cubicBezTo>
                    <a:pt x="89" y="14"/>
                    <a:pt x="88" y="13"/>
                    <a:pt x="86" y="12"/>
                  </a:cubicBezTo>
                  <a:cubicBezTo>
                    <a:pt x="84" y="11"/>
                    <a:pt x="82" y="11"/>
                    <a:pt x="79" y="11"/>
                  </a:cubicBezTo>
                  <a:cubicBezTo>
                    <a:pt x="73" y="11"/>
                    <a:pt x="68" y="13"/>
                    <a:pt x="64" y="16"/>
                  </a:cubicBezTo>
                  <a:cubicBezTo>
                    <a:pt x="61" y="19"/>
                    <a:pt x="59" y="24"/>
                    <a:pt x="59" y="30"/>
                  </a:cubicBezTo>
                  <a:cubicBezTo>
                    <a:pt x="59" y="77"/>
                    <a:pt x="59" y="77"/>
                    <a:pt x="59" y="77"/>
                  </a:cubicBezTo>
                  <a:cubicBezTo>
                    <a:pt x="47" y="77"/>
                    <a:pt x="47" y="77"/>
                    <a:pt x="47" y="77"/>
                  </a:cubicBezTo>
                  <a:cubicBezTo>
                    <a:pt x="47" y="27"/>
                    <a:pt x="47" y="27"/>
                    <a:pt x="47" y="27"/>
                  </a:cubicBezTo>
                  <a:cubicBezTo>
                    <a:pt x="47" y="25"/>
                    <a:pt x="47" y="23"/>
                    <a:pt x="46" y="21"/>
                  </a:cubicBezTo>
                  <a:cubicBezTo>
                    <a:pt x="46" y="19"/>
                    <a:pt x="45" y="17"/>
                    <a:pt x="44" y="15"/>
                  </a:cubicBezTo>
                  <a:cubicBezTo>
                    <a:pt x="43" y="14"/>
                    <a:pt x="41" y="13"/>
                    <a:pt x="40" y="12"/>
                  </a:cubicBezTo>
                  <a:cubicBezTo>
                    <a:pt x="38" y="11"/>
                    <a:pt x="35" y="11"/>
                    <a:pt x="33" y="11"/>
                  </a:cubicBezTo>
                  <a:cubicBezTo>
                    <a:pt x="29" y="11"/>
                    <a:pt x="26" y="11"/>
                    <a:pt x="23" y="13"/>
                  </a:cubicBezTo>
                  <a:cubicBezTo>
                    <a:pt x="21" y="14"/>
                    <a:pt x="19" y="16"/>
                    <a:pt x="17" y="18"/>
                  </a:cubicBezTo>
                  <a:cubicBezTo>
                    <a:pt x="16" y="20"/>
                    <a:pt x="14" y="22"/>
                    <a:pt x="14" y="25"/>
                  </a:cubicBezTo>
                  <a:cubicBezTo>
                    <a:pt x="13" y="27"/>
                    <a:pt x="13" y="28"/>
                    <a:pt x="13" y="30"/>
                  </a:cubicBezTo>
                  <a:cubicBezTo>
                    <a:pt x="13" y="77"/>
                    <a:pt x="13" y="77"/>
                    <a:pt x="13" y="77"/>
                  </a:cubicBezTo>
                  <a:cubicBezTo>
                    <a:pt x="0" y="77"/>
                    <a:pt x="0" y="77"/>
                    <a:pt x="0" y="77"/>
                  </a:cubicBez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2" name="Freeform 24"/>
            <p:cNvSpPr>
              <a:spLocks/>
            </p:cNvSpPr>
            <p:nvPr/>
          </p:nvSpPr>
          <p:spPr bwMode="gray">
            <a:xfrm>
              <a:off x="5843588" y="4627563"/>
              <a:ext cx="393700" cy="288925"/>
            </a:xfrm>
            <a:custGeom>
              <a:avLst/>
              <a:gdLst/>
              <a:ahLst/>
              <a:cxnLst>
                <a:cxn ang="0">
                  <a:pos x="0" y="2"/>
                </a:cxn>
                <a:cxn ang="0">
                  <a:pos x="11" y="2"/>
                </a:cxn>
                <a:cxn ang="0">
                  <a:pos x="11" y="13"/>
                </a:cxn>
                <a:cxn ang="0">
                  <a:pos x="12" y="13"/>
                </a:cxn>
                <a:cxn ang="0">
                  <a:pos x="36" y="0"/>
                </a:cxn>
                <a:cxn ang="0">
                  <a:pos x="48" y="3"/>
                </a:cxn>
                <a:cxn ang="0">
                  <a:pos x="56" y="13"/>
                </a:cxn>
                <a:cxn ang="0">
                  <a:pos x="66"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5" y="12"/>
                </a:cxn>
                <a:cxn ang="0">
                  <a:pos x="78" y="11"/>
                </a:cxn>
                <a:cxn ang="0">
                  <a:pos x="64" y="16"/>
                </a:cxn>
                <a:cxn ang="0">
                  <a:pos x="59" y="30"/>
                </a:cxn>
                <a:cxn ang="0">
                  <a:pos x="59" y="77"/>
                </a:cxn>
                <a:cxn ang="0">
                  <a:pos x="46" y="77"/>
                </a:cxn>
                <a:cxn ang="0">
                  <a:pos x="46" y="27"/>
                </a:cxn>
                <a:cxn ang="0">
                  <a:pos x="45"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1" y="2"/>
                    <a:pt x="11" y="2"/>
                    <a:pt x="11" y="2"/>
                  </a:cubicBezTo>
                  <a:cubicBezTo>
                    <a:pt x="11" y="13"/>
                    <a:pt x="11" y="13"/>
                    <a:pt x="11" y="13"/>
                  </a:cubicBezTo>
                  <a:cubicBezTo>
                    <a:pt x="12" y="13"/>
                    <a:pt x="12" y="13"/>
                    <a:pt x="12" y="13"/>
                  </a:cubicBezTo>
                  <a:cubicBezTo>
                    <a:pt x="17" y="4"/>
                    <a:pt x="25" y="0"/>
                    <a:pt x="36" y="0"/>
                  </a:cubicBezTo>
                  <a:cubicBezTo>
                    <a:pt x="40" y="0"/>
                    <a:pt x="45" y="1"/>
                    <a:pt x="48" y="3"/>
                  </a:cubicBezTo>
                  <a:cubicBezTo>
                    <a:pt x="52" y="5"/>
                    <a:pt x="55" y="8"/>
                    <a:pt x="56" y="13"/>
                  </a:cubicBezTo>
                  <a:cubicBezTo>
                    <a:pt x="59" y="9"/>
                    <a:pt x="62" y="5"/>
                    <a:pt x="66" y="3"/>
                  </a:cubicBezTo>
                  <a:cubicBezTo>
                    <a:pt x="71" y="1"/>
                    <a:pt x="75" y="0"/>
                    <a:pt x="80" y="0"/>
                  </a:cubicBezTo>
                  <a:cubicBezTo>
                    <a:pt x="84" y="0"/>
                    <a:pt x="87" y="0"/>
                    <a:pt x="90" y="1"/>
                  </a:cubicBezTo>
                  <a:cubicBezTo>
                    <a:pt x="93" y="2"/>
                    <a:pt x="96" y="3"/>
                    <a:pt x="98" y="5"/>
                  </a:cubicBezTo>
                  <a:cubicBezTo>
                    <a:pt x="100" y="7"/>
                    <a:pt x="102" y="9"/>
                    <a:pt x="103" y="12"/>
                  </a:cubicBezTo>
                  <a:cubicBezTo>
                    <a:pt x="104" y="14"/>
                    <a:pt x="105" y="18"/>
                    <a:pt x="105" y="22"/>
                  </a:cubicBezTo>
                  <a:cubicBezTo>
                    <a:pt x="105" y="77"/>
                    <a:pt x="105" y="77"/>
                    <a:pt x="105" y="77"/>
                  </a:cubicBezTo>
                  <a:cubicBezTo>
                    <a:pt x="93" y="77"/>
                    <a:pt x="93" y="77"/>
                    <a:pt x="93" y="77"/>
                  </a:cubicBezTo>
                  <a:cubicBezTo>
                    <a:pt x="93" y="27"/>
                    <a:pt x="93" y="27"/>
                    <a:pt x="93" y="27"/>
                  </a:cubicBezTo>
                  <a:cubicBezTo>
                    <a:pt x="93" y="25"/>
                    <a:pt x="92" y="23"/>
                    <a:pt x="92" y="21"/>
                  </a:cubicBezTo>
                  <a:cubicBezTo>
                    <a:pt x="92" y="19"/>
                    <a:pt x="91" y="17"/>
                    <a:pt x="90" y="16"/>
                  </a:cubicBezTo>
                  <a:cubicBezTo>
                    <a:pt x="89" y="14"/>
                    <a:pt x="87" y="13"/>
                    <a:pt x="85" y="12"/>
                  </a:cubicBezTo>
                  <a:cubicBezTo>
                    <a:pt x="84" y="11"/>
                    <a:pt x="81" y="11"/>
                    <a:pt x="78" y="11"/>
                  </a:cubicBezTo>
                  <a:cubicBezTo>
                    <a:pt x="72" y="11"/>
                    <a:pt x="67" y="13"/>
                    <a:pt x="64" y="16"/>
                  </a:cubicBezTo>
                  <a:cubicBezTo>
                    <a:pt x="60" y="19"/>
                    <a:pt x="59" y="24"/>
                    <a:pt x="59" y="30"/>
                  </a:cubicBezTo>
                  <a:cubicBezTo>
                    <a:pt x="59" y="77"/>
                    <a:pt x="59" y="77"/>
                    <a:pt x="59" y="77"/>
                  </a:cubicBezTo>
                  <a:cubicBezTo>
                    <a:pt x="46" y="77"/>
                    <a:pt x="46" y="77"/>
                    <a:pt x="46" y="77"/>
                  </a:cubicBezTo>
                  <a:cubicBezTo>
                    <a:pt x="46" y="27"/>
                    <a:pt x="46" y="27"/>
                    <a:pt x="46" y="27"/>
                  </a:cubicBezTo>
                  <a:cubicBezTo>
                    <a:pt x="46" y="25"/>
                    <a:pt x="46" y="23"/>
                    <a:pt x="45" y="21"/>
                  </a:cubicBezTo>
                  <a:cubicBezTo>
                    <a:pt x="45" y="19"/>
                    <a:pt x="44" y="17"/>
                    <a:pt x="43" y="15"/>
                  </a:cubicBezTo>
                  <a:cubicBezTo>
                    <a:pt x="42" y="14"/>
                    <a:pt x="41" y="13"/>
                    <a:pt x="39" y="12"/>
                  </a:cubicBezTo>
                  <a:cubicBezTo>
                    <a:pt x="37" y="11"/>
                    <a:pt x="35" y="11"/>
                    <a:pt x="32" y="11"/>
                  </a:cubicBezTo>
                  <a:cubicBezTo>
                    <a:pt x="28" y="11"/>
                    <a:pt x="25" y="11"/>
                    <a:pt x="23" y="13"/>
                  </a:cubicBezTo>
                  <a:cubicBezTo>
                    <a:pt x="20" y="14"/>
                    <a:pt x="18" y="16"/>
                    <a:pt x="17" y="18"/>
                  </a:cubicBezTo>
                  <a:cubicBezTo>
                    <a:pt x="15" y="20"/>
                    <a:pt x="14" y="22"/>
                    <a:pt x="13" y="25"/>
                  </a:cubicBezTo>
                  <a:cubicBezTo>
                    <a:pt x="12" y="27"/>
                    <a:pt x="12" y="28"/>
                    <a:pt x="12" y="30"/>
                  </a:cubicBezTo>
                  <a:cubicBezTo>
                    <a:pt x="12" y="77"/>
                    <a:pt x="12" y="77"/>
                    <a:pt x="12" y="77"/>
                  </a:cubicBezTo>
                  <a:cubicBezTo>
                    <a:pt x="0" y="77"/>
                    <a:pt x="0" y="77"/>
                    <a:pt x="0" y="77"/>
                  </a:cubicBez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3" name="Freeform 25"/>
            <p:cNvSpPr>
              <a:spLocks noEditPoints="1"/>
            </p:cNvSpPr>
            <p:nvPr/>
          </p:nvSpPr>
          <p:spPr bwMode="gray">
            <a:xfrm>
              <a:off x="6308725" y="4525963"/>
              <a:ext cx="46038" cy="390525"/>
            </a:xfrm>
            <a:custGeom>
              <a:avLst/>
              <a:gdLst/>
              <a:ahLst/>
              <a:cxnLst>
                <a:cxn ang="0">
                  <a:pos x="29" y="35"/>
                </a:cxn>
                <a:cxn ang="0">
                  <a:pos x="0" y="35"/>
                </a:cxn>
                <a:cxn ang="0">
                  <a:pos x="0" y="0"/>
                </a:cxn>
                <a:cxn ang="0">
                  <a:pos x="29" y="0"/>
                </a:cxn>
                <a:cxn ang="0">
                  <a:pos x="29" y="35"/>
                </a:cxn>
                <a:cxn ang="0">
                  <a:pos x="0" y="69"/>
                </a:cxn>
                <a:cxn ang="0">
                  <a:pos x="29" y="69"/>
                </a:cxn>
                <a:cxn ang="0">
                  <a:pos x="29" y="246"/>
                </a:cxn>
                <a:cxn ang="0">
                  <a:pos x="0" y="246"/>
                </a:cxn>
                <a:cxn ang="0">
                  <a:pos x="0" y="69"/>
                </a:cxn>
              </a:cxnLst>
              <a:rect l="0" t="0" r="r" b="b"/>
              <a:pathLst>
                <a:path w="29" h="246">
                  <a:moveTo>
                    <a:pt x="29" y="35"/>
                  </a:moveTo>
                  <a:lnTo>
                    <a:pt x="0" y="35"/>
                  </a:lnTo>
                  <a:lnTo>
                    <a:pt x="0" y="0"/>
                  </a:lnTo>
                  <a:lnTo>
                    <a:pt x="29" y="0"/>
                  </a:lnTo>
                  <a:lnTo>
                    <a:pt x="29" y="35"/>
                  </a:lnTo>
                  <a:close/>
                  <a:moveTo>
                    <a:pt x="0" y="69"/>
                  </a:moveTo>
                  <a:lnTo>
                    <a:pt x="29" y="69"/>
                  </a:lnTo>
                  <a:lnTo>
                    <a:pt x="29" y="246"/>
                  </a:lnTo>
                  <a:lnTo>
                    <a:pt x="0" y="246"/>
                  </a:lnTo>
                  <a:lnTo>
                    <a:pt x="0" y="6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4" name="Freeform 26"/>
            <p:cNvSpPr>
              <a:spLocks/>
            </p:cNvSpPr>
            <p:nvPr/>
          </p:nvSpPr>
          <p:spPr bwMode="gray">
            <a:xfrm>
              <a:off x="6396038"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29" y="87"/>
                </a:cxn>
                <a:cxn ang="0">
                  <a:pos x="34" y="87"/>
                </a:cxn>
                <a:cxn ang="0">
                  <a:pos x="40" y="87"/>
                </a:cxn>
                <a:cxn ang="0">
                  <a:pos x="40" y="98"/>
                </a:cxn>
                <a:cxn ang="0">
                  <a:pos x="30" y="98"/>
                </a:cxn>
                <a:cxn ang="0">
                  <a:pos x="22" y="97"/>
                </a:cxn>
                <a:cxn ang="0">
                  <a:pos x="17" y="95"/>
                </a:cxn>
                <a:cxn ang="0">
                  <a:pos x="14" y="90"/>
                </a:cxn>
                <a:cxn ang="0">
                  <a:pos x="12" y="81"/>
                </a:cxn>
                <a:cxn ang="0">
                  <a:pos x="12" y="34"/>
                </a:cxn>
                <a:cxn ang="0">
                  <a:pos x="0" y="34"/>
                </a:cxn>
                <a:cxn ang="0">
                  <a:pos x="0" y="23"/>
                </a:cxn>
                <a:cxn ang="0">
                  <a:pos x="12" y="23"/>
                </a:cxn>
                <a:cxn ang="0">
                  <a:pos x="12"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5" y="85"/>
                    <a:pt x="26" y="85"/>
                    <a:pt x="27" y="86"/>
                  </a:cubicBezTo>
                  <a:cubicBezTo>
                    <a:pt x="27" y="86"/>
                    <a:pt x="28" y="86"/>
                    <a:pt x="29" y="87"/>
                  </a:cubicBezTo>
                  <a:cubicBezTo>
                    <a:pt x="31" y="87"/>
                    <a:pt x="32" y="87"/>
                    <a:pt x="34" y="87"/>
                  </a:cubicBezTo>
                  <a:cubicBezTo>
                    <a:pt x="40" y="87"/>
                    <a:pt x="40" y="87"/>
                    <a:pt x="40" y="87"/>
                  </a:cubicBezTo>
                  <a:cubicBezTo>
                    <a:pt x="40" y="98"/>
                    <a:pt x="40" y="98"/>
                    <a:pt x="40" y="98"/>
                  </a:cubicBezTo>
                  <a:cubicBezTo>
                    <a:pt x="30" y="98"/>
                    <a:pt x="30" y="98"/>
                    <a:pt x="30" y="98"/>
                  </a:cubicBezTo>
                  <a:cubicBezTo>
                    <a:pt x="27" y="98"/>
                    <a:pt x="24" y="98"/>
                    <a:pt x="22" y="97"/>
                  </a:cubicBezTo>
                  <a:cubicBezTo>
                    <a:pt x="20" y="97"/>
                    <a:pt x="18" y="96"/>
                    <a:pt x="17" y="95"/>
                  </a:cubicBezTo>
                  <a:cubicBezTo>
                    <a:pt x="15" y="94"/>
                    <a:pt x="14" y="92"/>
                    <a:pt x="14" y="90"/>
                  </a:cubicBezTo>
                  <a:cubicBezTo>
                    <a:pt x="13" y="88"/>
                    <a:pt x="12" y="85"/>
                    <a:pt x="12" y="81"/>
                  </a:cubicBezTo>
                  <a:cubicBezTo>
                    <a:pt x="12" y="34"/>
                    <a:pt x="12" y="34"/>
                    <a:pt x="12" y="34"/>
                  </a:cubicBezTo>
                  <a:cubicBezTo>
                    <a:pt x="0" y="34"/>
                    <a:pt x="0" y="34"/>
                    <a:pt x="0" y="34"/>
                  </a:cubicBezTo>
                  <a:cubicBezTo>
                    <a:pt x="0" y="23"/>
                    <a:pt x="0" y="23"/>
                    <a:pt x="0" y="23"/>
                  </a:cubicBezTo>
                  <a:cubicBezTo>
                    <a:pt x="12" y="23"/>
                    <a:pt x="12" y="23"/>
                    <a:pt x="12" y="23"/>
                  </a:cubicBezTo>
                  <a:cubicBezTo>
                    <a:pt x="12" y="0"/>
                    <a:pt x="12" y="0"/>
                    <a:pt x="12" y="0"/>
                  </a:cubicBezTo>
                  <a:cubicBezTo>
                    <a:pt x="25" y="0"/>
                    <a:pt x="25" y="0"/>
                    <a:pt x="25" y="0"/>
                  </a:cubicBezTo>
                  <a:lnTo>
                    <a:pt x="25" y="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5" name="Freeform 27"/>
            <p:cNvSpPr>
              <a:spLocks/>
            </p:cNvSpPr>
            <p:nvPr/>
          </p:nvSpPr>
          <p:spPr bwMode="gray">
            <a:xfrm>
              <a:off x="6594475" y="4627563"/>
              <a:ext cx="393700"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6" y="12"/>
                </a:cxn>
                <a:cxn ang="0">
                  <a:pos x="78" y="11"/>
                </a:cxn>
                <a:cxn ang="0">
                  <a:pos x="64" y="16"/>
                </a:cxn>
                <a:cxn ang="0">
                  <a:pos x="59" y="30"/>
                </a:cxn>
                <a:cxn ang="0">
                  <a:pos x="59" y="77"/>
                </a:cxn>
                <a:cxn ang="0">
                  <a:pos x="46" y="77"/>
                </a:cxn>
                <a:cxn ang="0">
                  <a:pos x="46" y="27"/>
                </a:cxn>
                <a:cxn ang="0">
                  <a:pos x="46"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2" y="2"/>
                    <a:pt x="12" y="2"/>
                    <a:pt x="12" y="2"/>
                  </a:cubicBezTo>
                  <a:cubicBezTo>
                    <a:pt x="12" y="13"/>
                    <a:pt x="12" y="13"/>
                    <a:pt x="12" y="13"/>
                  </a:cubicBezTo>
                  <a:cubicBezTo>
                    <a:pt x="12" y="13"/>
                    <a:pt x="12" y="13"/>
                    <a:pt x="12" y="13"/>
                  </a:cubicBezTo>
                  <a:cubicBezTo>
                    <a:pt x="17" y="4"/>
                    <a:pt x="26" y="0"/>
                    <a:pt x="36" y="0"/>
                  </a:cubicBezTo>
                  <a:cubicBezTo>
                    <a:pt x="41" y="0"/>
                    <a:pt x="45" y="1"/>
                    <a:pt x="49" y="3"/>
                  </a:cubicBezTo>
                  <a:cubicBezTo>
                    <a:pt x="52" y="5"/>
                    <a:pt x="55" y="8"/>
                    <a:pt x="57" y="13"/>
                  </a:cubicBezTo>
                  <a:cubicBezTo>
                    <a:pt x="59" y="9"/>
                    <a:pt x="63" y="5"/>
                    <a:pt x="67" y="3"/>
                  </a:cubicBezTo>
                  <a:cubicBezTo>
                    <a:pt x="71" y="1"/>
                    <a:pt x="75" y="0"/>
                    <a:pt x="80" y="0"/>
                  </a:cubicBezTo>
                  <a:cubicBezTo>
                    <a:pt x="84" y="0"/>
                    <a:pt x="87" y="0"/>
                    <a:pt x="90" y="1"/>
                  </a:cubicBezTo>
                  <a:cubicBezTo>
                    <a:pt x="94" y="2"/>
                    <a:pt x="96" y="3"/>
                    <a:pt x="98" y="5"/>
                  </a:cubicBezTo>
                  <a:cubicBezTo>
                    <a:pt x="101" y="7"/>
                    <a:pt x="102" y="9"/>
                    <a:pt x="103" y="12"/>
                  </a:cubicBezTo>
                  <a:cubicBezTo>
                    <a:pt x="105" y="14"/>
                    <a:pt x="105" y="18"/>
                    <a:pt x="105" y="22"/>
                  </a:cubicBezTo>
                  <a:cubicBezTo>
                    <a:pt x="105" y="77"/>
                    <a:pt x="105" y="77"/>
                    <a:pt x="105" y="77"/>
                  </a:cubicBezTo>
                  <a:cubicBezTo>
                    <a:pt x="93" y="77"/>
                    <a:pt x="93" y="77"/>
                    <a:pt x="93" y="77"/>
                  </a:cubicBezTo>
                  <a:cubicBezTo>
                    <a:pt x="93" y="27"/>
                    <a:pt x="93" y="27"/>
                    <a:pt x="93" y="27"/>
                  </a:cubicBezTo>
                  <a:cubicBezTo>
                    <a:pt x="93" y="25"/>
                    <a:pt x="93" y="23"/>
                    <a:pt x="92" y="21"/>
                  </a:cubicBezTo>
                  <a:cubicBezTo>
                    <a:pt x="92" y="19"/>
                    <a:pt x="91" y="17"/>
                    <a:pt x="90" y="16"/>
                  </a:cubicBezTo>
                  <a:cubicBezTo>
                    <a:pt x="89" y="14"/>
                    <a:pt x="88" y="13"/>
                    <a:pt x="86" y="12"/>
                  </a:cubicBezTo>
                  <a:cubicBezTo>
                    <a:pt x="84" y="11"/>
                    <a:pt x="81" y="11"/>
                    <a:pt x="78" y="11"/>
                  </a:cubicBezTo>
                  <a:cubicBezTo>
                    <a:pt x="72" y="11"/>
                    <a:pt x="68" y="13"/>
                    <a:pt x="64" y="16"/>
                  </a:cubicBezTo>
                  <a:cubicBezTo>
                    <a:pt x="61" y="19"/>
                    <a:pt x="59" y="24"/>
                    <a:pt x="59" y="30"/>
                  </a:cubicBezTo>
                  <a:cubicBezTo>
                    <a:pt x="59" y="77"/>
                    <a:pt x="59" y="77"/>
                    <a:pt x="59" y="77"/>
                  </a:cubicBezTo>
                  <a:cubicBezTo>
                    <a:pt x="46" y="77"/>
                    <a:pt x="46" y="77"/>
                    <a:pt x="46" y="77"/>
                  </a:cubicBezTo>
                  <a:cubicBezTo>
                    <a:pt x="46" y="27"/>
                    <a:pt x="46" y="27"/>
                    <a:pt x="46" y="27"/>
                  </a:cubicBezTo>
                  <a:cubicBezTo>
                    <a:pt x="46" y="25"/>
                    <a:pt x="46" y="23"/>
                    <a:pt x="46" y="21"/>
                  </a:cubicBezTo>
                  <a:cubicBezTo>
                    <a:pt x="45" y="19"/>
                    <a:pt x="45" y="17"/>
                    <a:pt x="43" y="15"/>
                  </a:cubicBezTo>
                  <a:cubicBezTo>
                    <a:pt x="42" y="14"/>
                    <a:pt x="41" y="13"/>
                    <a:pt x="39" y="12"/>
                  </a:cubicBezTo>
                  <a:cubicBezTo>
                    <a:pt x="37" y="11"/>
                    <a:pt x="35" y="11"/>
                    <a:pt x="32" y="11"/>
                  </a:cubicBezTo>
                  <a:cubicBezTo>
                    <a:pt x="29" y="11"/>
                    <a:pt x="26" y="11"/>
                    <a:pt x="23" y="13"/>
                  </a:cubicBezTo>
                  <a:cubicBezTo>
                    <a:pt x="20" y="14"/>
                    <a:pt x="18" y="16"/>
                    <a:pt x="17" y="18"/>
                  </a:cubicBezTo>
                  <a:cubicBezTo>
                    <a:pt x="15" y="20"/>
                    <a:pt x="14" y="22"/>
                    <a:pt x="13" y="25"/>
                  </a:cubicBezTo>
                  <a:cubicBezTo>
                    <a:pt x="13" y="27"/>
                    <a:pt x="12" y="28"/>
                    <a:pt x="12" y="30"/>
                  </a:cubicBezTo>
                  <a:cubicBezTo>
                    <a:pt x="12" y="77"/>
                    <a:pt x="12" y="77"/>
                    <a:pt x="12" y="77"/>
                  </a:cubicBezTo>
                  <a:cubicBezTo>
                    <a:pt x="0" y="77"/>
                    <a:pt x="0" y="77"/>
                    <a:pt x="0" y="77"/>
                  </a:cubicBez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6" name="Freeform 28"/>
            <p:cNvSpPr>
              <a:spLocks noEditPoints="1"/>
            </p:cNvSpPr>
            <p:nvPr/>
          </p:nvSpPr>
          <p:spPr bwMode="gray">
            <a:xfrm>
              <a:off x="7040563" y="4627563"/>
              <a:ext cx="263525" cy="293688"/>
            </a:xfrm>
            <a:custGeom>
              <a:avLst/>
              <a:gdLst/>
              <a:ahLst/>
              <a:cxnLst>
                <a:cxn ang="0">
                  <a:pos x="68" y="53"/>
                </a:cxn>
                <a:cxn ang="0">
                  <a:pos x="57" y="72"/>
                </a:cxn>
                <a:cxn ang="0">
                  <a:pos x="36" y="78"/>
                </a:cxn>
                <a:cxn ang="0">
                  <a:pos x="21" y="76"/>
                </a:cxn>
                <a:cxn ang="0">
                  <a:pos x="9" y="67"/>
                </a:cxn>
                <a:cxn ang="0">
                  <a:pos x="3" y="55"/>
                </a:cxn>
                <a:cxn ang="0">
                  <a:pos x="0" y="39"/>
                </a:cxn>
                <a:cxn ang="0">
                  <a:pos x="3" y="23"/>
                </a:cxn>
                <a:cxn ang="0">
                  <a:pos x="10" y="11"/>
                </a:cxn>
                <a:cxn ang="0">
                  <a:pos x="21" y="3"/>
                </a:cxn>
                <a:cxn ang="0">
                  <a:pos x="36" y="0"/>
                </a:cxn>
                <a:cxn ang="0">
                  <a:pos x="52" y="4"/>
                </a:cxn>
                <a:cxn ang="0">
                  <a:pos x="63" y="15"/>
                </a:cxn>
                <a:cxn ang="0">
                  <a:pos x="68" y="28"/>
                </a:cxn>
                <a:cxn ang="0">
                  <a:pos x="70" y="43"/>
                </a:cxn>
                <a:cxn ang="0">
                  <a:pos x="13" y="43"/>
                </a:cxn>
                <a:cxn ang="0">
                  <a:pos x="14" y="52"/>
                </a:cxn>
                <a:cxn ang="0">
                  <a:pos x="19" y="60"/>
                </a:cxn>
                <a:cxn ang="0">
                  <a:pos x="26" y="66"/>
                </a:cxn>
                <a:cxn ang="0">
                  <a:pos x="37" y="68"/>
                </a:cxn>
                <a:cxn ang="0">
                  <a:pos x="49" y="64"/>
                </a:cxn>
                <a:cxn ang="0">
                  <a:pos x="56" y="53"/>
                </a:cxn>
                <a:cxn ang="0">
                  <a:pos x="68" y="53"/>
                </a:cxn>
                <a:cxn ang="0">
                  <a:pos x="56" y="32"/>
                </a:cxn>
                <a:cxn ang="0">
                  <a:pos x="54" y="24"/>
                </a:cxn>
                <a:cxn ang="0">
                  <a:pos x="50" y="17"/>
                </a:cxn>
                <a:cxn ang="0">
                  <a:pos x="43" y="12"/>
                </a:cxn>
                <a:cxn ang="0">
                  <a:pos x="35" y="11"/>
                </a:cxn>
                <a:cxn ang="0">
                  <a:pos x="26" y="12"/>
                </a:cxn>
                <a:cxn ang="0">
                  <a:pos x="20"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1" y="76"/>
                  </a:cubicBezTo>
                  <a:cubicBezTo>
                    <a:pt x="16" y="74"/>
                    <a:pt x="12" y="71"/>
                    <a:pt x="9" y="67"/>
                  </a:cubicBezTo>
                  <a:cubicBezTo>
                    <a:pt x="6" y="64"/>
                    <a:pt x="4" y="60"/>
                    <a:pt x="3" y="55"/>
                  </a:cubicBezTo>
                  <a:cubicBezTo>
                    <a:pt x="1" y="50"/>
                    <a:pt x="0" y="45"/>
                    <a:pt x="0" y="39"/>
                  </a:cubicBezTo>
                  <a:cubicBezTo>
                    <a:pt x="0" y="33"/>
                    <a:pt x="1" y="28"/>
                    <a:pt x="3" y="23"/>
                  </a:cubicBezTo>
                  <a:cubicBezTo>
                    <a:pt x="5" y="19"/>
                    <a:pt x="7" y="14"/>
                    <a:pt x="10" y="11"/>
                  </a:cubicBezTo>
                  <a:cubicBezTo>
                    <a:pt x="13" y="7"/>
                    <a:pt x="17" y="5"/>
                    <a:pt x="21" y="3"/>
                  </a:cubicBezTo>
                  <a:cubicBezTo>
                    <a:pt x="26" y="1"/>
                    <a:pt x="30" y="0"/>
                    <a:pt x="36" y="0"/>
                  </a:cubicBezTo>
                  <a:cubicBezTo>
                    <a:pt x="42" y="0"/>
                    <a:pt x="48" y="1"/>
                    <a:pt x="52" y="4"/>
                  </a:cubicBezTo>
                  <a:cubicBezTo>
                    <a:pt x="57" y="7"/>
                    <a:pt x="60" y="10"/>
                    <a:pt x="63" y="15"/>
                  </a:cubicBezTo>
                  <a:cubicBezTo>
                    <a:pt x="65" y="19"/>
                    <a:pt x="67" y="23"/>
                    <a:pt x="68" y="28"/>
                  </a:cubicBezTo>
                  <a:cubicBezTo>
                    <a:pt x="69" y="34"/>
                    <a:pt x="70" y="38"/>
                    <a:pt x="70" y="43"/>
                  </a:cubicBezTo>
                  <a:cubicBezTo>
                    <a:pt x="13" y="43"/>
                    <a:pt x="13" y="43"/>
                    <a:pt x="13" y="43"/>
                  </a:cubicBezTo>
                  <a:cubicBezTo>
                    <a:pt x="13" y="46"/>
                    <a:pt x="14" y="49"/>
                    <a:pt x="14" y="52"/>
                  </a:cubicBezTo>
                  <a:cubicBezTo>
                    <a:pt x="15" y="55"/>
                    <a:pt x="17" y="58"/>
                    <a:pt x="19" y="60"/>
                  </a:cubicBezTo>
                  <a:cubicBezTo>
                    <a:pt x="21" y="62"/>
                    <a:pt x="23" y="64"/>
                    <a:pt x="26" y="66"/>
                  </a:cubicBezTo>
                  <a:cubicBezTo>
                    <a:pt x="29" y="67"/>
                    <a:pt x="33" y="68"/>
                    <a:pt x="37" y="68"/>
                  </a:cubicBezTo>
                  <a:cubicBezTo>
                    <a:pt x="42" y="68"/>
                    <a:pt x="46" y="66"/>
                    <a:pt x="49" y="64"/>
                  </a:cubicBezTo>
                  <a:cubicBezTo>
                    <a:pt x="53" y="62"/>
                    <a:pt x="55" y="58"/>
                    <a:pt x="56" y="53"/>
                  </a:cubicBezTo>
                  <a:lnTo>
                    <a:pt x="68" y="53"/>
                  </a:lnTo>
                  <a:close/>
                  <a:moveTo>
                    <a:pt x="56" y="32"/>
                  </a:moveTo>
                  <a:cubicBezTo>
                    <a:pt x="56" y="29"/>
                    <a:pt x="56" y="26"/>
                    <a:pt x="54" y="24"/>
                  </a:cubicBezTo>
                  <a:cubicBezTo>
                    <a:pt x="53" y="21"/>
                    <a:pt x="52" y="19"/>
                    <a:pt x="50" y="17"/>
                  </a:cubicBezTo>
                  <a:cubicBezTo>
                    <a:pt x="48" y="15"/>
                    <a:pt x="46" y="14"/>
                    <a:pt x="43" y="12"/>
                  </a:cubicBezTo>
                  <a:cubicBezTo>
                    <a:pt x="41" y="11"/>
                    <a:pt x="38" y="11"/>
                    <a:pt x="35" y="11"/>
                  </a:cubicBezTo>
                  <a:cubicBezTo>
                    <a:pt x="32" y="11"/>
                    <a:pt x="29" y="11"/>
                    <a:pt x="26" y="12"/>
                  </a:cubicBezTo>
                  <a:cubicBezTo>
                    <a:pt x="24" y="14"/>
                    <a:pt x="21" y="15"/>
                    <a:pt x="20" y="17"/>
                  </a:cubicBezTo>
                  <a:cubicBezTo>
                    <a:pt x="18" y="19"/>
                    <a:pt x="16" y="21"/>
                    <a:pt x="15" y="24"/>
                  </a:cubicBezTo>
                  <a:cubicBezTo>
                    <a:pt x="14" y="26"/>
                    <a:pt x="13" y="29"/>
                    <a:pt x="13" y="32"/>
                  </a:cubicBezTo>
                  <a:lnTo>
                    <a:pt x="56"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7" name="Freeform 29"/>
            <p:cNvSpPr>
              <a:spLocks/>
            </p:cNvSpPr>
            <p:nvPr/>
          </p:nvSpPr>
          <p:spPr bwMode="gray">
            <a:xfrm>
              <a:off x="7348538" y="4627563"/>
              <a:ext cx="233363" cy="288925"/>
            </a:xfrm>
            <a:custGeom>
              <a:avLst/>
              <a:gdLst/>
              <a:ahLst/>
              <a:cxnLst>
                <a:cxn ang="0">
                  <a:pos x="0" y="2"/>
                </a:cxn>
                <a:cxn ang="0">
                  <a:pos x="11" y="2"/>
                </a:cxn>
                <a:cxn ang="0">
                  <a:pos x="11" y="14"/>
                </a:cxn>
                <a:cxn ang="0">
                  <a:pos x="12" y="14"/>
                </a:cxn>
                <a:cxn ang="0">
                  <a:pos x="22" y="3"/>
                </a:cxn>
                <a:cxn ang="0">
                  <a:pos x="36" y="0"/>
                </a:cxn>
                <a:cxn ang="0">
                  <a:pos x="48" y="2"/>
                </a:cxn>
                <a:cxn ang="0">
                  <a:pos x="56" y="8"/>
                </a:cxn>
                <a:cxn ang="0">
                  <a:pos x="61" y="16"/>
                </a:cxn>
                <a:cxn ang="0">
                  <a:pos x="62" y="27"/>
                </a:cxn>
                <a:cxn ang="0">
                  <a:pos x="62" y="77"/>
                </a:cxn>
                <a:cxn ang="0">
                  <a:pos x="50" y="77"/>
                </a:cxn>
                <a:cxn ang="0">
                  <a:pos x="50" y="26"/>
                </a:cxn>
                <a:cxn ang="0">
                  <a:pos x="45" y="15"/>
                </a:cxn>
                <a:cxn ang="0">
                  <a:pos x="34" y="11"/>
                </a:cxn>
                <a:cxn ang="0">
                  <a:pos x="24" y="13"/>
                </a:cxn>
                <a:cxn ang="0">
                  <a:pos x="18" y="17"/>
                </a:cxn>
                <a:cxn ang="0">
                  <a:pos x="13" y="25"/>
                </a:cxn>
                <a:cxn ang="0">
                  <a:pos x="12" y="34"/>
                </a:cxn>
                <a:cxn ang="0">
                  <a:pos x="12" y="77"/>
                </a:cxn>
                <a:cxn ang="0">
                  <a:pos x="0" y="77"/>
                </a:cxn>
                <a:cxn ang="0">
                  <a:pos x="0" y="2"/>
                </a:cxn>
              </a:cxnLst>
              <a:rect l="0" t="0" r="r" b="b"/>
              <a:pathLst>
                <a:path w="62" h="77">
                  <a:moveTo>
                    <a:pt x="0" y="2"/>
                  </a:moveTo>
                  <a:cubicBezTo>
                    <a:pt x="11" y="2"/>
                    <a:pt x="11" y="2"/>
                    <a:pt x="11" y="2"/>
                  </a:cubicBezTo>
                  <a:cubicBezTo>
                    <a:pt x="11" y="14"/>
                    <a:pt x="11" y="14"/>
                    <a:pt x="11" y="14"/>
                  </a:cubicBezTo>
                  <a:cubicBezTo>
                    <a:pt x="12" y="14"/>
                    <a:pt x="12" y="14"/>
                    <a:pt x="12" y="14"/>
                  </a:cubicBezTo>
                  <a:cubicBezTo>
                    <a:pt x="14" y="9"/>
                    <a:pt x="18" y="5"/>
                    <a:pt x="22" y="3"/>
                  </a:cubicBezTo>
                  <a:cubicBezTo>
                    <a:pt x="26" y="1"/>
                    <a:pt x="31" y="0"/>
                    <a:pt x="36" y="0"/>
                  </a:cubicBezTo>
                  <a:cubicBezTo>
                    <a:pt x="41" y="0"/>
                    <a:pt x="45" y="1"/>
                    <a:pt x="48" y="2"/>
                  </a:cubicBezTo>
                  <a:cubicBezTo>
                    <a:pt x="52" y="3"/>
                    <a:pt x="54" y="5"/>
                    <a:pt x="56" y="8"/>
                  </a:cubicBezTo>
                  <a:cubicBezTo>
                    <a:pt x="58" y="10"/>
                    <a:pt x="60" y="13"/>
                    <a:pt x="61" y="16"/>
                  </a:cubicBezTo>
                  <a:cubicBezTo>
                    <a:pt x="61" y="20"/>
                    <a:pt x="62" y="23"/>
                    <a:pt x="62" y="27"/>
                  </a:cubicBezTo>
                  <a:cubicBezTo>
                    <a:pt x="62" y="77"/>
                    <a:pt x="62" y="77"/>
                    <a:pt x="62" y="77"/>
                  </a:cubicBezTo>
                  <a:cubicBezTo>
                    <a:pt x="50" y="77"/>
                    <a:pt x="50" y="77"/>
                    <a:pt x="50" y="77"/>
                  </a:cubicBezTo>
                  <a:cubicBezTo>
                    <a:pt x="50" y="26"/>
                    <a:pt x="50" y="26"/>
                    <a:pt x="50" y="26"/>
                  </a:cubicBezTo>
                  <a:cubicBezTo>
                    <a:pt x="50" y="21"/>
                    <a:pt x="48" y="18"/>
                    <a:pt x="45" y="15"/>
                  </a:cubicBezTo>
                  <a:cubicBezTo>
                    <a:pt x="43" y="12"/>
                    <a:pt x="39" y="11"/>
                    <a:pt x="34" y="11"/>
                  </a:cubicBezTo>
                  <a:cubicBezTo>
                    <a:pt x="31" y="11"/>
                    <a:pt x="27" y="11"/>
                    <a:pt x="24" y="13"/>
                  </a:cubicBezTo>
                  <a:cubicBezTo>
                    <a:pt x="22" y="14"/>
                    <a:pt x="19" y="15"/>
                    <a:pt x="18" y="17"/>
                  </a:cubicBezTo>
                  <a:cubicBezTo>
                    <a:pt x="16" y="20"/>
                    <a:pt x="14" y="22"/>
                    <a:pt x="13" y="25"/>
                  </a:cubicBezTo>
                  <a:cubicBezTo>
                    <a:pt x="13" y="28"/>
                    <a:pt x="12" y="31"/>
                    <a:pt x="12" y="34"/>
                  </a:cubicBezTo>
                  <a:cubicBezTo>
                    <a:pt x="12" y="77"/>
                    <a:pt x="12" y="77"/>
                    <a:pt x="12" y="77"/>
                  </a:cubicBezTo>
                  <a:cubicBezTo>
                    <a:pt x="0" y="77"/>
                    <a:pt x="0" y="77"/>
                    <a:pt x="0" y="77"/>
                  </a:cubicBez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8" name="Freeform 30"/>
            <p:cNvSpPr>
              <a:spLocks/>
            </p:cNvSpPr>
            <p:nvPr/>
          </p:nvSpPr>
          <p:spPr bwMode="gray">
            <a:xfrm>
              <a:off x="7620000"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30" y="87"/>
                </a:cxn>
                <a:cxn ang="0">
                  <a:pos x="34" y="87"/>
                </a:cxn>
                <a:cxn ang="0">
                  <a:pos x="40" y="87"/>
                </a:cxn>
                <a:cxn ang="0">
                  <a:pos x="40" y="98"/>
                </a:cxn>
                <a:cxn ang="0">
                  <a:pos x="31" y="98"/>
                </a:cxn>
                <a:cxn ang="0">
                  <a:pos x="22"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6" y="85"/>
                    <a:pt x="26" y="85"/>
                    <a:pt x="27" y="86"/>
                  </a:cubicBezTo>
                  <a:cubicBezTo>
                    <a:pt x="27" y="86"/>
                    <a:pt x="28" y="86"/>
                    <a:pt x="30" y="87"/>
                  </a:cubicBezTo>
                  <a:cubicBezTo>
                    <a:pt x="31" y="87"/>
                    <a:pt x="32" y="87"/>
                    <a:pt x="34" y="87"/>
                  </a:cubicBezTo>
                  <a:cubicBezTo>
                    <a:pt x="40" y="87"/>
                    <a:pt x="40" y="87"/>
                    <a:pt x="40" y="87"/>
                  </a:cubicBezTo>
                  <a:cubicBezTo>
                    <a:pt x="40" y="98"/>
                    <a:pt x="40" y="98"/>
                    <a:pt x="40" y="98"/>
                  </a:cubicBezTo>
                  <a:cubicBezTo>
                    <a:pt x="31" y="98"/>
                    <a:pt x="31" y="98"/>
                    <a:pt x="31" y="98"/>
                  </a:cubicBezTo>
                  <a:cubicBezTo>
                    <a:pt x="27" y="98"/>
                    <a:pt x="25" y="98"/>
                    <a:pt x="22" y="97"/>
                  </a:cubicBezTo>
                  <a:cubicBezTo>
                    <a:pt x="20" y="97"/>
                    <a:pt x="18" y="96"/>
                    <a:pt x="17" y="95"/>
                  </a:cubicBezTo>
                  <a:cubicBezTo>
                    <a:pt x="15" y="94"/>
                    <a:pt x="14"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9" name="Freeform 31"/>
            <p:cNvSpPr>
              <a:spLocks noEditPoints="1"/>
            </p:cNvSpPr>
            <p:nvPr/>
          </p:nvSpPr>
          <p:spPr bwMode="gray">
            <a:xfrm>
              <a:off x="7796213" y="4484688"/>
              <a:ext cx="315913" cy="315913"/>
            </a:xfrm>
            <a:custGeom>
              <a:avLst/>
              <a:gdLst/>
              <a:ahLst/>
              <a:cxnLst>
                <a:cxn ang="0">
                  <a:pos x="3" y="25"/>
                </a:cxn>
                <a:cxn ang="0">
                  <a:pos x="12" y="12"/>
                </a:cxn>
                <a:cxn ang="0">
                  <a:pos x="26" y="3"/>
                </a:cxn>
                <a:cxn ang="0">
                  <a:pos x="42" y="0"/>
                </a:cxn>
                <a:cxn ang="0">
                  <a:pos x="58" y="3"/>
                </a:cxn>
                <a:cxn ang="0">
                  <a:pos x="72" y="12"/>
                </a:cxn>
                <a:cxn ang="0">
                  <a:pos x="81" y="25"/>
                </a:cxn>
                <a:cxn ang="0">
                  <a:pos x="84" y="42"/>
                </a:cxn>
                <a:cxn ang="0">
                  <a:pos x="81" y="59"/>
                </a:cxn>
                <a:cxn ang="0">
                  <a:pos x="72" y="72"/>
                </a:cxn>
                <a:cxn ang="0">
                  <a:pos x="58" y="81"/>
                </a:cxn>
                <a:cxn ang="0">
                  <a:pos x="42" y="84"/>
                </a:cxn>
                <a:cxn ang="0">
                  <a:pos x="26" y="81"/>
                </a:cxn>
                <a:cxn ang="0">
                  <a:pos x="12" y="72"/>
                </a:cxn>
                <a:cxn ang="0">
                  <a:pos x="3" y="59"/>
                </a:cxn>
                <a:cxn ang="0">
                  <a:pos x="0" y="42"/>
                </a:cxn>
                <a:cxn ang="0">
                  <a:pos x="3" y="25"/>
                </a:cxn>
                <a:cxn ang="0">
                  <a:pos x="10" y="56"/>
                </a:cxn>
                <a:cxn ang="0">
                  <a:pos x="17" y="68"/>
                </a:cxn>
                <a:cxn ang="0">
                  <a:pos x="28" y="75"/>
                </a:cxn>
                <a:cxn ang="0">
                  <a:pos x="42" y="78"/>
                </a:cxn>
                <a:cxn ang="0">
                  <a:pos x="56" y="75"/>
                </a:cxn>
                <a:cxn ang="0">
                  <a:pos x="67" y="68"/>
                </a:cxn>
                <a:cxn ang="0">
                  <a:pos x="74" y="56"/>
                </a:cxn>
                <a:cxn ang="0">
                  <a:pos x="77" y="42"/>
                </a:cxn>
                <a:cxn ang="0">
                  <a:pos x="74" y="28"/>
                </a:cxn>
                <a:cxn ang="0">
                  <a:pos x="67" y="16"/>
                </a:cxn>
                <a:cxn ang="0">
                  <a:pos x="56" y="9"/>
                </a:cxn>
                <a:cxn ang="0">
                  <a:pos x="42" y="6"/>
                </a:cxn>
                <a:cxn ang="0">
                  <a:pos x="28" y="9"/>
                </a:cxn>
                <a:cxn ang="0">
                  <a:pos x="17" y="16"/>
                </a:cxn>
                <a:cxn ang="0">
                  <a:pos x="10" y="28"/>
                </a:cxn>
                <a:cxn ang="0">
                  <a:pos x="7" y="42"/>
                </a:cxn>
                <a:cxn ang="0">
                  <a:pos x="10" y="56"/>
                </a:cxn>
                <a:cxn ang="0">
                  <a:pos x="26" y="17"/>
                </a:cxn>
                <a:cxn ang="0">
                  <a:pos x="45" y="17"/>
                </a:cxn>
                <a:cxn ang="0">
                  <a:pos x="58" y="21"/>
                </a:cxn>
                <a:cxn ang="0">
                  <a:pos x="62" y="32"/>
                </a:cxn>
                <a:cxn ang="0">
                  <a:pos x="58" y="41"/>
                </a:cxn>
                <a:cxn ang="0">
                  <a:pos x="49" y="45"/>
                </a:cxn>
                <a:cxn ang="0">
                  <a:pos x="63" y="67"/>
                </a:cxn>
                <a:cxn ang="0">
                  <a:pos x="55" y="67"/>
                </a:cxn>
                <a:cxn ang="0">
                  <a:pos x="41" y="46"/>
                </a:cxn>
                <a:cxn ang="0">
                  <a:pos x="33" y="46"/>
                </a:cxn>
                <a:cxn ang="0">
                  <a:pos x="33" y="67"/>
                </a:cxn>
                <a:cxn ang="0">
                  <a:pos x="26" y="67"/>
                </a:cxn>
                <a:cxn ang="0">
                  <a:pos x="26" y="17"/>
                </a:cxn>
                <a:cxn ang="0">
                  <a:pos x="33" y="39"/>
                </a:cxn>
                <a:cxn ang="0">
                  <a:pos x="41" y="39"/>
                </a:cxn>
                <a:cxn ang="0">
                  <a:pos x="46" y="39"/>
                </a:cxn>
                <a:cxn ang="0">
                  <a:pos x="50" y="38"/>
                </a:cxn>
                <a:cxn ang="0">
                  <a:pos x="53" y="36"/>
                </a:cxn>
                <a:cxn ang="0">
                  <a:pos x="54" y="31"/>
                </a:cxn>
                <a:cxn ang="0">
                  <a:pos x="53" y="27"/>
                </a:cxn>
                <a:cxn ang="0">
                  <a:pos x="51" y="25"/>
                </a:cxn>
                <a:cxn ang="0">
                  <a:pos x="47" y="24"/>
                </a:cxn>
                <a:cxn ang="0">
                  <a:pos x="43" y="24"/>
                </a:cxn>
                <a:cxn ang="0">
                  <a:pos x="33" y="24"/>
                </a:cxn>
                <a:cxn ang="0">
                  <a:pos x="33" y="39"/>
                </a:cxn>
              </a:cxnLst>
              <a:rect l="0" t="0" r="r" b="b"/>
              <a:pathLst>
                <a:path w="84" h="84">
                  <a:moveTo>
                    <a:pt x="3" y="25"/>
                  </a:moveTo>
                  <a:cubicBezTo>
                    <a:pt x="5" y="20"/>
                    <a:pt x="8" y="16"/>
                    <a:pt x="12" y="12"/>
                  </a:cubicBezTo>
                  <a:cubicBezTo>
                    <a:pt x="16" y="8"/>
                    <a:pt x="21" y="5"/>
                    <a:pt x="26" y="3"/>
                  </a:cubicBezTo>
                  <a:cubicBezTo>
                    <a:pt x="31" y="1"/>
                    <a:pt x="36" y="0"/>
                    <a:pt x="42" y="0"/>
                  </a:cubicBezTo>
                  <a:cubicBezTo>
                    <a:pt x="48" y="0"/>
                    <a:pt x="53" y="1"/>
                    <a:pt x="58" y="3"/>
                  </a:cubicBezTo>
                  <a:cubicBezTo>
                    <a:pt x="64" y="5"/>
                    <a:pt x="68" y="8"/>
                    <a:pt x="72" y="12"/>
                  </a:cubicBezTo>
                  <a:cubicBezTo>
                    <a:pt x="76" y="16"/>
                    <a:pt x="79" y="20"/>
                    <a:pt x="81" y="25"/>
                  </a:cubicBezTo>
                  <a:cubicBezTo>
                    <a:pt x="83" y="30"/>
                    <a:pt x="84" y="36"/>
                    <a:pt x="84" y="42"/>
                  </a:cubicBezTo>
                  <a:cubicBezTo>
                    <a:pt x="84" y="48"/>
                    <a:pt x="83" y="54"/>
                    <a:pt x="81" y="59"/>
                  </a:cubicBezTo>
                  <a:cubicBezTo>
                    <a:pt x="79" y="64"/>
                    <a:pt x="76" y="68"/>
                    <a:pt x="72" y="72"/>
                  </a:cubicBezTo>
                  <a:cubicBezTo>
                    <a:pt x="68" y="76"/>
                    <a:pt x="64" y="79"/>
                    <a:pt x="58" y="81"/>
                  </a:cubicBezTo>
                  <a:cubicBezTo>
                    <a:pt x="53" y="83"/>
                    <a:pt x="48" y="84"/>
                    <a:pt x="42" y="84"/>
                  </a:cubicBezTo>
                  <a:cubicBezTo>
                    <a:pt x="36" y="84"/>
                    <a:pt x="31" y="83"/>
                    <a:pt x="26" y="81"/>
                  </a:cubicBezTo>
                  <a:cubicBezTo>
                    <a:pt x="21" y="79"/>
                    <a:pt x="16" y="76"/>
                    <a:pt x="12" y="72"/>
                  </a:cubicBezTo>
                  <a:cubicBezTo>
                    <a:pt x="8" y="68"/>
                    <a:pt x="5" y="64"/>
                    <a:pt x="3" y="59"/>
                  </a:cubicBezTo>
                  <a:cubicBezTo>
                    <a:pt x="1" y="54"/>
                    <a:pt x="0" y="48"/>
                    <a:pt x="0" y="42"/>
                  </a:cubicBezTo>
                  <a:cubicBezTo>
                    <a:pt x="0" y="36"/>
                    <a:pt x="1" y="30"/>
                    <a:pt x="3" y="25"/>
                  </a:cubicBezTo>
                  <a:close/>
                  <a:moveTo>
                    <a:pt x="10" y="56"/>
                  </a:moveTo>
                  <a:cubicBezTo>
                    <a:pt x="12" y="61"/>
                    <a:pt x="14" y="65"/>
                    <a:pt x="17" y="68"/>
                  </a:cubicBezTo>
                  <a:cubicBezTo>
                    <a:pt x="20" y="71"/>
                    <a:pt x="24" y="74"/>
                    <a:pt x="28" y="75"/>
                  </a:cubicBezTo>
                  <a:cubicBezTo>
                    <a:pt x="33" y="77"/>
                    <a:pt x="37" y="78"/>
                    <a:pt x="42" y="78"/>
                  </a:cubicBezTo>
                  <a:cubicBezTo>
                    <a:pt x="47" y="78"/>
                    <a:pt x="52" y="77"/>
                    <a:pt x="56" y="75"/>
                  </a:cubicBezTo>
                  <a:cubicBezTo>
                    <a:pt x="60" y="74"/>
                    <a:pt x="64" y="71"/>
                    <a:pt x="67" y="68"/>
                  </a:cubicBezTo>
                  <a:cubicBezTo>
                    <a:pt x="70" y="65"/>
                    <a:pt x="72" y="61"/>
                    <a:pt x="74" y="56"/>
                  </a:cubicBezTo>
                  <a:cubicBezTo>
                    <a:pt x="76" y="52"/>
                    <a:pt x="77" y="47"/>
                    <a:pt x="77" y="42"/>
                  </a:cubicBezTo>
                  <a:cubicBezTo>
                    <a:pt x="77" y="37"/>
                    <a:pt x="76" y="32"/>
                    <a:pt x="74" y="28"/>
                  </a:cubicBezTo>
                  <a:cubicBezTo>
                    <a:pt x="72" y="23"/>
                    <a:pt x="70" y="20"/>
                    <a:pt x="67" y="16"/>
                  </a:cubicBezTo>
                  <a:cubicBezTo>
                    <a:pt x="64" y="13"/>
                    <a:pt x="60" y="11"/>
                    <a:pt x="56" y="9"/>
                  </a:cubicBezTo>
                  <a:cubicBezTo>
                    <a:pt x="52" y="7"/>
                    <a:pt x="47" y="6"/>
                    <a:pt x="42" y="6"/>
                  </a:cubicBezTo>
                  <a:cubicBezTo>
                    <a:pt x="37" y="6"/>
                    <a:pt x="33" y="7"/>
                    <a:pt x="28" y="9"/>
                  </a:cubicBezTo>
                  <a:cubicBezTo>
                    <a:pt x="24" y="11"/>
                    <a:pt x="20" y="13"/>
                    <a:pt x="17" y="16"/>
                  </a:cubicBezTo>
                  <a:cubicBezTo>
                    <a:pt x="14" y="20"/>
                    <a:pt x="12" y="23"/>
                    <a:pt x="10" y="28"/>
                  </a:cubicBezTo>
                  <a:cubicBezTo>
                    <a:pt x="8" y="32"/>
                    <a:pt x="7" y="37"/>
                    <a:pt x="7" y="42"/>
                  </a:cubicBezTo>
                  <a:cubicBezTo>
                    <a:pt x="7" y="47"/>
                    <a:pt x="8" y="52"/>
                    <a:pt x="10" y="56"/>
                  </a:cubicBezTo>
                  <a:close/>
                  <a:moveTo>
                    <a:pt x="26" y="17"/>
                  </a:moveTo>
                  <a:cubicBezTo>
                    <a:pt x="45" y="17"/>
                    <a:pt x="45" y="17"/>
                    <a:pt x="45" y="17"/>
                  </a:cubicBezTo>
                  <a:cubicBezTo>
                    <a:pt x="51" y="17"/>
                    <a:pt x="55" y="19"/>
                    <a:pt x="58" y="21"/>
                  </a:cubicBezTo>
                  <a:cubicBezTo>
                    <a:pt x="61" y="23"/>
                    <a:pt x="62" y="27"/>
                    <a:pt x="62" y="32"/>
                  </a:cubicBezTo>
                  <a:cubicBezTo>
                    <a:pt x="62" y="36"/>
                    <a:pt x="61" y="39"/>
                    <a:pt x="58" y="41"/>
                  </a:cubicBezTo>
                  <a:cubicBezTo>
                    <a:pt x="56" y="43"/>
                    <a:pt x="53" y="45"/>
                    <a:pt x="49" y="45"/>
                  </a:cubicBezTo>
                  <a:cubicBezTo>
                    <a:pt x="63" y="67"/>
                    <a:pt x="63" y="67"/>
                    <a:pt x="63" y="67"/>
                  </a:cubicBezTo>
                  <a:cubicBezTo>
                    <a:pt x="55" y="67"/>
                    <a:pt x="55" y="67"/>
                    <a:pt x="55" y="67"/>
                  </a:cubicBezTo>
                  <a:cubicBezTo>
                    <a:pt x="41" y="46"/>
                    <a:pt x="41" y="46"/>
                    <a:pt x="41" y="46"/>
                  </a:cubicBezTo>
                  <a:cubicBezTo>
                    <a:pt x="33" y="46"/>
                    <a:pt x="33" y="46"/>
                    <a:pt x="33" y="46"/>
                  </a:cubicBezTo>
                  <a:cubicBezTo>
                    <a:pt x="33" y="67"/>
                    <a:pt x="33" y="67"/>
                    <a:pt x="33" y="67"/>
                  </a:cubicBezTo>
                  <a:cubicBezTo>
                    <a:pt x="26" y="67"/>
                    <a:pt x="26" y="67"/>
                    <a:pt x="26" y="67"/>
                  </a:cubicBezTo>
                  <a:lnTo>
                    <a:pt x="26" y="17"/>
                  </a:lnTo>
                  <a:close/>
                  <a:moveTo>
                    <a:pt x="33" y="39"/>
                  </a:moveTo>
                  <a:cubicBezTo>
                    <a:pt x="41" y="39"/>
                    <a:pt x="41" y="39"/>
                    <a:pt x="41" y="39"/>
                  </a:cubicBezTo>
                  <a:cubicBezTo>
                    <a:pt x="43" y="39"/>
                    <a:pt x="45" y="39"/>
                    <a:pt x="46" y="39"/>
                  </a:cubicBezTo>
                  <a:cubicBezTo>
                    <a:pt x="48" y="39"/>
                    <a:pt x="49" y="39"/>
                    <a:pt x="50" y="38"/>
                  </a:cubicBezTo>
                  <a:cubicBezTo>
                    <a:pt x="52" y="38"/>
                    <a:pt x="53" y="37"/>
                    <a:pt x="53" y="36"/>
                  </a:cubicBezTo>
                  <a:cubicBezTo>
                    <a:pt x="54" y="35"/>
                    <a:pt x="54" y="33"/>
                    <a:pt x="54" y="31"/>
                  </a:cubicBezTo>
                  <a:cubicBezTo>
                    <a:pt x="54" y="30"/>
                    <a:pt x="54" y="28"/>
                    <a:pt x="53" y="27"/>
                  </a:cubicBezTo>
                  <a:cubicBezTo>
                    <a:pt x="53" y="26"/>
                    <a:pt x="52" y="26"/>
                    <a:pt x="51" y="25"/>
                  </a:cubicBezTo>
                  <a:cubicBezTo>
                    <a:pt x="50" y="24"/>
                    <a:pt x="49" y="24"/>
                    <a:pt x="47" y="24"/>
                  </a:cubicBezTo>
                  <a:cubicBezTo>
                    <a:pt x="46" y="24"/>
                    <a:pt x="45" y="24"/>
                    <a:pt x="43" y="24"/>
                  </a:cubicBezTo>
                  <a:cubicBezTo>
                    <a:pt x="33" y="24"/>
                    <a:pt x="33" y="24"/>
                    <a:pt x="33" y="24"/>
                  </a:cubicBezTo>
                  <a:lnTo>
                    <a:pt x="33"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pic>
        <p:nvPicPr>
          <p:cNvPr id="42" name="Picture 7" descr="bg_connectors.png &lt;IGNORE&gt;"/>
          <p:cNvPicPr>
            <a:picLocks noChangeAspect="1"/>
          </p:cNvPicPr>
          <p:nvPr userDrawn="1"/>
        </p:nvPicPr>
        <p:blipFill>
          <a:blip r:embed="rId4" cstate="print"/>
          <a:stretch>
            <a:fillRect/>
          </a:stretch>
        </p:blipFill>
        <p:spPr>
          <a:xfrm>
            <a:off x="0" y="0"/>
            <a:ext cx="9144000" cy="6858000"/>
          </a:xfrm>
          <a:prstGeom prst="rect">
            <a:avLst/>
          </a:prstGeom>
        </p:spPr>
      </p:pic>
      <p:sp>
        <p:nvSpPr>
          <p:cNvPr id="2" name="Title 1"/>
          <p:cNvSpPr>
            <a:spLocks noGrp="1"/>
          </p:cNvSpPr>
          <p:nvPr>
            <p:ph type="ctrTitle"/>
          </p:nvPr>
        </p:nvSpPr>
        <p:spPr bwMode="gray">
          <a:xfrm>
            <a:off x="447674" y="253048"/>
            <a:ext cx="8251826" cy="605254"/>
          </a:xfrm>
        </p:spPr>
        <p:txBody>
          <a:bodyPr wrap="square" lIns="0" tIns="0" rIns="0" bIns="0">
            <a:noAutofit/>
          </a:bodyPr>
          <a:lstStyle>
            <a:lvl1pPr algn="l">
              <a:defRPr sz="3900" baseline="0">
                <a:solidFill>
                  <a:srgbClr val="FFFFFF"/>
                </a:solidFill>
              </a:defRPr>
            </a:lvl1pPr>
          </a:lstStyle>
          <a:p>
            <a:r>
              <a:rPr lang="en-US" noProof="0" smtClean="0"/>
              <a:t>Click to edit Master title style</a:t>
            </a:r>
            <a:endParaRPr lang="en-US" noProof="0" dirty="0"/>
          </a:p>
        </p:txBody>
      </p:sp>
      <p:sp>
        <p:nvSpPr>
          <p:cNvPr id="13" name="Subtitle 2"/>
          <p:cNvSpPr>
            <a:spLocks noGrp="1"/>
          </p:cNvSpPr>
          <p:nvPr>
            <p:ph type="subTitle" idx="1"/>
          </p:nvPr>
        </p:nvSpPr>
        <p:spPr bwMode="gray">
          <a:xfrm>
            <a:off x="447675" y="855981"/>
            <a:ext cx="8251825" cy="629920"/>
          </a:xfrm>
          <a:prstGeom prst="rect">
            <a:avLst/>
          </a:prstGeom>
        </p:spPr>
        <p:txBody>
          <a:bodyPr lIns="0" tIns="0" rIns="0" bIns="0" anchor="t" anchorCtr="0">
            <a:noAutofit/>
          </a:bodyPr>
          <a:lstStyle>
            <a:lvl1pPr marL="0" indent="0" algn="l">
              <a:buNone/>
              <a:defRPr sz="3900">
                <a:solidFill>
                  <a:srgbClr val="FFFFFF"/>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pic>
        <p:nvPicPr>
          <p:cNvPr id="43" name="Picture 2" descr="C:\Users\Sukumaranam\Documents\My Received Files\40years_signature_ENG_Light.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13496" y="5813331"/>
            <a:ext cx="853440" cy="640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7675" y="178077"/>
            <a:ext cx="8239125" cy="925509"/>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Tree>
  </p:cSld>
  <p:clrMap bg1="lt1" tx1="dk1" bg2="lt2" tx2="dk2" accent1="accent1" accent2="accent2" accent3="accent3" accent4="accent4" accent5="accent5" accent6="accent6" hlink="hlink" folHlink="folHlink"/>
  <p:sldLayoutIdLst>
    <p:sldLayoutId id="2147483649" r:id="rId1"/>
    <p:sldLayoutId id="2147483666" r:id="rId2"/>
    <p:sldLayoutId id="2147483674" r:id="rId3"/>
    <p:sldLayoutId id="2147483671" r:id="rId4"/>
    <p:sldLayoutId id="2147483678" r:id="rId5"/>
    <p:sldLayoutId id="2147483679" r:id="rId6"/>
    <p:sldLayoutId id="2147483665" r:id="rId7"/>
    <p:sldLayoutId id="2147483670" r:id="rId8"/>
    <p:sldLayoutId id="2147483692" r:id="rId9"/>
    <p:sldLayoutId id="2147483650" r:id="rId10"/>
    <p:sldLayoutId id="2147483667" r:id="rId11"/>
    <p:sldLayoutId id="2147483668" r:id="rId12"/>
    <p:sldLayoutId id="2147483687" r:id="rId13"/>
    <p:sldLayoutId id="2147483690" r:id="rId14"/>
    <p:sldLayoutId id="2147483691" r:id="rId15"/>
    <p:sldLayoutId id="2147483661" r:id="rId16"/>
    <p:sldLayoutId id="2147483660" r:id="rId17"/>
    <p:sldLayoutId id="2147483672" r:id="rId18"/>
  </p:sldLayoutIdLst>
  <p:hf hdr="0" ftr="0" dt="0"/>
  <p:txStyles>
    <p:titleStyle>
      <a:lvl1pPr algn="l" defTabSz="914400" rtl="0" eaLnBrk="1" latinLnBrk="0" hangingPunct="1">
        <a:spcBef>
          <a:spcPct val="0"/>
        </a:spcBef>
        <a:buNone/>
        <a:defRPr sz="3000" kern="1200">
          <a:solidFill>
            <a:schemeClr val="tx2"/>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portal.ent.cgi.com/tools/brand/Pages/default.aspx"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s2.ent.cgi.com/sites/012971/SAR/Lists/ApprovedNonApproved%20SW/AllItems.aspx"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hup.microsoft.com/" TargetMode="External"/><Relationship Id="rId2" Type="http://schemas.openxmlformats.org/officeDocument/2006/relationships/hyperlink" Target="http://portal.ent.cgi.com/ab/func/IS/org/us/Pages/Microsoft-home-use-program.aspx"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hyperlink" Target="http://portal.ent.cginet:7540/psp/paprd/?cmd=login" TargetMode="Externa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70.jpeg"/></Relationships>
</file>

<file path=ppt/slides/_rels/slide2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portal.ent.cgi.com/ab/func/res/org/uk/travel/Pages/Manage-Travel.aspx"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2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hyperlink" Target="http://portal.ent.cginet:7540/psp/paprd/?cmd=login" TargetMode="Externa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hyperlink" Target="http://portal.ent.cgi.com/ab/func/hr/org/uk/cme/nm/Pages/default.aspx"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4.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portal.ent.cgi.com/ab/func/res/org/uk/travel/Pages/Manage-Travel.aspx"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7.gif"/><Relationship Id="rId4" Type="http://schemas.openxmlformats.org/officeDocument/2006/relationships/hyperlink" Target="http://portal.ent.cgi.com/lib/bs/comms/uk/travel/Getting%20Started%20with%20HRG%20UK.pdf"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portal.ent.cgi.com/ab/func/fin/org/UK/Pages/Bank-of-America-Corporate-Card.aspx"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isuite2.hrgworldwide.com/cgi/Home/" TargetMode="External"/><Relationship Id="rId2" Type="http://schemas.openxmlformats.org/officeDocument/2006/relationships/image" Target="../media/image79.JPG"/><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0.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1.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2.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3.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4.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5.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6.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7.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8.JPG"/><Relationship Id="rId1" Type="http://schemas.openxmlformats.org/officeDocument/2006/relationships/slideLayout" Target="../slideLayouts/slideLayout6.xml"/><Relationship Id="rId4" Type="http://schemas.openxmlformats.org/officeDocument/2006/relationships/hyperlink" Target="http://resourcebooking.global.logica.com/hotdesk/cgi-bin/hotdesk-welcome.p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www.cgi.com/sites/default/files/videos/constitution/cgi130325_constitution_serge_en_NewBrand.mp4"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9.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90.JP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ortal.ent.cgi.com/lib/bs/hr/global/cme/CGI_HR_CEO_New_Member_Welcome_Guidance.mp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hyperlink" Target="https://cgi.skillport.com/skillportfe/custom/login/cgi/login.action" TargetMode="Externa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99.JP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hyperlink" Target="http://portal.ent.cgi.com/lib/bs/hr/uk/cb/GBR_HR_Annual_Leave_Public_Holidays_Policy.pdf"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portal.ent.cgi.com/lib/bs/hr/uk/cb/GBR_HR_Sickness_Absence_Policy.pdf"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hyperlink" Target="http://my.lifelens.co.uk/memberflexiblebenefits"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portal.ent.cgi.com/lib/bs/hr/global/cme/CGI_HR_Dress_Code_Policy.pdf"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hyperlink" Target="http://portal.ent.cginet:7540/psp/paprd/?cmd=login" TargetMode="Externa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6.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7.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3" Type="http://schemas.openxmlformats.org/officeDocument/2006/relationships/image" Target="../media/image19.jpeg"/><Relationship Id="rId18" Type="http://schemas.openxmlformats.org/officeDocument/2006/relationships/hyperlink" Target="http://www.google.ca/imgres?imgurl=http://www.monctonblogger.com/wp-content/uploads/2010/02/team-canada-flag.jpg&amp;imgrefurl=http://www.monctonblogger.com/2010/02/team-canada-vs-team-usa-today-at-3pm-mens-hockey-gold-medal-game-who-will-win/&amp;usg=__60h3e_J5-VQGDhLKkFHuCEBS4as=&amp;h=243&amp;w=372&amp;sz=7&amp;hl=en&amp;start=6&amp;um=1&amp;itbs=1&amp;tbnid=_NE9XHqpGJCitM:&amp;tbnh=80&amp;tbnw=122&amp;prev=/images?q=flag+of+canada&amp;um=1&amp;hl=en&amp;sa=N&amp;rls=com.microsoft:en-US&amp;tbs=isch:1" TargetMode="External"/><Relationship Id="rId26" Type="http://schemas.openxmlformats.org/officeDocument/2006/relationships/image" Target="../media/image30.png"/><Relationship Id="rId39" Type="http://schemas.openxmlformats.org/officeDocument/2006/relationships/image" Target="../media/image41.png"/><Relationship Id="rId21" Type="http://schemas.openxmlformats.org/officeDocument/2006/relationships/image" Target="../media/image26.png"/><Relationship Id="rId34" Type="http://schemas.openxmlformats.org/officeDocument/2006/relationships/image" Target="../media/image36.png"/><Relationship Id="rId42" Type="http://schemas.openxmlformats.org/officeDocument/2006/relationships/image" Target="../media/image44.jpeg"/><Relationship Id="rId47" Type="http://schemas.openxmlformats.org/officeDocument/2006/relationships/image" Target="../media/image48.png"/><Relationship Id="rId50" Type="http://schemas.openxmlformats.org/officeDocument/2006/relationships/image" Target="../media/image51.png"/><Relationship Id="rId55" Type="http://schemas.openxmlformats.org/officeDocument/2006/relationships/image" Target="../media/image54.png"/><Relationship Id="rId7" Type="http://schemas.openxmlformats.org/officeDocument/2006/relationships/image" Target="../media/image14.jpeg"/><Relationship Id="rId2" Type="http://schemas.openxmlformats.org/officeDocument/2006/relationships/tags" Target="../tags/tag1.xml"/><Relationship Id="rId16" Type="http://schemas.openxmlformats.org/officeDocument/2006/relationships/image" Target="../media/image22.png"/><Relationship Id="rId20" Type="http://schemas.openxmlformats.org/officeDocument/2006/relationships/image" Target="../media/image25.png"/><Relationship Id="rId29" Type="http://schemas.openxmlformats.org/officeDocument/2006/relationships/image" Target="../media/image33.jpeg"/><Relationship Id="rId41" Type="http://schemas.openxmlformats.org/officeDocument/2006/relationships/image" Target="../media/image43.png"/><Relationship Id="rId54" Type="http://schemas.openxmlformats.org/officeDocument/2006/relationships/image" Target="../media/image53.png"/><Relationship Id="rId1" Type="http://schemas.openxmlformats.org/officeDocument/2006/relationships/vmlDrawing" Target="../drawings/vmlDrawing1.vml"/><Relationship Id="rId6" Type="http://schemas.openxmlformats.org/officeDocument/2006/relationships/image" Target="../media/image13.png"/><Relationship Id="rId11" Type="http://schemas.openxmlformats.org/officeDocument/2006/relationships/image" Target="../media/image17.jpeg"/><Relationship Id="rId24" Type="http://schemas.openxmlformats.org/officeDocument/2006/relationships/image" Target="../media/image28.png"/><Relationship Id="rId32" Type="http://schemas.openxmlformats.org/officeDocument/2006/relationships/image" Target="../media/image35.png"/><Relationship Id="rId37" Type="http://schemas.openxmlformats.org/officeDocument/2006/relationships/image" Target="../media/image39.png"/><Relationship Id="rId40" Type="http://schemas.openxmlformats.org/officeDocument/2006/relationships/image" Target="../media/image42.png"/><Relationship Id="rId45" Type="http://schemas.openxmlformats.org/officeDocument/2006/relationships/image" Target="../media/image46.png"/><Relationship Id="rId53" Type="http://schemas.openxmlformats.org/officeDocument/2006/relationships/image" Target="../media/image11.png"/><Relationship Id="rId58" Type="http://schemas.openxmlformats.org/officeDocument/2006/relationships/image" Target="../media/image57.jpeg"/><Relationship Id="rId5" Type="http://schemas.openxmlformats.org/officeDocument/2006/relationships/image" Target="../media/image12.png"/><Relationship Id="rId15" Type="http://schemas.openxmlformats.org/officeDocument/2006/relationships/image" Target="../media/image21.jpeg"/><Relationship Id="rId23" Type="http://schemas.openxmlformats.org/officeDocument/2006/relationships/image" Target="../media/image27.jpeg"/><Relationship Id="rId28" Type="http://schemas.openxmlformats.org/officeDocument/2006/relationships/image" Target="../media/image32.gif"/><Relationship Id="rId36" Type="http://schemas.openxmlformats.org/officeDocument/2006/relationships/image" Target="../media/image38.jpeg"/><Relationship Id="rId49" Type="http://schemas.openxmlformats.org/officeDocument/2006/relationships/image" Target="../media/image50.png"/><Relationship Id="rId57" Type="http://schemas.openxmlformats.org/officeDocument/2006/relationships/image" Target="../media/image56.png"/><Relationship Id="rId61" Type="http://schemas.openxmlformats.org/officeDocument/2006/relationships/image" Target="../media/image60.jpg"/><Relationship Id="rId10" Type="http://schemas.openxmlformats.org/officeDocument/2006/relationships/image" Target="../media/image16.png"/><Relationship Id="rId19" Type="http://schemas.openxmlformats.org/officeDocument/2006/relationships/image" Target="../media/image24.jpeg"/><Relationship Id="rId31" Type="http://schemas.openxmlformats.org/officeDocument/2006/relationships/hyperlink" Target="http://www.bp.com/home.do?categoryId=1&amp;contentId=2006973" TargetMode="External"/><Relationship Id="rId44" Type="http://schemas.openxmlformats.org/officeDocument/2006/relationships/image" Target="../media/image45.jpeg"/><Relationship Id="rId52" Type="http://schemas.openxmlformats.org/officeDocument/2006/relationships/oleObject" Target="../embeddings/oleObject1.bin"/><Relationship Id="rId60" Type="http://schemas.openxmlformats.org/officeDocument/2006/relationships/image" Target="../media/image59.png"/><Relationship Id="rId4" Type="http://schemas.openxmlformats.org/officeDocument/2006/relationships/notesSlide" Target="../notesSlides/notesSlide6.xml"/><Relationship Id="rId9" Type="http://schemas.openxmlformats.org/officeDocument/2006/relationships/hyperlink" Target="http://ing.us/" TargetMode="External"/><Relationship Id="rId14" Type="http://schemas.openxmlformats.org/officeDocument/2006/relationships/image" Target="../media/image20.png"/><Relationship Id="rId22" Type="http://schemas.openxmlformats.org/officeDocument/2006/relationships/hyperlink" Target="http://www.google.ca/imgres?imgurl=http://www.tmvfd.com/page%20folder/Flag/US%20Flag.gif&amp;imgrefurl=http://www.tmvfd.com/page%20folder/Flag/Flag.htm&amp;usg=__0Da_MJIna--ipOQT2SHFPYQeMWQ=&amp;h=221&amp;w=368&amp;sz=3&amp;hl=en&amp;start=16&amp;um=1&amp;itbs=1&amp;tbnid=4HtBNHYdWtOMgM:&amp;tbnh=73&amp;tbnw=122&amp;prev=/images?q=US+flag&amp;um=1&amp;hl=en&amp;sa=N&amp;rls=com.microsoft:en-US&amp;tbs=isch:1" TargetMode="External"/><Relationship Id="rId27" Type="http://schemas.openxmlformats.org/officeDocument/2006/relationships/image" Target="../media/image31.png"/><Relationship Id="rId30" Type="http://schemas.openxmlformats.org/officeDocument/2006/relationships/image" Target="../media/image34.jpeg"/><Relationship Id="rId35" Type="http://schemas.openxmlformats.org/officeDocument/2006/relationships/image" Target="../media/image37.png"/><Relationship Id="rId43" Type="http://schemas.openxmlformats.org/officeDocument/2006/relationships/image" Target="cid:image001.jpg@01CD9816.B11DB8F0" TargetMode="External"/><Relationship Id="rId48" Type="http://schemas.openxmlformats.org/officeDocument/2006/relationships/image" Target="../media/image49.png"/><Relationship Id="rId56" Type="http://schemas.openxmlformats.org/officeDocument/2006/relationships/image" Target="../media/image55.jpeg"/><Relationship Id="rId8" Type="http://schemas.openxmlformats.org/officeDocument/2006/relationships/image" Target="../media/image15.png"/><Relationship Id="rId51" Type="http://schemas.openxmlformats.org/officeDocument/2006/relationships/image" Target="../media/image52.png"/><Relationship Id="rId3" Type="http://schemas.openxmlformats.org/officeDocument/2006/relationships/slideLayout" Target="../slideLayouts/slideLayout4.xml"/><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29.png"/><Relationship Id="rId33" Type="http://schemas.openxmlformats.org/officeDocument/2006/relationships/hyperlink" Target="http://www.shell.com/" TargetMode="External"/><Relationship Id="rId38" Type="http://schemas.openxmlformats.org/officeDocument/2006/relationships/image" Target="../media/image40.png"/><Relationship Id="rId46" Type="http://schemas.openxmlformats.org/officeDocument/2006/relationships/image" Target="../media/image47.png"/><Relationship Id="rId59" Type="http://schemas.openxmlformats.org/officeDocument/2006/relationships/image" Target="../media/image58.png"/></Relationships>
</file>

<file path=ppt/slides/_rels/slide90.xml.rels><?xml version="1.0" encoding="UTF-8" standalone="yes"?>
<Relationships xmlns="http://schemas.openxmlformats.org/package/2006/relationships"><Relationship Id="rId2" Type="http://schemas.openxmlformats.org/officeDocument/2006/relationships/hyperlink" Target="http://portal.ent.cgi.com/lib/bs/hr/uk/cme/GBR_HR_Assignment_Transfer_Policy.pdf"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hyperlink" Target="http://portal.ent.cgi.com/ab/func/hr/org/uk/cme/sc/Pages/default.aspx" TargetMode="External"/><Relationship Id="rId2" Type="http://schemas.openxmlformats.org/officeDocument/2006/relationships/hyperlink" Target="http://portal.ent.cgi.com/ab/func/comms/org/uk/Pages/UK-Business-Cards.aspx" TargetMode="External"/><Relationship Id="rId1" Type="http://schemas.openxmlformats.org/officeDocument/2006/relationships/slideLayout" Target="../slideLayouts/slideLayout6.xml"/><Relationship Id="rId5" Type="http://schemas.openxmlformats.org/officeDocument/2006/relationships/hyperlink" Target="http://portal.ent.cgi.com/latest/news/uk/Pages/members-council.aspx" TargetMode="External"/><Relationship Id="rId4" Type="http://schemas.openxmlformats.org/officeDocument/2006/relationships/hyperlink" Target="http://portal.ent.cgi.com/ab/func/hr/org/uk/cme/rp/Pages/mrs.aspx" TargetMode="External"/></Relationships>
</file>

<file path=ppt/slides/_rels/slide93.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Notes for the Delivery of the Induction </a:t>
            </a:r>
            <a:endParaRPr lang="en-GB" dirty="0"/>
          </a:p>
        </p:txBody>
      </p:sp>
      <p:sp>
        <p:nvSpPr>
          <p:cNvPr id="3" name="Content Placeholder 2"/>
          <p:cNvSpPr>
            <a:spLocks noGrp="1"/>
          </p:cNvSpPr>
          <p:nvPr>
            <p:ph sz="quarter" idx="17"/>
          </p:nvPr>
        </p:nvSpPr>
        <p:spPr/>
        <p:txBody>
          <a:bodyPr>
            <a:normAutofit/>
          </a:bodyPr>
          <a:lstStyle/>
          <a:p>
            <a:pPr marL="342900" indent="-342900">
              <a:buFont typeface="Arial" pitchFamily="34" charset="0"/>
              <a:buChar char="•"/>
            </a:pPr>
            <a:r>
              <a:rPr lang="en-GB" sz="2400" dirty="0" smtClean="0"/>
              <a:t>This is a hidden slide that does not appear in the presentation.</a:t>
            </a:r>
          </a:p>
          <a:p>
            <a:pPr marL="342900" indent="-342900">
              <a:buFont typeface="Arial" pitchFamily="34" charset="0"/>
              <a:buChar char="•"/>
            </a:pPr>
            <a:r>
              <a:rPr lang="en-GB" sz="2400" dirty="0" smtClean="0"/>
              <a:t>This induction is aimed at members that are brand new to CGI.   </a:t>
            </a:r>
          </a:p>
          <a:p>
            <a:pPr marL="342900" indent="-342900">
              <a:buFont typeface="Arial" pitchFamily="34" charset="0"/>
              <a:buChar char="•"/>
            </a:pPr>
            <a:r>
              <a:rPr lang="en-GB" sz="2400" dirty="0" smtClean="0"/>
              <a:t>The slides contained cut-down/summarized versions of longer sets of documentation.  </a:t>
            </a:r>
          </a:p>
          <a:p>
            <a:pPr marL="342900" indent="-342900">
              <a:buFont typeface="Arial" pitchFamily="34" charset="0"/>
              <a:buChar char="•"/>
            </a:pPr>
            <a:r>
              <a:rPr lang="en-GB" sz="2400" dirty="0"/>
              <a:t>L</a:t>
            </a:r>
            <a:r>
              <a:rPr lang="en-GB" sz="2400" dirty="0" smtClean="0"/>
              <a:t>inks are provide to the relevant documentation</a:t>
            </a:r>
          </a:p>
          <a:p>
            <a:pPr marL="342900" indent="-342900">
              <a:buFont typeface="Arial" pitchFamily="34" charset="0"/>
              <a:buChar char="•"/>
            </a:pPr>
            <a:endParaRPr lang="en-GB" sz="2400" dirty="0" smtClean="0"/>
          </a:p>
          <a:p>
            <a:pPr marL="342900" indent="-342900">
              <a:buFont typeface="Arial" pitchFamily="34" charset="0"/>
              <a:buChar char="•"/>
            </a:pPr>
            <a:endParaRPr lang="en-GB" sz="2400" dirty="0"/>
          </a:p>
          <a:p>
            <a:pPr marL="606425" lvl="1" indent="-342900"/>
            <a:endParaRPr lang="en-GB" sz="2400" dirty="0" smtClean="0"/>
          </a:p>
          <a:p>
            <a:pPr marL="606425" lvl="1" indent="-342900"/>
            <a:endParaRPr lang="en-GB" sz="2400" dirty="0" smtClean="0"/>
          </a:p>
          <a:p>
            <a:pPr marL="606425" lvl="1" indent="-342900"/>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1</a:t>
            </a:fld>
            <a:endParaRPr lang="en-US" dirty="0"/>
          </a:p>
        </p:txBody>
      </p:sp>
    </p:spTree>
    <p:extLst>
      <p:ext uri="{BB962C8B-B14F-4D97-AF65-F5344CB8AC3E}">
        <p14:creationId xmlns:p14="http://schemas.microsoft.com/office/powerpoint/2010/main" val="3617611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7"/>
          </p:nvPr>
        </p:nvSpPr>
        <p:spPr>
          <a:xfrm>
            <a:off x="421271" y="897548"/>
            <a:ext cx="8250237" cy="5232452"/>
          </a:xfrm>
        </p:spPr>
        <p:txBody>
          <a:bodyPr/>
          <a:lstStyle/>
          <a:p>
            <a:endParaRPr lang="en-GB" dirty="0" smtClean="0"/>
          </a:p>
          <a:p>
            <a:pPr marL="342900" indent="-342900">
              <a:buFont typeface="Arial" pitchFamily="34" charset="0"/>
              <a:buChar char="•"/>
            </a:pP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10</a:t>
            </a:fld>
            <a:endParaRPr lang="en-US" dirty="0"/>
          </a:p>
        </p:txBody>
      </p:sp>
      <p:sp>
        <p:nvSpPr>
          <p:cNvPr id="6" name="Rectangle 5"/>
          <p:cNvSpPr/>
          <p:nvPr/>
        </p:nvSpPr>
        <p:spPr>
          <a:xfrm>
            <a:off x="419877" y="1014005"/>
            <a:ext cx="8229600" cy="4708981"/>
          </a:xfrm>
          <a:prstGeom prst="rect">
            <a:avLst/>
          </a:prstGeom>
        </p:spPr>
        <p:txBody>
          <a:bodyPr wrap="square">
            <a:spAutoFit/>
          </a:bodyPr>
          <a:lstStyle/>
          <a:p>
            <a:pPr>
              <a:spcAft>
                <a:spcPts val="600"/>
              </a:spcAft>
            </a:pPr>
            <a:r>
              <a:rPr lang="en-GB" sz="1500" dirty="0" smtClean="0"/>
              <a:t>.</a:t>
            </a:r>
          </a:p>
          <a:p>
            <a:pPr>
              <a:spcAft>
                <a:spcPts val="600"/>
              </a:spcAft>
            </a:pPr>
            <a:endParaRPr lang="en-GB" sz="1500" dirty="0"/>
          </a:p>
          <a:p>
            <a:pPr>
              <a:spcAft>
                <a:spcPts val="600"/>
              </a:spcAft>
            </a:pPr>
            <a:endParaRPr lang="en-GB" sz="1500" dirty="0" smtClean="0"/>
          </a:p>
          <a:p>
            <a:pPr>
              <a:spcAft>
                <a:spcPts val="600"/>
              </a:spcAft>
            </a:pPr>
            <a:endParaRPr lang="en-GB" sz="1500" dirty="0"/>
          </a:p>
          <a:p>
            <a:pPr>
              <a:spcAft>
                <a:spcPts val="600"/>
              </a:spcAft>
            </a:pPr>
            <a:endParaRPr lang="en-GB" sz="1500" dirty="0" smtClean="0"/>
          </a:p>
          <a:p>
            <a:pPr>
              <a:spcAft>
                <a:spcPts val="600"/>
              </a:spcAft>
            </a:pPr>
            <a:endParaRPr lang="en-GB" sz="1500" dirty="0"/>
          </a:p>
          <a:p>
            <a:pPr>
              <a:spcAft>
                <a:spcPts val="600"/>
              </a:spcAft>
            </a:pPr>
            <a:endParaRPr lang="en-GB" sz="1500" dirty="0" smtClean="0"/>
          </a:p>
          <a:p>
            <a:pPr>
              <a:spcAft>
                <a:spcPts val="600"/>
              </a:spcAft>
            </a:pPr>
            <a:endParaRPr lang="en-GB" sz="1500" dirty="0"/>
          </a:p>
          <a:p>
            <a:pPr>
              <a:spcAft>
                <a:spcPts val="600"/>
              </a:spcAft>
            </a:pPr>
            <a:endParaRPr lang="en-GB" sz="1500" dirty="0" smtClean="0"/>
          </a:p>
          <a:p>
            <a:pPr>
              <a:spcAft>
                <a:spcPts val="600"/>
              </a:spcAft>
            </a:pPr>
            <a:endParaRPr lang="en-GB" sz="1500" dirty="0"/>
          </a:p>
          <a:p>
            <a:pPr>
              <a:spcAft>
                <a:spcPts val="600"/>
              </a:spcAft>
            </a:pPr>
            <a:endParaRPr lang="en-GB" sz="1500" dirty="0" smtClean="0"/>
          </a:p>
          <a:p>
            <a:pPr>
              <a:spcAft>
                <a:spcPts val="600"/>
              </a:spcAft>
            </a:pPr>
            <a:endParaRPr lang="en-GB" sz="1500" dirty="0"/>
          </a:p>
          <a:p>
            <a:pPr>
              <a:spcAft>
                <a:spcPts val="600"/>
              </a:spcAft>
            </a:pPr>
            <a:endParaRPr lang="en-GB" sz="1500" dirty="0" smtClean="0"/>
          </a:p>
          <a:p>
            <a:pPr>
              <a:spcAft>
                <a:spcPts val="600"/>
              </a:spcAft>
            </a:pPr>
            <a:endParaRPr lang="en-GB" sz="1500" dirty="0" smtClean="0"/>
          </a:p>
          <a:p>
            <a:pPr>
              <a:spcAft>
                <a:spcPts val="600"/>
              </a:spcAft>
            </a:pPr>
            <a:endParaRPr lang="en-GB" sz="1500" dirty="0"/>
          </a:p>
        </p:txBody>
      </p:sp>
      <p:sp>
        <p:nvSpPr>
          <p:cNvPr id="7" name="Content Placeholder 2"/>
          <p:cNvSpPr txBox="1">
            <a:spLocks/>
          </p:cNvSpPr>
          <p:nvPr/>
        </p:nvSpPr>
        <p:spPr>
          <a:xfrm>
            <a:off x="449263" y="1263408"/>
            <a:ext cx="8250237" cy="4889742"/>
          </a:xfrm>
          <a:prstGeom prst="rect">
            <a:avLst/>
          </a:prstGeom>
        </p:spPr>
        <p:txBody>
          <a:bodyPr lIns="0" tIns="0" rIns="0" bIns="0">
            <a:normAutofit lnSpcReduction="10000"/>
          </a:bodyPr>
          <a:lstStyle>
            <a:lvl1pPr marL="0" indent="0" algn="l" defTabSz="914400" rtl="0" eaLnBrk="1" latinLnBrk="0" hangingPunct="1">
              <a:spcBef>
                <a:spcPts val="500"/>
              </a:spcBef>
              <a:buClr>
                <a:schemeClr val="accent1"/>
              </a:buClr>
              <a:buSzPct val="110000"/>
              <a:buFont typeface="Arial" pitchFamily="34" charset="0"/>
              <a:buNone/>
              <a:defRPr sz="2000" kern="1200">
                <a:solidFill>
                  <a:schemeClr val="tx1"/>
                </a:solidFill>
                <a:latin typeface="Arial" pitchFamily="34" charset="0"/>
                <a:ea typeface="+mn-ea"/>
                <a:cs typeface="+mn-cs"/>
              </a:defRPr>
            </a:lvl1pPr>
            <a:lvl2pPr marL="263525" indent="-263525" algn="l" defTabSz="914400" rtl="0" eaLnBrk="1" latinLnBrk="0" hangingPunct="1">
              <a:spcBef>
                <a:spcPts val="500"/>
              </a:spcBef>
              <a:buClr>
                <a:schemeClr val="accent1"/>
              </a:buClr>
              <a:buSzPct val="110000"/>
              <a:buFont typeface="Arial" pitchFamily="34" charset="0"/>
              <a:buChar char="•"/>
              <a:defRPr sz="2000" kern="1200" baseline="0">
                <a:solidFill>
                  <a:schemeClr val="tx1"/>
                </a:solidFill>
                <a:latin typeface="Arial" pitchFamily="34" charset="0"/>
                <a:ea typeface="+mn-ea"/>
                <a:cs typeface="+mn-cs"/>
              </a:defRPr>
            </a:lvl2pPr>
            <a:lvl3pPr marL="536575" indent="-273050" algn="l" defTabSz="914400" rtl="0" eaLnBrk="1" latinLnBrk="0" hangingPunct="1">
              <a:spcBef>
                <a:spcPts val="500"/>
              </a:spcBef>
              <a:buClr>
                <a:schemeClr val="accent1"/>
              </a:buClr>
              <a:buSzPct val="110000"/>
              <a:buFont typeface="Arial" pitchFamily="34" charset="0"/>
              <a:buChar char="•"/>
              <a:defRPr sz="1800" kern="1200">
                <a:solidFill>
                  <a:schemeClr val="tx1"/>
                </a:solidFill>
                <a:latin typeface="Arial" pitchFamily="34" charset="0"/>
                <a:ea typeface="+mn-ea"/>
                <a:cs typeface="+mn-cs"/>
              </a:defRPr>
            </a:lvl3pPr>
            <a:lvl4pPr marL="811213" indent="-274638" algn="l" defTabSz="914400" rtl="0" eaLnBrk="1" latinLnBrk="0" hangingPunct="1">
              <a:spcBef>
                <a:spcPts val="500"/>
              </a:spcBef>
              <a:buClr>
                <a:schemeClr val="accent1"/>
              </a:buClr>
              <a:buSzPct val="110000"/>
              <a:buFont typeface="Arial" pitchFamily="34" charset="0"/>
              <a:buChar char="•"/>
              <a:defRPr sz="1600" kern="1200">
                <a:solidFill>
                  <a:schemeClr val="tx1"/>
                </a:solidFill>
                <a:latin typeface="Arial" pitchFamily="34" charset="0"/>
                <a:ea typeface="+mn-ea"/>
                <a:cs typeface="+mn-cs"/>
              </a:defRPr>
            </a:lvl4pPr>
            <a:lvl5pPr marL="1074738" indent="-263525" algn="l" defTabSz="914400" rtl="0" eaLnBrk="1" latinLnBrk="0" hangingPunct="1">
              <a:spcBef>
                <a:spcPts val="500"/>
              </a:spcBef>
              <a:buClr>
                <a:schemeClr val="accent1"/>
              </a:buClr>
              <a:buSzPct val="110000"/>
              <a:buFont typeface="Arial" pitchFamily="34" charset="0"/>
              <a:buChar char="•"/>
              <a:defRPr sz="1400" kern="1200">
                <a:solidFill>
                  <a:schemeClr val="tx1"/>
                </a:solidFill>
                <a:latin typeface="Arial" pitchFamily="34" charset="0"/>
                <a:ea typeface="+mn-ea"/>
                <a:cs typeface="+mn-cs"/>
              </a:defRPr>
            </a:lvl5pPr>
            <a:lvl6pPr marL="1136650" indent="-215900" algn="l" defTabSz="914400" rtl="0" eaLnBrk="1" latinLnBrk="0" hangingPunct="1">
              <a:spcBef>
                <a:spcPts val="500"/>
              </a:spcBef>
              <a:buClr>
                <a:schemeClr val="accent1"/>
              </a:buClr>
              <a:buFont typeface="Verdana" pitchFamily="34" charset="0"/>
              <a:buChar char="•"/>
              <a:defRPr sz="1400" kern="1200" baseline="0">
                <a:solidFill>
                  <a:schemeClr val="tx1"/>
                </a:solidFill>
                <a:latin typeface="+mn-lt"/>
                <a:ea typeface="+mn-ea"/>
                <a:cs typeface="+mn-cs"/>
              </a:defRPr>
            </a:lvl6pPr>
            <a:lvl7pPr marL="1343025" indent="-228600" algn="l" defTabSz="914400" rtl="0" eaLnBrk="1" latinLnBrk="0" hangingPunct="1">
              <a:spcBef>
                <a:spcPts val="500"/>
              </a:spcBef>
              <a:buClr>
                <a:schemeClr val="tx1">
                  <a:lumMod val="60000"/>
                  <a:lumOff val="40000"/>
                </a:schemeClr>
              </a:buClr>
              <a:buFont typeface="Verdana" pitchFamily="34" charset="0"/>
              <a:buChar char="•"/>
              <a:defRPr sz="1400" kern="1200" baseline="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itchFamily="34" charset="0"/>
              <a:buChar char="•"/>
            </a:pPr>
            <a:endParaRPr lang="en-GB" dirty="0" smtClean="0"/>
          </a:p>
          <a:p>
            <a:pPr marL="342900" indent="-342900">
              <a:buFont typeface="Arial" pitchFamily="34" charset="0"/>
              <a:buChar char="•"/>
            </a:pPr>
            <a:endParaRPr lang="en-GB" dirty="0"/>
          </a:p>
          <a:p>
            <a:pPr marL="342900" indent="-342900">
              <a:buFont typeface="Arial" pitchFamily="34" charset="0"/>
              <a:buChar char="•"/>
            </a:pPr>
            <a:endParaRPr lang="en-GB" dirty="0" smtClean="0"/>
          </a:p>
          <a:p>
            <a:pPr marL="342900" indent="-342900">
              <a:buFont typeface="Arial" pitchFamily="34" charset="0"/>
              <a:buChar char="•"/>
            </a:pPr>
            <a:endParaRPr lang="en-GB" dirty="0"/>
          </a:p>
          <a:p>
            <a:pPr marL="342900" indent="-342900">
              <a:buFont typeface="Arial" pitchFamily="34" charset="0"/>
              <a:buChar char="•"/>
            </a:pPr>
            <a:endParaRPr lang="en-GB" dirty="0" smtClean="0"/>
          </a:p>
          <a:p>
            <a:pPr marL="342900" indent="-342900">
              <a:buFont typeface="Arial" pitchFamily="34" charset="0"/>
              <a:buChar char="•"/>
            </a:pPr>
            <a:endParaRPr lang="en-GB" dirty="0"/>
          </a:p>
          <a:p>
            <a:pPr marL="342900" indent="-342900">
              <a:buFont typeface="Arial" pitchFamily="34" charset="0"/>
              <a:buChar char="•"/>
            </a:pPr>
            <a:endParaRPr lang="en-GB" dirty="0"/>
          </a:p>
          <a:p>
            <a:pPr marL="342900" indent="-342900">
              <a:buFont typeface="Arial" pitchFamily="34" charset="0"/>
              <a:buChar char="•"/>
            </a:pPr>
            <a:r>
              <a:rPr lang="en-GB" dirty="0" smtClean="0"/>
              <a:t>CGI desires brand and “tone of voice” commonality and has extensive guidelines on the production of CGI documents</a:t>
            </a:r>
          </a:p>
          <a:p>
            <a:pPr marL="342900" indent="-342900">
              <a:buFont typeface="Arial" pitchFamily="34" charset="0"/>
              <a:buChar char="•"/>
            </a:pPr>
            <a:r>
              <a:rPr lang="en-GB" dirty="0" smtClean="0"/>
              <a:t>Brand library is here and includes document templates, marketing materials and other resources:-</a:t>
            </a:r>
          </a:p>
          <a:p>
            <a:pPr algn="ctr"/>
            <a:endParaRPr lang="en-GB" dirty="0">
              <a:hlinkClick r:id="rId3"/>
            </a:endParaRPr>
          </a:p>
          <a:p>
            <a:pPr algn="ctr"/>
            <a:r>
              <a:rPr lang="en-GB" dirty="0" smtClean="0">
                <a:hlinkClick r:id="rId3"/>
              </a:rPr>
              <a:t>http</a:t>
            </a:r>
            <a:r>
              <a:rPr lang="en-GB" dirty="0">
                <a:hlinkClick r:id="rId3"/>
              </a:rPr>
              <a:t>://</a:t>
            </a:r>
            <a:r>
              <a:rPr lang="en-GB" dirty="0" smtClean="0">
                <a:hlinkClick r:id="rId3"/>
              </a:rPr>
              <a:t>portal.ent.cgi.com/tools/brand/Pages/default.aspx</a:t>
            </a:r>
            <a:endParaRPr lang="en-GB" dirty="0" smtClean="0"/>
          </a:p>
          <a:p>
            <a:pPr marL="342900" indent="-342900">
              <a:buFont typeface="Arial" pitchFamily="34" charset="0"/>
              <a:buChar char="•"/>
            </a:pPr>
            <a:endParaRPr lang="en-GB" dirty="0" smtClean="0"/>
          </a:p>
          <a:p>
            <a:pPr marL="342900" indent="-342900">
              <a:buFont typeface="Arial" pitchFamily="34" charset="0"/>
              <a:buChar char="•"/>
            </a:pPr>
            <a:r>
              <a:rPr lang="en-GB" dirty="0" smtClean="0"/>
              <a:t>Some projects mandate the use of client templates instead</a:t>
            </a:r>
          </a:p>
          <a:p>
            <a:endParaRPr lang="en-GB" dirty="0" smtClean="0"/>
          </a:p>
        </p:txBody>
      </p:sp>
      <p:sp>
        <p:nvSpPr>
          <p:cNvPr id="5" name="Title 4"/>
          <p:cNvSpPr>
            <a:spLocks noGrp="1"/>
          </p:cNvSpPr>
          <p:nvPr>
            <p:ph type="title"/>
          </p:nvPr>
        </p:nvSpPr>
        <p:spPr/>
        <p:txBody>
          <a:bodyPr/>
          <a:lstStyle/>
          <a:p>
            <a:r>
              <a:rPr lang="en-GB" dirty="0" smtClean="0"/>
              <a:t>About CGI - Branding</a:t>
            </a:r>
            <a:endParaRPr lang="en-GB" dirty="0"/>
          </a:p>
        </p:txBody>
      </p:sp>
      <p:sp>
        <p:nvSpPr>
          <p:cNvPr id="8" name="Rectangle 7"/>
          <p:cNvSpPr/>
          <p:nvPr/>
        </p:nvSpPr>
        <p:spPr bwMode="gray">
          <a:xfrm>
            <a:off x="994419" y="4988543"/>
            <a:ext cx="7159924" cy="517585"/>
          </a:xfrm>
          <a:prstGeom prst="rect">
            <a:avLst/>
          </a:prstGeom>
          <a:noFill/>
          <a:ln w="38100">
            <a:headEnd/>
            <a:tailEn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pic>
        <p:nvPicPr>
          <p:cNvPr id="3074" name="Picture 2" descr="C:\Users\munroe\AppData\Local\Microsoft\Windows\Temporary Internet Files\Content.IE5\5CPG8P0D\branding-111[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6383" y="1014005"/>
            <a:ext cx="3533094" cy="23553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478291" y="1094496"/>
            <a:ext cx="4500108" cy="2200245"/>
          </a:xfrm>
          <a:prstGeom prst="rect">
            <a:avLst/>
          </a:prstGeom>
        </p:spPr>
        <p:txBody>
          <a:bodyPr lIns="0" tIns="0" rIns="0" bIns="0">
            <a:normAutofit/>
          </a:bodyPr>
          <a:lstStyle>
            <a:lvl1pPr marL="0" indent="0" algn="l" defTabSz="914400" rtl="0" eaLnBrk="1" latinLnBrk="0" hangingPunct="1">
              <a:spcBef>
                <a:spcPts val="500"/>
              </a:spcBef>
              <a:buClr>
                <a:schemeClr val="accent1"/>
              </a:buClr>
              <a:buSzPct val="110000"/>
              <a:buFont typeface="Arial" pitchFamily="34" charset="0"/>
              <a:buNone/>
              <a:defRPr sz="2000" kern="1200">
                <a:solidFill>
                  <a:schemeClr val="tx1"/>
                </a:solidFill>
                <a:latin typeface="Arial" pitchFamily="34" charset="0"/>
                <a:ea typeface="+mn-ea"/>
                <a:cs typeface="+mn-cs"/>
              </a:defRPr>
            </a:lvl1pPr>
            <a:lvl2pPr marL="263525" indent="-263525" algn="l" defTabSz="914400" rtl="0" eaLnBrk="1" latinLnBrk="0" hangingPunct="1">
              <a:spcBef>
                <a:spcPts val="500"/>
              </a:spcBef>
              <a:buClr>
                <a:schemeClr val="accent1"/>
              </a:buClr>
              <a:buSzPct val="110000"/>
              <a:buFont typeface="Arial" pitchFamily="34" charset="0"/>
              <a:buChar char="•"/>
              <a:defRPr sz="2000" kern="1200" baseline="0">
                <a:solidFill>
                  <a:schemeClr val="tx1"/>
                </a:solidFill>
                <a:latin typeface="Arial" pitchFamily="34" charset="0"/>
                <a:ea typeface="+mn-ea"/>
                <a:cs typeface="+mn-cs"/>
              </a:defRPr>
            </a:lvl2pPr>
            <a:lvl3pPr marL="536575" indent="-273050" algn="l" defTabSz="914400" rtl="0" eaLnBrk="1" latinLnBrk="0" hangingPunct="1">
              <a:spcBef>
                <a:spcPts val="500"/>
              </a:spcBef>
              <a:buClr>
                <a:schemeClr val="accent1"/>
              </a:buClr>
              <a:buSzPct val="110000"/>
              <a:buFont typeface="Arial" pitchFamily="34" charset="0"/>
              <a:buChar char="•"/>
              <a:defRPr sz="1800" kern="1200">
                <a:solidFill>
                  <a:schemeClr val="tx1"/>
                </a:solidFill>
                <a:latin typeface="Arial" pitchFamily="34" charset="0"/>
                <a:ea typeface="+mn-ea"/>
                <a:cs typeface="+mn-cs"/>
              </a:defRPr>
            </a:lvl3pPr>
            <a:lvl4pPr marL="811213" indent="-274638" algn="l" defTabSz="914400" rtl="0" eaLnBrk="1" latinLnBrk="0" hangingPunct="1">
              <a:spcBef>
                <a:spcPts val="500"/>
              </a:spcBef>
              <a:buClr>
                <a:schemeClr val="accent1"/>
              </a:buClr>
              <a:buSzPct val="110000"/>
              <a:buFont typeface="Arial" pitchFamily="34" charset="0"/>
              <a:buChar char="•"/>
              <a:defRPr sz="1600" kern="1200">
                <a:solidFill>
                  <a:schemeClr val="tx1"/>
                </a:solidFill>
                <a:latin typeface="Arial" pitchFamily="34" charset="0"/>
                <a:ea typeface="+mn-ea"/>
                <a:cs typeface="+mn-cs"/>
              </a:defRPr>
            </a:lvl4pPr>
            <a:lvl5pPr marL="1074738" indent="-263525" algn="l" defTabSz="914400" rtl="0" eaLnBrk="1" latinLnBrk="0" hangingPunct="1">
              <a:spcBef>
                <a:spcPts val="500"/>
              </a:spcBef>
              <a:buClr>
                <a:schemeClr val="accent1"/>
              </a:buClr>
              <a:buSzPct val="110000"/>
              <a:buFont typeface="Arial" pitchFamily="34" charset="0"/>
              <a:buChar char="•"/>
              <a:defRPr sz="1400" kern="1200">
                <a:solidFill>
                  <a:schemeClr val="tx1"/>
                </a:solidFill>
                <a:latin typeface="Arial" pitchFamily="34" charset="0"/>
                <a:ea typeface="+mn-ea"/>
                <a:cs typeface="+mn-cs"/>
              </a:defRPr>
            </a:lvl5pPr>
            <a:lvl6pPr marL="1136650" indent="-215900" algn="l" defTabSz="914400" rtl="0" eaLnBrk="1" latinLnBrk="0" hangingPunct="1">
              <a:spcBef>
                <a:spcPts val="500"/>
              </a:spcBef>
              <a:buClr>
                <a:schemeClr val="accent1"/>
              </a:buClr>
              <a:buFont typeface="Verdana" pitchFamily="34" charset="0"/>
              <a:buChar char="•"/>
              <a:defRPr sz="1400" kern="1200" baseline="0">
                <a:solidFill>
                  <a:schemeClr val="tx1"/>
                </a:solidFill>
                <a:latin typeface="+mn-lt"/>
                <a:ea typeface="+mn-ea"/>
                <a:cs typeface="+mn-cs"/>
              </a:defRPr>
            </a:lvl6pPr>
            <a:lvl7pPr marL="1343025" indent="-228600" algn="l" defTabSz="914400" rtl="0" eaLnBrk="1" latinLnBrk="0" hangingPunct="1">
              <a:spcBef>
                <a:spcPts val="500"/>
              </a:spcBef>
              <a:buClr>
                <a:schemeClr val="tx1">
                  <a:lumMod val="60000"/>
                  <a:lumOff val="40000"/>
                </a:schemeClr>
              </a:buClr>
              <a:buFont typeface="Verdana" pitchFamily="34" charset="0"/>
              <a:buChar char="•"/>
              <a:defRPr sz="1400" kern="1200" baseline="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itchFamily="34" charset="0"/>
              <a:buChar char="•"/>
            </a:pPr>
            <a:r>
              <a:rPr lang="en-GB" dirty="0" smtClean="0"/>
              <a:t>The more senior you are or the more involved in sales work you become, the more likely it is that you will be involved in issuing documentation on behalf of CGI.</a:t>
            </a:r>
          </a:p>
          <a:p>
            <a:pPr marL="342900" indent="-342900">
              <a:buFont typeface="Arial" pitchFamily="34" charset="0"/>
              <a:buChar char="•"/>
            </a:pPr>
            <a:endParaRPr lang="en-GB" dirty="0"/>
          </a:p>
        </p:txBody>
      </p:sp>
    </p:spTree>
    <p:extLst>
      <p:ext uri="{BB962C8B-B14F-4D97-AF65-F5344CB8AC3E}">
        <p14:creationId xmlns:p14="http://schemas.microsoft.com/office/powerpoint/2010/main" val="78252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Topics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11</a:t>
            </a:fld>
            <a:endParaRPr lang="en-US" dirty="0"/>
          </a:p>
        </p:txBody>
      </p:sp>
      <p:sp>
        <p:nvSpPr>
          <p:cNvPr id="4" name="Content Placeholder 3"/>
          <p:cNvSpPr>
            <a:spLocks noGrp="1"/>
          </p:cNvSpPr>
          <p:nvPr>
            <p:ph sz="quarter" idx="17"/>
          </p:nvPr>
        </p:nvSpPr>
        <p:spPr/>
        <p:txBody>
          <a:bodyPr>
            <a:normAutofit/>
          </a:bodyPr>
          <a:lstStyle/>
          <a:p>
            <a:pPr marL="342900" indent="-342900">
              <a:buFont typeface="Arial" pitchFamily="34" charset="0"/>
              <a:buChar char="•"/>
            </a:pPr>
            <a:r>
              <a:rPr lang="en-GB" sz="2400" dirty="0" smtClean="0"/>
              <a:t>About </a:t>
            </a:r>
            <a:r>
              <a:rPr lang="en-GB" sz="2400" dirty="0"/>
              <a:t>CGI</a:t>
            </a:r>
          </a:p>
          <a:p>
            <a:pPr marL="342900" indent="-342900">
              <a:buFont typeface="Arial" pitchFamily="34" charset="0"/>
              <a:buChar char="•"/>
            </a:pPr>
            <a:r>
              <a:rPr lang="en-GB" sz="2400" dirty="0" smtClean="0"/>
              <a:t>Laptops </a:t>
            </a:r>
            <a:r>
              <a:rPr lang="en-GB" sz="2400" dirty="0"/>
              <a:t>and Phones</a:t>
            </a:r>
          </a:p>
          <a:p>
            <a:pPr marL="342900" indent="-342900">
              <a:buFont typeface="Arial" pitchFamily="34" charset="0"/>
              <a:buChar char="•"/>
            </a:pPr>
            <a:r>
              <a:rPr lang="en-GB" sz="2400" dirty="0" smtClean="0"/>
              <a:t>Software</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Break and Tour Office</a:t>
            </a:r>
            <a:endParaRPr lang="en-GB" sz="2400" dirty="0"/>
          </a:p>
          <a:p>
            <a:pPr marL="342900" indent="-342900">
              <a:buFont typeface="Arial" pitchFamily="34" charset="0"/>
              <a:buChar char="•"/>
            </a:pPr>
            <a:endParaRPr lang="en-GB" sz="2400" dirty="0"/>
          </a:p>
          <a:p>
            <a:pPr marL="342900" indent="-342900">
              <a:buFont typeface="Arial" pitchFamily="34" charset="0"/>
              <a:buChar char="•"/>
            </a:pPr>
            <a:r>
              <a:rPr lang="en-GB" sz="2400" dirty="0" smtClean="0"/>
              <a:t>Timesheets</a:t>
            </a:r>
          </a:p>
          <a:p>
            <a:pPr marL="342900" indent="-342900">
              <a:buFont typeface="Arial" pitchFamily="34" charset="0"/>
              <a:buChar char="•"/>
            </a:pPr>
            <a:r>
              <a:rPr lang="en-GB" sz="2400" dirty="0" smtClean="0"/>
              <a:t>Expenses &amp; Travel</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Book Desks and Rooms</a:t>
            </a:r>
          </a:p>
          <a:p>
            <a:pPr marL="342900" indent="-342900">
              <a:buFont typeface="Arial" pitchFamily="34" charset="0"/>
              <a:buChar char="•"/>
            </a:pPr>
            <a:r>
              <a:rPr lang="en-GB" sz="2400" dirty="0" smtClean="0"/>
              <a:t>Remote Working</a:t>
            </a:r>
          </a:p>
        </p:txBody>
      </p:sp>
      <p:sp>
        <p:nvSpPr>
          <p:cNvPr id="5" name="Content Placeholder 4"/>
          <p:cNvSpPr>
            <a:spLocks noGrp="1"/>
          </p:cNvSpPr>
          <p:nvPr>
            <p:ph sz="quarter" idx="18"/>
          </p:nvPr>
        </p:nvSpPr>
        <p:spPr>
          <a:xfrm>
            <a:off x="4754116" y="1255104"/>
            <a:ext cx="3945384" cy="4871259"/>
          </a:xfrm>
        </p:spPr>
        <p:txBody>
          <a:bodyPr>
            <a:normAutofit lnSpcReduction="10000"/>
          </a:bodyPr>
          <a:lstStyle/>
          <a:p>
            <a:pPr marL="342900" indent="-342900">
              <a:buFont typeface="Arial" pitchFamily="34" charset="0"/>
              <a:buChar char="•"/>
            </a:pPr>
            <a:r>
              <a:rPr lang="en-GB" sz="2400" dirty="0" smtClean="0"/>
              <a:t>E-learning and </a:t>
            </a:r>
            <a:r>
              <a:rPr lang="en-GB" sz="2400" dirty="0" err="1" smtClean="0"/>
              <a:t>Skillport</a:t>
            </a:r>
            <a:endParaRPr lang="en-GB" sz="2400" dirty="0" smtClean="0"/>
          </a:p>
          <a:p>
            <a:pPr marL="342900" indent="-342900">
              <a:buFont typeface="Arial" pitchFamily="34" charset="0"/>
              <a:buChar char="•"/>
            </a:pPr>
            <a:r>
              <a:rPr lang="en-GB" sz="2400" dirty="0" smtClean="0"/>
              <a:t>Social Media</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Holidays &amp; Sick Leave</a:t>
            </a:r>
          </a:p>
          <a:p>
            <a:pPr marL="342900" indent="-342900">
              <a:buFont typeface="Arial" pitchFamily="34" charset="0"/>
              <a:buChar char="•"/>
            </a:pPr>
            <a:r>
              <a:rPr lang="en-GB" sz="2400" dirty="0" smtClean="0"/>
              <a:t>Flexible Benefits</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Break</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Dress Code</a:t>
            </a:r>
          </a:p>
          <a:p>
            <a:pPr marL="342900" indent="-342900">
              <a:buFont typeface="Arial" pitchFamily="34" charset="0"/>
              <a:buChar char="•"/>
            </a:pPr>
            <a:r>
              <a:rPr lang="en-GB" sz="2400" dirty="0" smtClean="0"/>
              <a:t>Resource Management</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Wrap-Up</a:t>
            </a:r>
          </a:p>
          <a:p>
            <a:endParaRPr lang="en-GB" dirty="0"/>
          </a:p>
        </p:txBody>
      </p:sp>
      <p:sp>
        <p:nvSpPr>
          <p:cNvPr id="6" name="Rectangle 5"/>
          <p:cNvSpPr/>
          <p:nvPr/>
        </p:nvSpPr>
        <p:spPr bwMode="gray">
          <a:xfrm>
            <a:off x="312247" y="1703386"/>
            <a:ext cx="3925924" cy="938215"/>
          </a:xfrm>
          <a:prstGeom prst="rect">
            <a:avLst/>
          </a:prstGeom>
          <a:noFill/>
          <a:ln w="38100">
            <a:headEnd/>
            <a:tailEn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spTree>
    <p:extLst>
      <p:ext uri="{BB962C8B-B14F-4D97-AF65-F5344CB8AC3E}">
        <p14:creationId xmlns:p14="http://schemas.microsoft.com/office/powerpoint/2010/main" val="34129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Laptops and Phones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12</a:t>
            </a:fld>
            <a:endParaRPr lang="en-US" dirty="0"/>
          </a:p>
        </p:txBody>
      </p:sp>
      <p:sp>
        <p:nvSpPr>
          <p:cNvPr id="4" name="Content Placeholder 3"/>
          <p:cNvSpPr>
            <a:spLocks noGrp="1"/>
          </p:cNvSpPr>
          <p:nvPr>
            <p:ph sz="quarter" idx="17"/>
          </p:nvPr>
        </p:nvSpPr>
        <p:spPr/>
        <p:txBody>
          <a:bodyPr/>
          <a:lstStyle/>
          <a:p>
            <a:endParaRPr lang="en-GB" dirty="0"/>
          </a:p>
          <a:p>
            <a:endParaRPr lang="en-GB" dirty="0" smtClean="0"/>
          </a:p>
          <a:p>
            <a:endParaRPr lang="en-GB" dirty="0" smtClean="0"/>
          </a:p>
          <a:p>
            <a:endParaRPr lang="en-GB" dirty="0"/>
          </a:p>
          <a:p>
            <a:endParaRPr lang="en-GB" dirty="0" smtClean="0"/>
          </a:p>
          <a:p>
            <a:endParaRPr lang="en-GB" dirty="0"/>
          </a:p>
          <a:p>
            <a:endParaRPr lang="en-GB" dirty="0" smtClean="0"/>
          </a:p>
          <a:p>
            <a:endParaRPr lang="en-GB" dirty="0"/>
          </a:p>
          <a:p>
            <a:pPr marL="285750" indent="-285750">
              <a:buFont typeface="Arial" pitchFamily="34" charset="0"/>
              <a:buChar char="•"/>
            </a:pPr>
            <a:endParaRPr lang="en-GB" sz="1400" dirty="0" smtClean="0"/>
          </a:p>
          <a:p>
            <a:pPr marL="285750" indent="-285750">
              <a:buFont typeface="Arial" pitchFamily="34" charset="0"/>
              <a:buChar char="•"/>
            </a:pPr>
            <a:r>
              <a:rPr lang="en-GB" sz="1400" dirty="0" smtClean="0"/>
              <a:t>Currently Dell laptops</a:t>
            </a:r>
          </a:p>
          <a:p>
            <a:pPr marL="285750" indent="-285750">
              <a:buFont typeface="Arial" pitchFamily="34" charset="0"/>
              <a:buChar char="•"/>
            </a:pPr>
            <a:r>
              <a:rPr lang="en-GB" sz="1400" dirty="0" smtClean="0"/>
              <a:t>Don’t generally come with Media Drives</a:t>
            </a:r>
          </a:p>
          <a:p>
            <a:pPr marL="285750" indent="-285750">
              <a:buFont typeface="Arial" pitchFamily="34" charset="0"/>
              <a:buChar char="•"/>
            </a:pPr>
            <a:r>
              <a:rPr lang="en-GB" sz="1400" dirty="0" smtClean="0"/>
              <a:t>Laptop is encrypted and hard drives / storage cards / keys will have the encryption software </a:t>
            </a:r>
          </a:p>
          <a:p>
            <a:pPr marL="285750" indent="-285750">
              <a:buFont typeface="Arial" pitchFamily="34" charset="0"/>
              <a:buChar char="•"/>
            </a:pPr>
            <a:r>
              <a:rPr lang="en-GB" sz="1400" dirty="0" smtClean="0"/>
              <a:t>recommend that all key project documentation is uploaded to CGI project share-point sites or client network sites, as appropriate</a:t>
            </a:r>
            <a:endParaRPr lang="en-GB" sz="1400" dirty="0"/>
          </a:p>
        </p:txBody>
      </p:sp>
      <p:sp>
        <p:nvSpPr>
          <p:cNvPr id="5" name="Content Placeholder 4"/>
          <p:cNvSpPr>
            <a:spLocks noGrp="1"/>
          </p:cNvSpPr>
          <p:nvPr>
            <p:ph sz="quarter" idx="18"/>
          </p:nvPr>
        </p:nvSpPr>
        <p:spPr/>
        <p:txBody>
          <a:bodyPr/>
          <a:lstStyle/>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smtClean="0"/>
          </a:p>
          <a:p>
            <a:pPr marL="171450" indent="-171450">
              <a:buFont typeface="Arial" pitchFamily="34" charset="0"/>
              <a:buChar char="•"/>
            </a:pPr>
            <a:r>
              <a:rPr lang="en-GB" sz="1400" dirty="0" smtClean="0"/>
              <a:t>Currently windows mobile phone on </a:t>
            </a:r>
            <a:r>
              <a:rPr lang="en-GB" sz="1400" dirty="0" err="1" smtClean="0"/>
              <a:t>vodaphone</a:t>
            </a:r>
            <a:r>
              <a:rPr lang="en-GB" sz="1400" dirty="0"/>
              <a:t> </a:t>
            </a:r>
            <a:r>
              <a:rPr lang="en-GB" sz="1400" dirty="0" smtClean="0"/>
              <a:t>network</a:t>
            </a:r>
          </a:p>
          <a:p>
            <a:pPr marL="171450" indent="-171450">
              <a:buFont typeface="Arial" pitchFamily="34" charset="0"/>
              <a:buChar char="•"/>
            </a:pPr>
            <a:r>
              <a:rPr lang="en-GB" sz="1400" dirty="0" smtClean="0"/>
              <a:t>Worth logging a call with </a:t>
            </a:r>
            <a:r>
              <a:rPr lang="en-GB" sz="1400" dirty="0" err="1" smtClean="0"/>
              <a:t>OneIS</a:t>
            </a:r>
            <a:r>
              <a:rPr lang="en-GB" sz="1400" dirty="0" smtClean="0"/>
              <a:t> to get 4G service enabled, its not enabled by default</a:t>
            </a:r>
          </a:p>
          <a:p>
            <a:pPr marL="171450" indent="-171450">
              <a:buFont typeface="Arial" pitchFamily="34" charset="0"/>
              <a:buChar char="•"/>
            </a:pPr>
            <a:r>
              <a:rPr lang="en-GB" sz="1400" dirty="0" smtClean="0"/>
              <a:t>Worth configuring to get your work related emails on your mobile</a:t>
            </a:r>
          </a:p>
          <a:p>
            <a:pPr marL="171450" indent="-171450">
              <a:buFont typeface="Arial" pitchFamily="34" charset="0"/>
              <a:buChar char="•"/>
            </a:pPr>
            <a:r>
              <a:rPr lang="en-GB" sz="1400" dirty="0" smtClean="0"/>
              <a:t>Phone has “internet sharing” you can use in combination with your laptop to access CGI network anywhere there is a mobile phone signal – useful.</a:t>
            </a:r>
          </a:p>
          <a:p>
            <a:endParaRPr lang="en-GB" dirty="0"/>
          </a:p>
        </p:txBody>
      </p:sp>
      <p:pic>
        <p:nvPicPr>
          <p:cNvPr id="9221" name="Picture 5" descr="C:\Users\munroe\AppData\Local\Microsoft\Windows\Temporary Internet Files\Content.IE5\VMEZGJV6\128195558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242" y="1122728"/>
            <a:ext cx="2990711" cy="205611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C:\Users\munroe\AppData\Local\Microsoft\Windows\Temporary Internet Files\Content.IE5\KILCIPNE\Windows_Phone_8_StartScreen[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4160" y="1134304"/>
            <a:ext cx="1225940" cy="2043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7852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Software – Standard Software</a:t>
            </a:r>
            <a:endParaRPr lang="en-GB" dirty="0"/>
          </a:p>
        </p:txBody>
      </p:sp>
      <p:sp>
        <p:nvSpPr>
          <p:cNvPr id="3" name="Content Placeholder 2"/>
          <p:cNvSpPr>
            <a:spLocks noGrp="1"/>
          </p:cNvSpPr>
          <p:nvPr>
            <p:ph sz="quarter" idx="17"/>
          </p:nvPr>
        </p:nvSpPr>
        <p:spPr/>
        <p:txBody>
          <a:bodyPr>
            <a:normAutofit/>
          </a:bodyPr>
          <a:lstStyle/>
          <a:p>
            <a:pPr marL="342900" indent="-342900">
              <a:buFont typeface="Arial" pitchFamily="34" charset="0"/>
              <a:buChar char="•"/>
            </a:pPr>
            <a:r>
              <a:rPr lang="en-GB" sz="2400" dirty="0" smtClean="0"/>
              <a:t>Your PC will come with the standard office professional suite</a:t>
            </a:r>
          </a:p>
          <a:p>
            <a:pPr marL="606425" lvl="1" indent="-342900"/>
            <a:r>
              <a:rPr lang="en-GB" sz="1800" dirty="0" smtClean="0"/>
              <a:t>Word</a:t>
            </a:r>
          </a:p>
          <a:p>
            <a:pPr marL="606425" lvl="1" indent="-342900"/>
            <a:r>
              <a:rPr lang="en-GB" sz="1800" dirty="0" smtClean="0"/>
              <a:t>Access</a:t>
            </a:r>
          </a:p>
          <a:p>
            <a:pPr marL="606425" lvl="1" indent="-342900"/>
            <a:r>
              <a:rPr lang="en-GB" sz="1800" dirty="0" smtClean="0"/>
              <a:t>Excel</a:t>
            </a:r>
          </a:p>
          <a:p>
            <a:pPr marL="606425" lvl="1" indent="-342900"/>
            <a:r>
              <a:rPr lang="en-GB" sz="1800" dirty="0" smtClean="0"/>
              <a:t>Power-point</a:t>
            </a:r>
          </a:p>
          <a:p>
            <a:pPr marL="606425" lvl="1" indent="-342900"/>
            <a:r>
              <a:rPr lang="en-GB" sz="1800" dirty="0" smtClean="0"/>
              <a:t>Publisher</a:t>
            </a:r>
          </a:p>
          <a:p>
            <a:pPr marL="606425" lvl="1" indent="-342900"/>
            <a:r>
              <a:rPr lang="en-GB" sz="1800" dirty="0" smtClean="0"/>
              <a:t>One-Note</a:t>
            </a:r>
          </a:p>
          <a:p>
            <a:pPr marL="606425" lvl="1" indent="-342900"/>
            <a:r>
              <a:rPr lang="en-GB" sz="1800" dirty="0" smtClean="0"/>
              <a:t>Outlook</a:t>
            </a:r>
          </a:p>
          <a:p>
            <a:pPr marL="342900" indent="-342900">
              <a:buFont typeface="Arial" pitchFamily="34" charset="0"/>
              <a:buChar char="•"/>
            </a:pPr>
            <a:r>
              <a:rPr lang="en-GB" sz="2400" dirty="0" smtClean="0"/>
              <a:t>Other software needs need to be discussed with your line manager and ordered if required</a:t>
            </a:r>
          </a:p>
          <a:p>
            <a:pPr marL="606425" lvl="1" indent="-342900"/>
            <a:r>
              <a:rPr lang="en-GB" sz="1800" dirty="0" smtClean="0"/>
              <a:t>Project</a:t>
            </a:r>
          </a:p>
          <a:p>
            <a:pPr marL="606425" lvl="1" indent="-342900"/>
            <a:r>
              <a:rPr lang="en-GB" sz="1800" dirty="0" smtClean="0"/>
              <a:t>Visio</a:t>
            </a:r>
          </a:p>
          <a:p>
            <a:pPr marL="606425" lvl="1" indent="-342900"/>
            <a:endParaRPr lang="en-GB" sz="2400" dirty="0" smtClean="0"/>
          </a:p>
          <a:p>
            <a:pPr marL="606425" lvl="1" indent="-342900"/>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13</a:t>
            </a:fld>
            <a:endParaRPr lang="en-US" dirty="0"/>
          </a:p>
        </p:txBody>
      </p:sp>
      <p:sp>
        <p:nvSpPr>
          <p:cNvPr id="5" name="Rectangle 4"/>
          <p:cNvSpPr/>
          <p:nvPr/>
        </p:nvSpPr>
        <p:spPr bwMode="gray">
          <a:xfrm>
            <a:off x="3788228" y="2148114"/>
            <a:ext cx="4644571" cy="1712686"/>
          </a:xfrm>
          <a:prstGeom prst="rect">
            <a:avLst/>
          </a:prstGeom>
          <a:solidFill>
            <a:schemeClr val="bg2">
              <a:lumMod val="85000"/>
            </a:schemeClr>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cs typeface="Arial" pitchFamily="34" charset="0"/>
              </a:rPr>
              <a:t>Internet Explorer is the standard browser within CGI.  A lot of our tools are web-based and you should use Internet </a:t>
            </a:r>
            <a:r>
              <a:rPr lang="en-GB" sz="1600" b="1" dirty="0">
                <a:cs typeface="Arial" pitchFamily="34" charset="0"/>
              </a:rPr>
              <a:t>E</a:t>
            </a:r>
            <a:r>
              <a:rPr lang="en-GB" sz="1600" b="1" dirty="0" smtClean="0">
                <a:cs typeface="Arial" pitchFamily="34" charset="0"/>
              </a:rPr>
              <a:t>xplorer with them</a:t>
            </a:r>
            <a:endParaRPr lang="en-GB" sz="1600" b="1" dirty="0">
              <a:cs typeface="Arial" pitchFamily="34" charset="0"/>
            </a:endParaRPr>
          </a:p>
        </p:txBody>
      </p:sp>
      <p:pic>
        <p:nvPicPr>
          <p:cNvPr id="5122" name="Picture 2" descr="C:\Users\munroe\AppData\Local\Microsoft\Windows\Temporary Internet Files\Content.IE5\LKZ0TH5V\Internet-Explorer-9-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4528" y="1886857"/>
            <a:ext cx="787400" cy="78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7093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Software – Other Software Utilities</a:t>
            </a:r>
            <a:endParaRPr lang="en-GB" dirty="0"/>
          </a:p>
        </p:txBody>
      </p:sp>
      <p:sp>
        <p:nvSpPr>
          <p:cNvPr id="3" name="Content Placeholder 2"/>
          <p:cNvSpPr>
            <a:spLocks noGrp="1"/>
          </p:cNvSpPr>
          <p:nvPr>
            <p:ph sz="quarter" idx="17"/>
          </p:nvPr>
        </p:nvSpPr>
        <p:spPr/>
        <p:txBody>
          <a:bodyPr>
            <a:normAutofit lnSpcReduction="10000"/>
          </a:bodyPr>
          <a:lstStyle/>
          <a:p>
            <a:pPr marL="342900" indent="-342900">
              <a:buFont typeface="Arial" pitchFamily="34" charset="0"/>
              <a:buChar char="•"/>
            </a:pPr>
            <a:r>
              <a:rPr lang="en-GB" sz="2400" dirty="0" smtClean="0"/>
              <a:t>Software can be self-installed on your machine in very specific circumstances only</a:t>
            </a:r>
          </a:p>
          <a:p>
            <a:pPr marL="342900" indent="-342900">
              <a:buFont typeface="Arial" pitchFamily="34" charset="0"/>
              <a:buChar char="•"/>
            </a:pPr>
            <a:r>
              <a:rPr lang="en-GB" sz="2400" dirty="0" smtClean="0"/>
              <a:t>CGI has a mechanism for checking that “free” software does not have any commercial exposure for CGI, members fill in a software approval request (SAR)</a:t>
            </a:r>
          </a:p>
          <a:p>
            <a:pPr marL="342900" indent="-342900">
              <a:buFont typeface="Arial" pitchFamily="34" charset="0"/>
              <a:buChar char="•"/>
            </a:pPr>
            <a:r>
              <a:rPr lang="en-GB" sz="2400" dirty="0" smtClean="0"/>
              <a:t>A site is provided where “free” software is described as either approved or not approved for use.</a:t>
            </a:r>
          </a:p>
          <a:p>
            <a:pPr marL="342900" indent="-342900">
              <a:buFont typeface="Arial" pitchFamily="34" charset="0"/>
              <a:buChar char="•"/>
            </a:pPr>
            <a:r>
              <a:rPr lang="en-GB" sz="2400" dirty="0" smtClean="0"/>
              <a:t>Check it before installing anything and periodically re-check if you have added additional software.</a:t>
            </a:r>
          </a:p>
          <a:p>
            <a:pPr marL="606425" lvl="1" indent="-342900"/>
            <a:endParaRPr lang="en-GB" sz="2400" dirty="0" smtClean="0"/>
          </a:p>
          <a:p>
            <a:pPr lvl="1" indent="0">
              <a:buNone/>
            </a:pPr>
            <a:r>
              <a:rPr lang="en-GB" sz="2400" dirty="0" smtClean="0"/>
              <a:t>Link </a:t>
            </a:r>
            <a:r>
              <a:rPr lang="en-GB" sz="2400" dirty="0"/>
              <a:t>for more information:</a:t>
            </a:r>
          </a:p>
          <a:p>
            <a:pPr lvl="1" indent="0">
              <a:buNone/>
            </a:pPr>
            <a:r>
              <a:rPr lang="en-GB" sz="2400" dirty="0" smtClean="0">
                <a:hlinkClick r:id="rId3"/>
              </a:rPr>
              <a:t>http</a:t>
            </a:r>
            <a:r>
              <a:rPr lang="en-GB" sz="2400" dirty="0">
                <a:hlinkClick r:id="rId3"/>
              </a:rPr>
              <a:t>://</a:t>
            </a:r>
            <a:r>
              <a:rPr lang="en-GB" sz="2400" dirty="0" smtClean="0">
                <a:hlinkClick r:id="rId3"/>
              </a:rPr>
              <a:t>ws2.ent.cgi.com/sites/012971/SAR/Lists/ApprovedNonApproved%20SW/AllItems.aspx</a:t>
            </a:r>
            <a:endParaRPr lang="en-GB" sz="2400" dirty="0" smtClean="0"/>
          </a:p>
          <a:p>
            <a:pPr lvl="1" indent="0">
              <a:buNone/>
            </a:pPr>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14</a:t>
            </a:fld>
            <a:endParaRPr lang="en-US" dirty="0"/>
          </a:p>
        </p:txBody>
      </p:sp>
    </p:spTree>
    <p:extLst>
      <p:ext uri="{BB962C8B-B14F-4D97-AF65-F5344CB8AC3E}">
        <p14:creationId xmlns:p14="http://schemas.microsoft.com/office/powerpoint/2010/main" val="23412744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Software - Microsoft Home Use Programme</a:t>
            </a:r>
            <a:endParaRPr lang="en-GB" dirty="0"/>
          </a:p>
        </p:txBody>
      </p:sp>
      <p:sp>
        <p:nvSpPr>
          <p:cNvPr id="3" name="Content Placeholder 2"/>
          <p:cNvSpPr>
            <a:spLocks noGrp="1"/>
          </p:cNvSpPr>
          <p:nvPr>
            <p:ph sz="quarter" idx="17"/>
          </p:nvPr>
        </p:nvSpPr>
        <p:spPr/>
        <p:txBody>
          <a:bodyPr>
            <a:normAutofit/>
          </a:bodyPr>
          <a:lstStyle/>
          <a:p>
            <a:r>
              <a:rPr lang="en-US" dirty="0"/>
              <a:t>As part of CGI’s Enterprise Subscription License (ESL) agreement with Microsoft, CGI members are eligible to participate in the Home Use Program (HUP). This program enables you to get a licensed copy of most Microsoft Office desktop applications to install and use on your home </a:t>
            </a:r>
            <a:r>
              <a:rPr lang="en-US" dirty="0" smtClean="0"/>
              <a:t>computer</a:t>
            </a:r>
            <a:r>
              <a:rPr lang="en-US" dirty="0"/>
              <a:t> </a:t>
            </a:r>
            <a:r>
              <a:rPr lang="en-US" dirty="0" smtClean="0"/>
              <a:t>with minimal cost.</a:t>
            </a:r>
            <a:endParaRPr lang="en-GB" dirty="0" smtClean="0"/>
          </a:p>
          <a:p>
            <a:endParaRPr lang="en-GB" dirty="0"/>
          </a:p>
          <a:p>
            <a:pPr marL="342900" indent="-342900">
              <a:buFont typeface="Arial" pitchFamily="34" charset="0"/>
              <a:buChar char="•"/>
            </a:pPr>
            <a:r>
              <a:rPr lang="en-GB" dirty="0" smtClean="0"/>
              <a:t>You may only use software which you have installed on your work PC</a:t>
            </a:r>
          </a:p>
          <a:p>
            <a:pPr marL="342900" indent="-342900">
              <a:buFont typeface="Arial" pitchFamily="34" charset="0"/>
              <a:buChar char="•"/>
            </a:pPr>
            <a:r>
              <a:rPr lang="en-GB" dirty="0" smtClean="0"/>
              <a:t>You may only use the software whilst you are a CGI employee</a:t>
            </a:r>
            <a:endParaRPr lang="en-GB" dirty="0"/>
          </a:p>
          <a:p>
            <a:endParaRPr lang="en-GB" dirty="0" smtClean="0"/>
          </a:p>
          <a:p>
            <a:r>
              <a:rPr lang="en-GB" dirty="0" smtClean="0"/>
              <a:t>Links for more information:</a:t>
            </a:r>
            <a:endParaRPr lang="en-GB" dirty="0"/>
          </a:p>
          <a:p>
            <a:r>
              <a:rPr lang="en-GB" dirty="0" smtClean="0">
                <a:hlinkClick r:id="rId2"/>
              </a:rPr>
              <a:t>http</a:t>
            </a:r>
            <a:r>
              <a:rPr lang="en-GB" dirty="0">
                <a:hlinkClick r:id="rId2"/>
              </a:rPr>
              <a:t>://</a:t>
            </a:r>
            <a:r>
              <a:rPr lang="en-GB" dirty="0" smtClean="0">
                <a:hlinkClick r:id="rId2"/>
              </a:rPr>
              <a:t>portal.ent.cgi.com/ab/func/IS/org/us/Pages/Microsoft-home-use-program.aspx</a:t>
            </a:r>
            <a:endParaRPr lang="en-GB" dirty="0" smtClean="0"/>
          </a:p>
          <a:p>
            <a:r>
              <a:rPr lang="en-US" dirty="0">
                <a:hlinkClick r:id="rId3"/>
              </a:rPr>
              <a:t>http://hup.microsoft.com/</a:t>
            </a:r>
            <a:endParaRPr lang="en-GB" dirty="0" smtClean="0"/>
          </a:p>
          <a:p>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15</a:t>
            </a:fld>
            <a:endParaRPr lang="en-US" dirty="0"/>
          </a:p>
        </p:txBody>
      </p:sp>
    </p:spTree>
    <p:extLst>
      <p:ext uri="{BB962C8B-B14F-4D97-AF65-F5344CB8AC3E}">
        <p14:creationId xmlns:p14="http://schemas.microsoft.com/office/powerpoint/2010/main" val="12470790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Topics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16</a:t>
            </a:fld>
            <a:endParaRPr lang="en-US" dirty="0"/>
          </a:p>
        </p:txBody>
      </p:sp>
      <p:sp>
        <p:nvSpPr>
          <p:cNvPr id="4" name="Content Placeholder 3"/>
          <p:cNvSpPr>
            <a:spLocks noGrp="1"/>
          </p:cNvSpPr>
          <p:nvPr>
            <p:ph sz="quarter" idx="17"/>
          </p:nvPr>
        </p:nvSpPr>
        <p:spPr/>
        <p:txBody>
          <a:bodyPr>
            <a:normAutofit/>
          </a:bodyPr>
          <a:lstStyle/>
          <a:p>
            <a:pPr marL="342900" indent="-342900">
              <a:buFont typeface="Arial" pitchFamily="34" charset="0"/>
              <a:buChar char="•"/>
            </a:pPr>
            <a:r>
              <a:rPr lang="en-GB" sz="2400" dirty="0" smtClean="0"/>
              <a:t>About </a:t>
            </a:r>
            <a:r>
              <a:rPr lang="en-GB" sz="2400" dirty="0"/>
              <a:t>CGI</a:t>
            </a:r>
          </a:p>
          <a:p>
            <a:pPr marL="342900" indent="-342900">
              <a:buFont typeface="Arial" pitchFamily="34" charset="0"/>
              <a:buChar char="•"/>
            </a:pPr>
            <a:r>
              <a:rPr lang="en-GB" sz="2400" dirty="0" smtClean="0"/>
              <a:t>Laptops </a:t>
            </a:r>
            <a:r>
              <a:rPr lang="en-GB" sz="2400" dirty="0"/>
              <a:t>and Phones</a:t>
            </a:r>
          </a:p>
          <a:p>
            <a:pPr marL="342900" indent="-342900">
              <a:buFont typeface="Arial" pitchFamily="34" charset="0"/>
              <a:buChar char="•"/>
            </a:pPr>
            <a:r>
              <a:rPr lang="en-GB" sz="2400" dirty="0" smtClean="0"/>
              <a:t>Software</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Break and Tour Office</a:t>
            </a:r>
            <a:endParaRPr lang="en-GB" sz="2400" dirty="0"/>
          </a:p>
          <a:p>
            <a:pPr marL="342900" indent="-342900">
              <a:buFont typeface="Arial" pitchFamily="34" charset="0"/>
              <a:buChar char="•"/>
            </a:pPr>
            <a:endParaRPr lang="en-GB" sz="2400" dirty="0"/>
          </a:p>
          <a:p>
            <a:pPr marL="342900" indent="-342900">
              <a:buFont typeface="Arial" pitchFamily="34" charset="0"/>
              <a:buChar char="•"/>
            </a:pPr>
            <a:r>
              <a:rPr lang="en-GB" sz="2400" dirty="0" smtClean="0"/>
              <a:t>Timesheets</a:t>
            </a:r>
          </a:p>
          <a:p>
            <a:pPr marL="342900" indent="-342900">
              <a:buFont typeface="Arial" pitchFamily="34" charset="0"/>
              <a:buChar char="•"/>
            </a:pPr>
            <a:r>
              <a:rPr lang="en-GB" sz="2400" dirty="0" smtClean="0"/>
              <a:t>Expenses &amp; Travel</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Book Desks and Rooms</a:t>
            </a:r>
          </a:p>
          <a:p>
            <a:pPr marL="342900" indent="-342900">
              <a:buFont typeface="Arial" pitchFamily="34" charset="0"/>
              <a:buChar char="•"/>
            </a:pPr>
            <a:r>
              <a:rPr lang="en-GB" sz="2400" dirty="0" smtClean="0"/>
              <a:t>Remote Working</a:t>
            </a:r>
          </a:p>
        </p:txBody>
      </p:sp>
      <p:sp>
        <p:nvSpPr>
          <p:cNvPr id="5" name="Content Placeholder 4"/>
          <p:cNvSpPr>
            <a:spLocks noGrp="1"/>
          </p:cNvSpPr>
          <p:nvPr>
            <p:ph sz="quarter" idx="18"/>
          </p:nvPr>
        </p:nvSpPr>
        <p:spPr>
          <a:xfrm>
            <a:off x="4754116" y="1255104"/>
            <a:ext cx="3945384" cy="4871259"/>
          </a:xfrm>
        </p:spPr>
        <p:txBody>
          <a:bodyPr>
            <a:normAutofit lnSpcReduction="10000"/>
          </a:bodyPr>
          <a:lstStyle/>
          <a:p>
            <a:pPr marL="342900" indent="-342900">
              <a:buFont typeface="Arial" pitchFamily="34" charset="0"/>
              <a:buChar char="•"/>
            </a:pPr>
            <a:r>
              <a:rPr lang="en-GB" sz="2400" dirty="0" smtClean="0"/>
              <a:t>E-learning and </a:t>
            </a:r>
            <a:r>
              <a:rPr lang="en-GB" sz="2400" dirty="0" err="1" smtClean="0"/>
              <a:t>Skillport</a:t>
            </a:r>
            <a:endParaRPr lang="en-GB" sz="2400" dirty="0" smtClean="0"/>
          </a:p>
          <a:p>
            <a:pPr marL="342900" indent="-342900">
              <a:buFont typeface="Arial" pitchFamily="34" charset="0"/>
              <a:buChar char="•"/>
            </a:pPr>
            <a:r>
              <a:rPr lang="en-GB" sz="2400" dirty="0" smtClean="0"/>
              <a:t>Social Media</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Holidays &amp; Sick Leave</a:t>
            </a:r>
          </a:p>
          <a:p>
            <a:pPr marL="342900" indent="-342900">
              <a:buFont typeface="Arial" pitchFamily="34" charset="0"/>
              <a:buChar char="•"/>
            </a:pPr>
            <a:r>
              <a:rPr lang="en-GB" sz="2400" dirty="0" smtClean="0"/>
              <a:t>Flexible Benefits</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Break</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Dress Code</a:t>
            </a:r>
          </a:p>
          <a:p>
            <a:pPr marL="342900" indent="-342900">
              <a:buFont typeface="Arial" pitchFamily="34" charset="0"/>
              <a:buChar char="•"/>
            </a:pPr>
            <a:r>
              <a:rPr lang="en-GB" sz="2400" dirty="0" smtClean="0"/>
              <a:t>Resource Management</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Wrap-Up</a:t>
            </a:r>
          </a:p>
          <a:p>
            <a:endParaRPr lang="en-GB" dirty="0"/>
          </a:p>
        </p:txBody>
      </p:sp>
      <p:sp>
        <p:nvSpPr>
          <p:cNvPr id="6" name="Rectangle 5"/>
          <p:cNvSpPr/>
          <p:nvPr/>
        </p:nvSpPr>
        <p:spPr bwMode="gray">
          <a:xfrm>
            <a:off x="312247" y="2937100"/>
            <a:ext cx="3925924" cy="589871"/>
          </a:xfrm>
          <a:prstGeom prst="rect">
            <a:avLst/>
          </a:prstGeom>
          <a:noFill/>
          <a:ln w="38100">
            <a:headEnd/>
            <a:tailEn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spTree>
    <p:extLst>
      <p:ext uri="{BB962C8B-B14F-4D97-AF65-F5344CB8AC3E}">
        <p14:creationId xmlns:p14="http://schemas.microsoft.com/office/powerpoint/2010/main" val="243958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Office Tour</a:t>
            </a: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17</a:t>
            </a:fld>
            <a:endParaRPr lang="en-US" dirty="0"/>
          </a:p>
        </p:txBody>
      </p:sp>
      <p:pic>
        <p:nvPicPr>
          <p:cNvPr id="6146" name="Picture 2" descr="C:\Users\munroe\AppData\Local\Microsoft\Windows\Temporary Internet Files\Content.IE5\KILCIPNE\Tour_de_France_logo.sv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7884" y="638401"/>
            <a:ext cx="5501595" cy="55015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gray">
          <a:xfrm rot="20503195">
            <a:off x="3531321" y="4739529"/>
            <a:ext cx="4477106" cy="1390210"/>
          </a:xfrm>
          <a:prstGeom prst="rect">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9600" b="1" dirty="0" smtClean="0">
                <a:latin typeface="Matura MT Script Capitals" pitchFamily="66" charset="0"/>
                <a:cs typeface="Arial" pitchFamily="34" charset="0"/>
              </a:rPr>
              <a:t>Bureau</a:t>
            </a:r>
            <a:endParaRPr lang="en-GB" sz="9600" b="1" dirty="0">
              <a:latin typeface="Matura MT Script Capitals" pitchFamily="66" charset="0"/>
              <a:cs typeface="Arial" pitchFamily="34" charset="0"/>
            </a:endParaRPr>
          </a:p>
        </p:txBody>
      </p:sp>
      <p:sp>
        <p:nvSpPr>
          <p:cNvPr id="5" name="TextBox 4"/>
          <p:cNvSpPr txBox="1"/>
          <p:nvPr/>
        </p:nvSpPr>
        <p:spPr bwMode="auto">
          <a:xfrm rot="20792676">
            <a:off x="1558404" y="4321339"/>
            <a:ext cx="4884513" cy="123431"/>
          </a:xfrm>
          <a:prstGeom prst="rect">
            <a:avLst/>
          </a:prstGeom>
          <a:solidFill>
            <a:schemeClr val="accent1"/>
          </a:solidFill>
          <a:ln w="9525" algn="ctr">
            <a:noFill/>
            <a:miter lim="800000"/>
            <a:headEnd/>
            <a:tailEnd/>
          </a:ln>
          <a:effectLst/>
        </p:spPr>
        <p:txBody>
          <a:bodyPr wrap="square" lIns="0" tIns="0" rIns="0" bIns="0" rtlCol="0">
            <a:spAutoFit/>
          </a:bodyPr>
          <a:lstStyle/>
          <a:p>
            <a:endParaRPr lang="en-GB" dirty="0" smtClean="0">
              <a:cs typeface="Arial" pitchFamily="34" charset="0"/>
            </a:endParaRPr>
          </a:p>
        </p:txBody>
      </p:sp>
      <p:sp>
        <p:nvSpPr>
          <p:cNvPr id="8" name="TextBox 7"/>
          <p:cNvSpPr txBox="1"/>
          <p:nvPr/>
        </p:nvSpPr>
        <p:spPr bwMode="auto">
          <a:xfrm rot="20792676">
            <a:off x="1623720" y="4517281"/>
            <a:ext cx="4884513" cy="123431"/>
          </a:xfrm>
          <a:prstGeom prst="rect">
            <a:avLst/>
          </a:prstGeom>
          <a:solidFill>
            <a:schemeClr val="accent1"/>
          </a:solidFill>
          <a:ln w="9525" algn="ctr">
            <a:noFill/>
            <a:miter lim="800000"/>
            <a:headEnd/>
            <a:tailEnd/>
          </a:ln>
          <a:effectLst/>
        </p:spPr>
        <p:txBody>
          <a:bodyPr wrap="square" lIns="0" tIns="0" rIns="0" bIns="0" rtlCol="0">
            <a:spAutoFit/>
          </a:bodyPr>
          <a:lstStyle/>
          <a:p>
            <a:endParaRPr lang="en-GB" dirty="0" smtClean="0">
              <a:cs typeface="Arial" pitchFamily="34" charset="0"/>
            </a:endParaRPr>
          </a:p>
        </p:txBody>
      </p:sp>
      <p:sp>
        <p:nvSpPr>
          <p:cNvPr id="9" name="TextBox 8"/>
          <p:cNvSpPr txBox="1"/>
          <p:nvPr/>
        </p:nvSpPr>
        <p:spPr bwMode="auto">
          <a:xfrm rot="20792676">
            <a:off x="1718064" y="4698709"/>
            <a:ext cx="4884513" cy="123431"/>
          </a:xfrm>
          <a:prstGeom prst="rect">
            <a:avLst/>
          </a:prstGeom>
          <a:solidFill>
            <a:schemeClr val="accent1"/>
          </a:solidFill>
          <a:ln w="9525" algn="ctr">
            <a:noFill/>
            <a:miter lim="800000"/>
            <a:headEnd/>
            <a:tailEnd/>
          </a:ln>
          <a:effectLst/>
        </p:spPr>
        <p:txBody>
          <a:bodyPr wrap="square" lIns="0" tIns="0" rIns="0" bIns="0" rtlCol="0">
            <a:spAutoFit/>
          </a:bodyPr>
          <a:lstStyle/>
          <a:p>
            <a:endParaRPr lang="en-GB" dirty="0" smtClean="0">
              <a:cs typeface="Arial" pitchFamily="34" charset="0"/>
            </a:endParaRPr>
          </a:p>
        </p:txBody>
      </p:sp>
      <p:sp>
        <p:nvSpPr>
          <p:cNvPr id="10" name="TextBox 9"/>
          <p:cNvSpPr txBox="1"/>
          <p:nvPr/>
        </p:nvSpPr>
        <p:spPr bwMode="auto">
          <a:xfrm rot="20792676">
            <a:off x="1776120" y="4669681"/>
            <a:ext cx="4884513" cy="123431"/>
          </a:xfrm>
          <a:prstGeom prst="rect">
            <a:avLst/>
          </a:prstGeom>
          <a:solidFill>
            <a:schemeClr val="accent1"/>
          </a:solidFill>
          <a:ln w="9525" algn="ctr">
            <a:noFill/>
            <a:miter lim="800000"/>
            <a:headEnd/>
            <a:tailEnd/>
          </a:ln>
          <a:effectLst/>
        </p:spPr>
        <p:txBody>
          <a:bodyPr wrap="square" lIns="0" tIns="0" rIns="0" bIns="0" rtlCol="0">
            <a:spAutoFit/>
          </a:bodyPr>
          <a:lstStyle/>
          <a:p>
            <a:endParaRPr lang="en-GB" dirty="0" smtClean="0">
              <a:cs typeface="Arial" pitchFamily="34" charset="0"/>
            </a:endParaRPr>
          </a:p>
        </p:txBody>
      </p:sp>
    </p:spTree>
    <p:extLst>
      <p:ext uri="{BB962C8B-B14F-4D97-AF65-F5344CB8AC3E}">
        <p14:creationId xmlns:p14="http://schemas.microsoft.com/office/powerpoint/2010/main" val="18789295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Topics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18</a:t>
            </a:fld>
            <a:endParaRPr lang="en-US" dirty="0"/>
          </a:p>
        </p:txBody>
      </p:sp>
      <p:sp>
        <p:nvSpPr>
          <p:cNvPr id="4" name="Content Placeholder 3"/>
          <p:cNvSpPr>
            <a:spLocks noGrp="1"/>
          </p:cNvSpPr>
          <p:nvPr>
            <p:ph sz="quarter" idx="17"/>
          </p:nvPr>
        </p:nvSpPr>
        <p:spPr/>
        <p:txBody>
          <a:bodyPr>
            <a:normAutofit/>
          </a:bodyPr>
          <a:lstStyle/>
          <a:p>
            <a:pPr marL="342900" indent="-342900">
              <a:buFont typeface="Arial" pitchFamily="34" charset="0"/>
              <a:buChar char="•"/>
            </a:pPr>
            <a:r>
              <a:rPr lang="en-GB" sz="2400" dirty="0" smtClean="0"/>
              <a:t>About </a:t>
            </a:r>
            <a:r>
              <a:rPr lang="en-GB" sz="2400" dirty="0"/>
              <a:t>CGI</a:t>
            </a:r>
          </a:p>
          <a:p>
            <a:pPr marL="342900" indent="-342900">
              <a:buFont typeface="Arial" pitchFamily="34" charset="0"/>
              <a:buChar char="•"/>
            </a:pPr>
            <a:r>
              <a:rPr lang="en-GB" sz="2400" dirty="0" smtClean="0"/>
              <a:t>Laptops </a:t>
            </a:r>
            <a:r>
              <a:rPr lang="en-GB" sz="2400" dirty="0"/>
              <a:t>and Phones</a:t>
            </a:r>
          </a:p>
          <a:p>
            <a:pPr marL="342900" indent="-342900">
              <a:buFont typeface="Arial" pitchFamily="34" charset="0"/>
              <a:buChar char="•"/>
            </a:pPr>
            <a:r>
              <a:rPr lang="en-GB" sz="2400" dirty="0" smtClean="0"/>
              <a:t>Software</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Break and Tour Office</a:t>
            </a:r>
            <a:endParaRPr lang="en-GB" sz="2400" dirty="0"/>
          </a:p>
          <a:p>
            <a:pPr marL="342900" indent="-342900">
              <a:buFont typeface="Arial" pitchFamily="34" charset="0"/>
              <a:buChar char="•"/>
            </a:pPr>
            <a:endParaRPr lang="en-GB" sz="2400" dirty="0"/>
          </a:p>
          <a:p>
            <a:pPr marL="342900" indent="-342900">
              <a:buFont typeface="Arial" pitchFamily="34" charset="0"/>
              <a:buChar char="•"/>
            </a:pPr>
            <a:r>
              <a:rPr lang="en-GB" sz="2400" dirty="0" smtClean="0"/>
              <a:t>Timesheets</a:t>
            </a:r>
          </a:p>
          <a:p>
            <a:pPr marL="342900" indent="-342900">
              <a:buFont typeface="Arial" pitchFamily="34" charset="0"/>
              <a:buChar char="•"/>
            </a:pPr>
            <a:r>
              <a:rPr lang="en-GB" sz="2400" dirty="0" smtClean="0"/>
              <a:t>Expenses &amp; Travel</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Book Desks and Rooms</a:t>
            </a:r>
          </a:p>
          <a:p>
            <a:pPr marL="342900" indent="-342900">
              <a:buFont typeface="Arial" pitchFamily="34" charset="0"/>
              <a:buChar char="•"/>
            </a:pPr>
            <a:r>
              <a:rPr lang="en-GB" sz="2400" dirty="0" smtClean="0"/>
              <a:t>Remote Working</a:t>
            </a:r>
          </a:p>
        </p:txBody>
      </p:sp>
      <p:sp>
        <p:nvSpPr>
          <p:cNvPr id="5" name="Content Placeholder 4"/>
          <p:cNvSpPr>
            <a:spLocks noGrp="1"/>
          </p:cNvSpPr>
          <p:nvPr>
            <p:ph sz="quarter" idx="18"/>
          </p:nvPr>
        </p:nvSpPr>
        <p:spPr>
          <a:xfrm>
            <a:off x="4754116" y="1255104"/>
            <a:ext cx="3945384" cy="4871259"/>
          </a:xfrm>
        </p:spPr>
        <p:txBody>
          <a:bodyPr>
            <a:normAutofit lnSpcReduction="10000"/>
          </a:bodyPr>
          <a:lstStyle/>
          <a:p>
            <a:pPr marL="342900" indent="-342900">
              <a:buFont typeface="Arial" pitchFamily="34" charset="0"/>
              <a:buChar char="•"/>
            </a:pPr>
            <a:r>
              <a:rPr lang="en-GB" sz="2400" dirty="0" smtClean="0"/>
              <a:t>E-learning and </a:t>
            </a:r>
            <a:r>
              <a:rPr lang="en-GB" sz="2400" dirty="0" err="1" smtClean="0"/>
              <a:t>Skillport</a:t>
            </a:r>
            <a:endParaRPr lang="en-GB" sz="2400" dirty="0" smtClean="0"/>
          </a:p>
          <a:p>
            <a:pPr marL="342900" indent="-342900">
              <a:buFont typeface="Arial" pitchFamily="34" charset="0"/>
              <a:buChar char="•"/>
            </a:pPr>
            <a:r>
              <a:rPr lang="en-GB" sz="2400" dirty="0" smtClean="0"/>
              <a:t>Social Media</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Holidays &amp; Sick Leave</a:t>
            </a:r>
          </a:p>
          <a:p>
            <a:pPr marL="342900" indent="-342900">
              <a:buFont typeface="Arial" pitchFamily="34" charset="0"/>
              <a:buChar char="•"/>
            </a:pPr>
            <a:r>
              <a:rPr lang="en-GB" sz="2400" dirty="0" smtClean="0"/>
              <a:t>Flexible Benefits</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Break</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Dress Code</a:t>
            </a:r>
          </a:p>
          <a:p>
            <a:pPr marL="342900" indent="-342900">
              <a:buFont typeface="Arial" pitchFamily="34" charset="0"/>
              <a:buChar char="•"/>
            </a:pPr>
            <a:r>
              <a:rPr lang="en-GB" sz="2400" dirty="0" smtClean="0"/>
              <a:t>Resource Management</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Wrap-Up</a:t>
            </a:r>
          </a:p>
          <a:p>
            <a:endParaRPr lang="en-GB" dirty="0"/>
          </a:p>
        </p:txBody>
      </p:sp>
      <p:sp>
        <p:nvSpPr>
          <p:cNvPr id="6" name="Rectangle 5"/>
          <p:cNvSpPr/>
          <p:nvPr/>
        </p:nvSpPr>
        <p:spPr bwMode="gray">
          <a:xfrm>
            <a:off x="312247" y="3836986"/>
            <a:ext cx="3925924" cy="512650"/>
          </a:xfrm>
          <a:prstGeom prst="rect">
            <a:avLst/>
          </a:prstGeom>
          <a:noFill/>
          <a:ln w="38100">
            <a:headEnd/>
            <a:tailEn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spTree>
    <p:extLst>
      <p:ext uri="{BB962C8B-B14F-4D97-AF65-F5344CB8AC3E}">
        <p14:creationId xmlns:p14="http://schemas.microsoft.com/office/powerpoint/2010/main" val="328160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Timesheets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a:pPr/>
              <a:t>19</a:t>
            </a:fld>
            <a:endParaRPr lang="en-US"/>
          </a:p>
        </p:txBody>
      </p:sp>
      <p:sp>
        <p:nvSpPr>
          <p:cNvPr id="5" name="Content Placeholder 2"/>
          <p:cNvSpPr>
            <a:spLocks noGrp="1"/>
          </p:cNvSpPr>
          <p:nvPr>
            <p:ph sz="quarter" idx="17"/>
          </p:nvPr>
        </p:nvSpPr>
        <p:spPr>
          <a:xfrm>
            <a:off x="449263" y="1263408"/>
            <a:ext cx="8250237" cy="4889742"/>
          </a:xfrm>
        </p:spPr>
        <p:txBody>
          <a:bodyPr>
            <a:normAutofit/>
          </a:bodyPr>
          <a:lstStyle/>
          <a:p>
            <a:pPr marL="342900" indent="-342900">
              <a:buFont typeface="Arial" pitchFamily="34" charset="0"/>
              <a:buChar char="•"/>
            </a:pPr>
            <a:r>
              <a:rPr lang="en-GB" sz="2000" dirty="0" smtClean="0"/>
              <a:t>CGI requires you to report how you spent your time on a weekly basis</a:t>
            </a:r>
          </a:p>
          <a:p>
            <a:pPr marL="342900" indent="-342900">
              <a:buFont typeface="Arial" pitchFamily="34" charset="0"/>
              <a:buChar char="•"/>
            </a:pPr>
            <a:r>
              <a:rPr lang="en-GB" sz="2000" dirty="0" smtClean="0"/>
              <a:t>Fines are imposed on your business unit if you submit your timesheet late.</a:t>
            </a:r>
          </a:p>
          <a:p>
            <a:pPr marL="342900" indent="-342900">
              <a:buFont typeface="Arial" pitchFamily="34" charset="0"/>
              <a:buChar char="•"/>
            </a:pPr>
            <a:endParaRPr lang="en-GB" sz="2000" dirty="0" smtClean="0"/>
          </a:p>
          <a:p>
            <a:pPr marL="342900" indent="-342900">
              <a:buFont typeface="Arial" pitchFamily="34" charset="0"/>
              <a:buChar char="•"/>
            </a:pPr>
            <a:r>
              <a:rPr lang="en-GB" sz="2000" dirty="0" smtClean="0"/>
              <a:t>If you are late, your cgi.com email address is disabled until you submit your time report.</a:t>
            </a:r>
          </a:p>
          <a:p>
            <a:pPr marL="342900" indent="-342900">
              <a:buFont typeface="Arial" pitchFamily="34" charset="0"/>
              <a:buChar char="•"/>
            </a:pPr>
            <a:r>
              <a:rPr lang="en-GB" sz="2000" dirty="0" smtClean="0"/>
              <a:t>Tardiness in timesheet submission is a factor considered in performance management</a:t>
            </a:r>
          </a:p>
          <a:p>
            <a:pPr marL="342900" indent="-342900">
              <a:buFont typeface="Arial" pitchFamily="34" charset="0"/>
              <a:buChar char="•"/>
            </a:pPr>
            <a:endParaRPr lang="en-GB" sz="2000" dirty="0" smtClean="0"/>
          </a:p>
          <a:p>
            <a:pPr marL="342900" indent="-342900">
              <a:buFont typeface="Arial" pitchFamily="34" charset="0"/>
              <a:buChar char="•"/>
            </a:pPr>
            <a:r>
              <a:rPr lang="en-GB" sz="2000" dirty="0" smtClean="0"/>
              <a:t>Submission deadline is Saturday.   On Friday you will start to get reminder emails if you haven’t done a timesheet</a:t>
            </a:r>
          </a:p>
          <a:p>
            <a:pPr marL="342900" indent="-342900">
              <a:buFont typeface="Arial" pitchFamily="34" charset="0"/>
              <a:buChar char="•"/>
            </a:pPr>
            <a:endParaRPr lang="en-GB" sz="2000" dirty="0"/>
          </a:p>
          <a:p>
            <a:pPr marL="342900" indent="-342900">
              <a:buFont typeface="Arial" pitchFamily="34" charset="0"/>
              <a:buChar char="•"/>
            </a:pPr>
            <a:r>
              <a:rPr lang="en-GB" sz="2000" dirty="0" smtClean="0"/>
              <a:t>Recommendation – try and avoid doing your timesheet on a Friday afternoon as system is at is slowest at that time.</a:t>
            </a:r>
          </a:p>
          <a:p>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sp>
        <p:nvSpPr>
          <p:cNvPr id="8" name="Rectangle 7"/>
          <p:cNvSpPr/>
          <p:nvPr/>
        </p:nvSpPr>
        <p:spPr bwMode="gray">
          <a:xfrm>
            <a:off x="312247" y="2646837"/>
            <a:ext cx="8483410" cy="662420"/>
          </a:xfrm>
          <a:prstGeom prst="rect">
            <a:avLst/>
          </a:prstGeom>
          <a:noFill/>
          <a:ln w="38100">
            <a:headEnd/>
            <a:tailEn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sp>
        <p:nvSpPr>
          <p:cNvPr id="9" name="Rectangle 8"/>
          <p:cNvSpPr/>
          <p:nvPr/>
        </p:nvSpPr>
        <p:spPr bwMode="gray">
          <a:xfrm>
            <a:off x="304993" y="3307226"/>
            <a:ext cx="8483410" cy="771287"/>
          </a:xfrm>
          <a:prstGeom prst="rect">
            <a:avLst/>
          </a:prstGeom>
          <a:noFill/>
          <a:ln w="38100">
            <a:headEnd/>
            <a:tailEn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spTree>
    <p:extLst>
      <p:ext uri="{BB962C8B-B14F-4D97-AF65-F5344CB8AC3E}">
        <p14:creationId xmlns:p14="http://schemas.microsoft.com/office/powerpoint/2010/main" val="220983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lt;TITLE&gt;"/>
          <p:cNvSpPr>
            <a:spLocks noGrp="1"/>
          </p:cNvSpPr>
          <p:nvPr>
            <p:ph type="ctrTitle"/>
          </p:nvPr>
        </p:nvSpPr>
        <p:spPr/>
        <p:txBody>
          <a:bodyPr/>
          <a:lstStyle/>
          <a:p>
            <a:r>
              <a:rPr lang="en-US" dirty="0" smtClean="0"/>
              <a:t>CGI New Member Induction</a:t>
            </a:r>
            <a:endParaRPr lang="en-US" dirty="0"/>
          </a:p>
        </p:txBody>
      </p:sp>
      <p:sp>
        <p:nvSpPr>
          <p:cNvPr id="3" name="Subtitle 2" descr="&lt;SUBTITLE&gt;"/>
          <p:cNvSpPr>
            <a:spLocks noGrp="1"/>
          </p:cNvSpPr>
          <p:nvPr>
            <p:ph type="subTitle" idx="1"/>
          </p:nvPr>
        </p:nvSpPr>
        <p:spPr>
          <a:xfrm>
            <a:off x="447675" y="5721349"/>
            <a:ext cx="5881407" cy="757510"/>
          </a:xfrm>
        </p:spPr>
        <p:txBody>
          <a:bodyPr>
            <a:normAutofit/>
          </a:bodyPr>
          <a:lstStyle/>
          <a:p>
            <a:r>
              <a:rPr lang="en-GB" dirty="0" smtClean="0"/>
              <a:t>AFRC PMO</a:t>
            </a:r>
          </a:p>
          <a:p>
            <a:r>
              <a:rPr lang="en-GB" dirty="0" smtClean="0"/>
              <a:t>V1.2 January 2017</a:t>
            </a:r>
          </a:p>
          <a:p>
            <a:endParaRPr lang="en-US" dirty="0"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Walkthrough </a:t>
            </a:r>
            <a:r>
              <a:rPr lang="en-GB" dirty="0"/>
              <a:t>-</a:t>
            </a:r>
            <a:r>
              <a:rPr lang="en-GB" dirty="0" smtClean="0"/>
              <a:t> Timesheets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a:pPr/>
              <a:t>20</a:t>
            </a:fld>
            <a:endParaRPr lang="en-US"/>
          </a:p>
        </p:txBody>
      </p:sp>
      <p:sp>
        <p:nvSpPr>
          <p:cNvPr id="5" name="Content Placeholder 2"/>
          <p:cNvSpPr>
            <a:spLocks noGrp="1"/>
          </p:cNvSpPr>
          <p:nvPr>
            <p:ph sz="quarter" idx="17"/>
          </p:nvPr>
        </p:nvSpPr>
        <p:spPr>
          <a:xfrm>
            <a:off x="449263" y="1263408"/>
            <a:ext cx="8250237" cy="4889742"/>
          </a:xfrm>
        </p:spPr>
        <p:txBody>
          <a:bodyPr>
            <a:normAutofit/>
          </a:bodyPr>
          <a:lstStyle/>
          <a:p>
            <a:pPr marL="342900" indent="-342900">
              <a:buFont typeface="Arial" pitchFamily="34" charset="0"/>
              <a:buChar char="•"/>
            </a:pPr>
            <a:r>
              <a:rPr lang="en-GB" sz="2000" dirty="0" smtClean="0"/>
              <a:t>Part of the Applications Hub</a:t>
            </a:r>
          </a:p>
          <a:p>
            <a:r>
              <a:rPr lang="en-GB" sz="2000" dirty="0">
                <a:hlinkClick r:id="rId2"/>
              </a:rPr>
              <a:t>http://portal.ent.cginet:7540/psp/paprd/?</a:t>
            </a:r>
            <a:r>
              <a:rPr lang="en-GB" sz="2000" dirty="0" smtClean="0">
                <a:hlinkClick r:id="rId2"/>
              </a:rPr>
              <a:t>cmd=login</a:t>
            </a:r>
            <a:endParaRPr lang="en-GB" sz="2000" dirty="0" smtClean="0"/>
          </a:p>
          <a:p>
            <a:endParaRPr lang="en-GB" sz="2000" dirty="0" smtClean="0"/>
          </a:p>
          <a:p>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195" y="2071866"/>
            <a:ext cx="6559786" cy="4479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C:\Users\munroe\AppData\Local\Microsoft\Windows\Temporary Internet Files\Content.IE5\LKZ0TH5V\Internet-Explorer-9-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466" y="1907807"/>
            <a:ext cx="787400" cy="787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ular Callout 7"/>
          <p:cNvSpPr/>
          <p:nvPr/>
        </p:nvSpPr>
        <p:spPr bwMode="gray">
          <a:xfrm>
            <a:off x="6016171" y="3438403"/>
            <a:ext cx="2721427" cy="990827"/>
          </a:xfrm>
          <a:prstGeom prst="wedgeRectCallout">
            <a:avLst>
              <a:gd name="adj1" fmla="val -107828"/>
              <a:gd name="adj2" fmla="val 35409"/>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This is the </a:t>
            </a:r>
            <a:r>
              <a:rPr lang="en-GB" sz="1600" b="1" dirty="0" err="1" smtClean="0">
                <a:solidFill>
                  <a:schemeClr val="bg1"/>
                </a:solidFill>
                <a:cs typeface="Arial" pitchFamily="34" charset="0"/>
              </a:rPr>
              <a:t>lauching</a:t>
            </a:r>
            <a:r>
              <a:rPr lang="en-GB" sz="1600" b="1" dirty="0" smtClean="0">
                <a:solidFill>
                  <a:schemeClr val="bg1"/>
                </a:solidFill>
                <a:cs typeface="Arial" pitchFamily="34" charset="0"/>
              </a:rPr>
              <a:t> page for many important CGI applications</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159322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25A3C56-E491-49B2-93F3-63532DF516BC}" type="slidenum">
              <a:rPr lang="en-US"/>
              <a:pPr/>
              <a:t>21</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18" y="1372611"/>
            <a:ext cx="7508730" cy="3978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gray">
          <a:xfrm>
            <a:off x="762403" y="3498281"/>
            <a:ext cx="1724025" cy="1123950"/>
          </a:xfrm>
          <a:prstGeom prst="rect">
            <a:avLst/>
          </a:prstGeom>
          <a:noFill/>
          <a:ln w="25400" algn="ctr">
            <a:solidFill>
              <a:schemeClr val="accent1"/>
            </a:solidFill>
            <a:miter lim="800000"/>
            <a:headEnd/>
            <a:tailEnd/>
          </a:ln>
          <a:effectLst/>
        </p:spPr>
        <p:txBody>
          <a:bodyPr lIns="63500" tIns="0" rIns="64800" bIns="0" rtlCol="0" anchor="ctr"/>
          <a:lstStyle/>
          <a:p>
            <a:pPr algn="ctr">
              <a:spcBef>
                <a:spcPct val="0"/>
              </a:spcBef>
              <a:buSzPct val="90000"/>
            </a:pPr>
            <a:endParaRPr lang="en-GB" sz="1600" b="1" dirty="0">
              <a:solidFill>
                <a:srgbClr val="FFFFFF"/>
              </a:solidFill>
              <a:cs typeface="Arial" pitchFamily="34" charset="0"/>
            </a:endParaRPr>
          </a:p>
        </p:txBody>
      </p:sp>
      <p:pic>
        <p:nvPicPr>
          <p:cNvPr id="6" name="Picture 2" descr="C:\Users\munroe\AppData\Local\Microsoft\Windows\Temporary Internet Files\Content.IE5\LKZ0TH5V\Internet-Explorer-9-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018" y="978911"/>
            <a:ext cx="787400" cy="7874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p:txBody>
          <a:bodyPr/>
          <a:lstStyle/>
          <a:p>
            <a:r>
              <a:rPr lang="en-GB" dirty="0" smtClean="0"/>
              <a:t>Walkthrough </a:t>
            </a:r>
            <a:r>
              <a:rPr lang="en-GB" dirty="0"/>
              <a:t>-</a:t>
            </a:r>
            <a:r>
              <a:rPr lang="en-GB" dirty="0" smtClean="0"/>
              <a:t> Timesheets</a:t>
            </a:r>
            <a:endParaRPr lang="en-GB" dirty="0"/>
          </a:p>
        </p:txBody>
      </p:sp>
      <p:sp>
        <p:nvSpPr>
          <p:cNvPr id="8" name="Rectangular Callout 7"/>
          <p:cNvSpPr/>
          <p:nvPr/>
        </p:nvSpPr>
        <p:spPr bwMode="gray">
          <a:xfrm>
            <a:off x="5653314" y="1270897"/>
            <a:ext cx="2721427" cy="990827"/>
          </a:xfrm>
          <a:prstGeom prst="wedgeRectCallout">
            <a:avLst>
              <a:gd name="adj1" fmla="val -163294"/>
              <a:gd name="adj2" fmla="val 184825"/>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Timesheet functions are located in an expandable menu on the left</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28063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Walkthrough - Timesheets</a:t>
            </a:r>
          </a:p>
        </p:txBody>
      </p:sp>
      <p:sp>
        <p:nvSpPr>
          <p:cNvPr id="4" name="Slide Number Placeholder 3"/>
          <p:cNvSpPr>
            <a:spLocks noGrp="1"/>
          </p:cNvSpPr>
          <p:nvPr>
            <p:ph type="sldNum" sz="quarter" idx="12"/>
          </p:nvPr>
        </p:nvSpPr>
        <p:spPr/>
        <p:txBody>
          <a:bodyPr/>
          <a:lstStyle/>
          <a:p>
            <a:fld id="{525A3C56-E491-49B2-93F3-63532DF516BC}" type="slidenum">
              <a:rPr lang="en-US"/>
              <a:pPr/>
              <a:t>22</a:t>
            </a:fld>
            <a:endParaRPr 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56" y="1083830"/>
            <a:ext cx="8245144" cy="502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bwMode="gray">
          <a:xfrm>
            <a:off x="2577401" y="5624130"/>
            <a:ext cx="5836454" cy="424347"/>
          </a:xfrm>
          <a:prstGeom prst="rect">
            <a:avLst/>
          </a:prstGeom>
          <a:noFill/>
          <a:ln w="25400" algn="ctr">
            <a:solidFill>
              <a:schemeClr val="accent1"/>
            </a:solidFill>
            <a:miter lim="800000"/>
            <a:headEnd/>
            <a:tailEnd/>
          </a:ln>
          <a:effectLst/>
        </p:spPr>
        <p:txBody>
          <a:bodyPr lIns="63500" tIns="0" rIns="64800" bIns="0" rtlCol="0" anchor="ctr"/>
          <a:lstStyle/>
          <a:p>
            <a:pPr algn="ctr">
              <a:spcBef>
                <a:spcPct val="0"/>
              </a:spcBef>
              <a:buSzPct val="90000"/>
            </a:pPr>
            <a:endParaRPr lang="en-GB" sz="1600" b="1" dirty="0">
              <a:solidFill>
                <a:srgbClr val="FFFFFF"/>
              </a:solidFill>
              <a:cs typeface="Arial" pitchFamily="34" charset="0"/>
            </a:endParaRPr>
          </a:p>
        </p:txBody>
      </p:sp>
      <p:pic>
        <p:nvPicPr>
          <p:cNvPr id="7" name="Picture 2" descr="C:\Users\munroe\AppData\Local\Microsoft\Windows\Temporary Internet Files\Content.IE5\LKZ0TH5V\Internet-Explorer-9-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822" y="978911"/>
            <a:ext cx="787400" cy="7874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ular Callout 9"/>
          <p:cNvSpPr/>
          <p:nvPr/>
        </p:nvSpPr>
        <p:spPr bwMode="gray">
          <a:xfrm>
            <a:off x="5849256" y="3367315"/>
            <a:ext cx="2721427" cy="1338942"/>
          </a:xfrm>
          <a:prstGeom prst="wedgeRectCallout">
            <a:avLst>
              <a:gd name="adj1" fmla="val -99295"/>
              <a:gd name="adj2" fmla="val 15428"/>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Select View Time Reports then</a:t>
            </a:r>
          </a:p>
          <a:p>
            <a:pPr algn="ctr">
              <a:spcBef>
                <a:spcPct val="0"/>
              </a:spcBef>
              <a:buClrTx/>
              <a:buSzPct val="90000"/>
            </a:pPr>
            <a:r>
              <a:rPr lang="en-GB" sz="1600" b="1" dirty="0" smtClean="0">
                <a:solidFill>
                  <a:schemeClr val="bg1"/>
                </a:solidFill>
                <a:cs typeface="Arial" pitchFamily="34" charset="0"/>
              </a:rPr>
              <a:t>Use this interface to search for existing time reports</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173122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25A3C56-E491-49B2-93F3-63532DF516BC}" type="slidenum">
              <a:rPr lang="en-US"/>
              <a:pPr/>
              <a:t>23</a:t>
            </a:fld>
            <a:endParaRPr 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137" y="966788"/>
            <a:ext cx="5150358" cy="264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2614" y="3606641"/>
            <a:ext cx="4291965" cy="2423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bwMode="gray">
          <a:xfrm>
            <a:off x="1862139" y="5628163"/>
            <a:ext cx="2881312" cy="410369"/>
          </a:xfrm>
          <a:prstGeom prst="rect">
            <a:avLst/>
          </a:prstGeom>
          <a:noFill/>
          <a:ln w="25400" algn="ctr">
            <a:solidFill>
              <a:schemeClr val="accent1"/>
            </a:solidFill>
            <a:miter lim="800000"/>
            <a:headEnd/>
            <a:tailEnd/>
          </a:ln>
          <a:effectLst/>
        </p:spPr>
        <p:txBody>
          <a:bodyPr lIns="63500" tIns="0" rIns="64800" bIns="0" rtlCol="0" anchor="ctr"/>
          <a:lstStyle/>
          <a:p>
            <a:pPr algn="ctr">
              <a:spcBef>
                <a:spcPct val="0"/>
              </a:spcBef>
              <a:buSzPct val="90000"/>
            </a:pPr>
            <a:endParaRPr lang="en-GB" sz="1600" b="1" dirty="0">
              <a:solidFill>
                <a:srgbClr val="FFFFFF"/>
              </a:solidFill>
              <a:cs typeface="Arial" pitchFamily="34" charset="0"/>
            </a:endParaRPr>
          </a:p>
        </p:txBody>
      </p:sp>
      <p:sp>
        <p:nvSpPr>
          <p:cNvPr id="10" name="Rectangle 9"/>
          <p:cNvSpPr/>
          <p:nvPr/>
        </p:nvSpPr>
        <p:spPr bwMode="gray">
          <a:xfrm>
            <a:off x="1665287" y="2304255"/>
            <a:ext cx="4906963" cy="2915445"/>
          </a:xfrm>
          <a:prstGeom prst="rect">
            <a:avLst/>
          </a:prstGeom>
          <a:noFill/>
          <a:ln w="25400" algn="ctr">
            <a:solidFill>
              <a:schemeClr val="accent1"/>
            </a:solidFill>
            <a:miter lim="800000"/>
            <a:headEnd/>
            <a:tailEnd/>
          </a:ln>
          <a:effectLst/>
        </p:spPr>
        <p:txBody>
          <a:bodyPr lIns="63500" tIns="0" rIns="64800" bIns="0" rtlCol="0" anchor="ctr"/>
          <a:lstStyle/>
          <a:p>
            <a:pPr algn="ctr">
              <a:spcBef>
                <a:spcPct val="0"/>
              </a:spcBef>
              <a:buSzPct val="90000"/>
            </a:pPr>
            <a:endParaRPr lang="en-GB" sz="1600" b="1" dirty="0">
              <a:solidFill>
                <a:srgbClr val="FFFFFF"/>
              </a:solidFill>
              <a:cs typeface="Arial" pitchFamily="34" charset="0"/>
            </a:endParaRPr>
          </a:p>
        </p:txBody>
      </p:sp>
      <p:pic>
        <p:nvPicPr>
          <p:cNvPr id="11" name="Picture 2" descr="C:\Users\munroe\AppData\Local\Microsoft\Windows\Temporary Internet Files\Content.IE5\LKZ0TH5V\Internet-Explorer-9-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4718" y="978911"/>
            <a:ext cx="787400" cy="78740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title"/>
          </p:nvPr>
        </p:nvSpPr>
        <p:spPr/>
        <p:txBody>
          <a:bodyPr/>
          <a:lstStyle/>
          <a:p>
            <a:r>
              <a:rPr lang="en-GB" dirty="0" smtClean="0"/>
              <a:t>Walkthrough </a:t>
            </a:r>
            <a:r>
              <a:rPr lang="en-GB" dirty="0"/>
              <a:t>-</a:t>
            </a:r>
            <a:r>
              <a:rPr lang="en-GB" dirty="0" smtClean="0"/>
              <a:t> Timesheets</a:t>
            </a:r>
            <a:endParaRPr lang="en-GB" dirty="0"/>
          </a:p>
        </p:txBody>
      </p:sp>
      <p:sp>
        <p:nvSpPr>
          <p:cNvPr id="12" name="Rectangular Callout 11"/>
          <p:cNvSpPr/>
          <p:nvPr/>
        </p:nvSpPr>
        <p:spPr bwMode="gray">
          <a:xfrm>
            <a:off x="5849256" y="3367315"/>
            <a:ext cx="2721427" cy="1338942"/>
          </a:xfrm>
          <a:prstGeom prst="wedgeRectCallout">
            <a:avLst>
              <a:gd name="adj1" fmla="val -63562"/>
              <a:gd name="adj2" fmla="val 10008"/>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After you have entered your time scroll down to check that all hours are accounted for…</a:t>
            </a:r>
            <a:endParaRPr lang="en-GB" sz="1600" b="1" dirty="0">
              <a:solidFill>
                <a:schemeClr val="bg1"/>
              </a:solidFill>
              <a:cs typeface="Arial" pitchFamily="34" charset="0"/>
            </a:endParaRPr>
          </a:p>
        </p:txBody>
      </p:sp>
      <p:sp>
        <p:nvSpPr>
          <p:cNvPr id="14" name="Rectangular Callout 13"/>
          <p:cNvSpPr/>
          <p:nvPr/>
        </p:nvSpPr>
        <p:spPr bwMode="gray">
          <a:xfrm>
            <a:off x="5397782" y="4958692"/>
            <a:ext cx="2454448" cy="1338942"/>
          </a:xfrm>
          <a:prstGeom prst="wedgeRectCallout">
            <a:avLst>
              <a:gd name="adj1" fmla="val -78937"/>
              <a:gd name="adj2" fmla="val 7840"/>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…then press the submit</a:t>
            </a:r>
          </a:p>
          <a:p>
            <a:pPr algn="ctr">
              <a:spcBef>
                <a:spcPct val="0"/>
              </a:spcBef>
              <a:buClrTx/>
              <a:buSzPct val="90000"/>
            </a:pPr>
            <a:r>
              <a:rPr lang="en-GB" sz="1600" b="1" dirty="0" smtClean="0">
                <a:solidFill>
                  <a:schemeClr val="bg1"/>
                </a:solidFill>
                <a:cs typeface="Arial" pitchFamily="34" charset="0"/>
              </a:rPr>
              <a:t>For approval button</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241284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Demonstration - Timesheets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a:pPr/>
              <a:t>24</a:t>
            </a:fld>
            <a:endParaRPr lang="en-US"/>
          </a:p>
        </p:txBody>
      </p:sp>
      <p:pic>
        <p:nvPicPr>
          <p:cNvPr id="8194" name="Picture 2" descr="C:\Users\munroe\AppData\Local\Microsoft\Windows\Temporary Internet Files\Content.IE5\LKZ0TH5V\How-to-Guid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6718" y="959546"/>
            <a:ext cx="4633531" cy="4181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6510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Topics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25</a:t>
            </a:fld>
            <a:endParaRPr lang="en-US" dirty="0"/>
          </a:p>
        </p:txBody>
      </p:sp>
      <p:sp>
        <p:nvSpPr>
          <p:cNvPr id="4" name="Content Placeholder 3"/>
          <p:cNvSpPr>
            <a:spLocks noGrp="1"/>
          </p:cNvSpPr>
          <p:nvPr>
            <p:ph sz="quarter" idx="17"/>
          </p:nvPr>
        </p:nvSpPr>
        <p:spPr/>
        <p:txBody>
          <a:bodyPr>
            <a:normAutofit/>
          </a:bodyPr>
          <a:lstStyle/>
          <a:p>
            <a:pPr marL="342900" indent="-342900">
              <a:buFont typeface="Arial" pitchFamily="34" charset="0"/>
              <a:buChar char="•"/>
            </a:pPr>
            <a:r>
              <a:rPr lang="en-GB" sz="2400" dirty="0" smtClean="0"/>
              <a:t>About </a:t>
            </a:r>
            <a:r>
              <a:rPr lang="en-GB" sz="2400" dirty="0"/>
              <a:t>CGI</a:t>
            </a:r>
          </a:p>
          <a:p>
            <a:pPr marL="342900" indent="-342900">
              <a:buFont typeface="Arial" pitchFamily="34" charset="0"/>
              <a:buChar char="•"/>
            </a:pPr>
            <a:r>
              <a:rPr lang="en-GB" sz="2400" dirty="0" smtClean="0"/>
              <a:t>Laptops </a:t>
            </a:r>
            <a:r>
              <a:rPr lang="en-GB" sz="2400" dirty="0"/>
              <a:t>and Phones</a:t>
            </a:r>
          </a:p>
          <a:p>
            <a:pPr marL="342900" indent="-342900">
              <a:buFont typeface="Arial" pitchFamily="34" charset="0"/>
              <a:buChar char="•"/>
            </a:pPr>
            <a:r>
              <a:rPr lang="en-GB" sz="2400" dirty="0" smtClean="0"/>
              <a:t>Software</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Break and Tour Office</a:t>
            </a:r>
            <a:endParaRPr lang="en-GB" sz="2400" dirty="0"/>
          </a:p>
          <a:p>
            <a:pPr marL="342900" indent="-342900">
              <a:buFont typeface="Arial" pitchFamily="34" charset="0"/>
              <a:buChar char="•"/>
            </a:pPr>
            <a:endParaRPr lang="en-GB" sz="2400" dirty="0"/>
          </a:p>
          <a:p>
            <a:pPr marL="342900" indent="-342900">
              <a:buFont typeface="Arial" pitchFamily="34" charset="0"/>
              <a:buChar char="•"/>
            </a:pPr>
            <a:r>
              <a:rPr lang="en-GB" sz="2400" dirty="0" smtClean="0"/>
              <a:t>Timesheets</a:t>
            </a:r>
          </a:p>
          <a:p>
            <a:pPr marL="342900" indent="-342900">
              <a:buFont typeface="Arial" pitchFamily="34" charset="0"/>
              <a:buChar char="•"/>
            </a:pPr>
            <a:r>
              <a:rPr lang="en-GB" sz="2400" dirty="0" smtClean="0"/>
              <a:t>Expenses &amp; Travel</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Book Desks and Rooms</a:t>
            </a:r>
          </a:p>
          <a:p>
            <a:pPr marL="342900" indent="-342900">
              <a:buFont typeface="Arial" pitchFamily="34" charset="0"/>
              <a:buChar char="•"/>
            </a:pPr>
            <a:r>
              <a:rPr lang="en-GB" sz="2400" dirty="0" smtClean="0"/>
              <a:t>Remote Working</a:t>
            </a:r>
          </a:p>
        </p:txBody>
      </p:sp>
      <p:sp>
        <p:nvSpPr>
          <p:cNvPr id="5" name="Content Placeholder 4"/>
          <p:cNvSpPr>
            <a:spLocks noGrp="1"/>
          </p:cNvSpPr>
          <p:nvPr>
            <p:ph sz="quarter" idx="18"/>
          </p:nvPr>
        </p:nvSpPr>
        <p:spPr>
          <a:xfrm>
            <a:off x="4754116" y="1255104"/>
            <a:ext cx="3945384" cy="4871259"/>
          </a:xfrm>
        </p:spPr>
        <p:txBody>
          <a:bodyPr>
            <a:normAutofit lnSpcReduction="10000"/>
          </a:bodyPr>
          <a:lstStyle/>
          <a:p>
            <a:pPr marL="342900" indent="-342900">
              <a:buFont typeface="Arial" pitchFamily="34" charset="0"/>
              <a:buChar char="•"/>
            </a:pPr>
            <a:r>
              <a:rPr lang="en-GB" sz="2400" dirty="0" smtClean="0"/>
              <a:t>E-learning and </a:t>
            </a:r>
            <a:r>
              <a:rPr lang="en-GB" sz="2400" dirty="0" err="1" smtClean="0"/>
              <a:t>Skillport</a:t>
            </a:r>
            <a:endParaRPr lang="en-GB" sz="2400" dirty="0" smtClean="0"/>
          </a:p>
          <a:p>
            <a:pPr marL="342900" indent="-342900">
              <a:buFont typeface="Arial" pitchFamily="34" charset="0"/>
              <a:buChar char="•"/>
            </a:pPr>
            <a:r>
              <a:rPr lang="en-GB" sz="2400" dirty="0" smtClean="0"/>
              <a:t>Social Media</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Holidays &amp; Sick Leave</a:t>
            </a:r>
          </a:p>
          <a:p>
            <a:pPr marL="342900" indent="-342900">
              <a:buFont typeface="Arial" pitchFamily="34" charset="0"/>
              <a:buChar char="•"/>
            </a:pPr>
            <a:r>
              <a:rPr lang="en-GB" sz="2400" dirty="0" smtClean="0"/>
              <a:t>Flexible Benefits</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Break</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Dress Code</a:t>
            </a:r>
          </a:p>
          <a:p>
            <a:pPr marL="342900" indent="-342900">
              <a:buFont typeface="Arial" pitchFamily="34" charset="0"/>
              <a:buChar char="•"/>
            </a:pPr>
            <a:r>
              <a:rPr lang="en-GB" sz="2400" dirty="0" smtClean="0"/>
              <a:t>Resource Management</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Wrap-Up</a:t>
            </a:r>
          </a:p>
          <a:p>
            <a:endParaRPr lang="en-GB" dirty="0"/>
          </a:p>
        </p:txBody>
      </p:sp>
      <p:sp>
        <p:nvSpPr>
          <p:cNvPr id="6" name="Rectangle 5"/>
          <p:cNvSpPr/>
          <p:nvPr/>
        </p:nvSpPr>
        <p:spPr bwMode="gray">
          <a:xfrm>
            <a:off x="312247" y="4330462"/>
            <a:ext cx="3925924" cy="512650"/>
          </a:xfrm>
          <a:prstGeom prst="rect">
            <a:avLst/>
          </a:prstGeom>
          <a:noFill/>
          <a:ln w="38100">
            <a:headEnd/>
            <a:tailEn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spTree>
    <p:extLst>
      <p:ext uri="{BB962C8B-B14F-4D97-AF65-F5344CB8AC3E}">
        <p14:creationId xmlns:p14="http://schemas.microsoft.com/office/powerpoint/2010/main" val="179382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Expenses</a:t>
            </a:r>
            <a:endParaRPr lang="en-GB" dirty="0"/>
          </a:p>
        </p:txBody>
      </p:sp>
      <p:sp>
        <p:nvSpPr>
          <p:cNvPr id="3" name="Content Placeholder 2"/>
          <p:cNvSpPr>
            <a:spLocks noGrp="1"/>
          </p:cNvSpPr>
          <p:nvPr>
            <p:ph sz="quarter" idx="17"/>
          </p:nvPr>
        </p:nvSpPr>
        <p:spPr>
          <a:xfrm>
            <a:off x="449263" y="1263408"/>
            <a:ext cx="5646737" cy="4889742"/>
          </a:xfrm>
        </p:spPr>
        <p:txBody>
          <a:bodyPr>
            <a:normAutofit/>
          </a:bodyPr>
          <a:lstStyle/>
          <a:p>
            <a:pPr marL="342900" indent="-342900">
              <a:buFont typeface="Arial" pitchFamily="34" charset="0"/>
              <a:buChar char="•"/>
            </a:pPr>
            <a:r>
              <a:rPr lang="en-GB" dirty="0" smtClean="0"/>
              <a:t>UK expenses policy is here:</a:t>
            </a:r>
          </a:p>
          <a:p>
            <a:endParaRPr lang="en-GB" dirty="0" smtClean="0"/>
          </a:p>
          <a:p>
            <a:r>
              <a:rPr lang="en-GB" dirty="0">
                <a:hlinkClick r:id="rId3"/>
              </a:rPr>
              <a:t>http://</a:t>
            </a:r>
            <a:r>
              <a:rPr lang="en-GB" dirty="0" smtClean="0">
                <a:hlinkClick r:id="rId3"/>
              </a:rPr>
              <a:t>portal.ent.cgi.com/ab/func/res/org/uk/travel/Pages/Manage-Travel.aspx</a:t>
            </a:r>
            <a:endParaRPr lang="en-GB" dirty="0" smtClean="0"/>
          </a:p>
          <a:p>
            <a:pPr marL="342900" indent="-342900">
              <a:buFont typeface="Arial" pitchFamily="34" charset="0"/>
              <a:buChar char="•"/>
            </a:pPr>
            <a:endParaRPr lang="en-GB" dirty="0" smtClean="0"/>
          </a:p>
          <a:p>
            <a:pPr marL="342900" indent="-342900">
              <a:buFont typeface="Arial" pitchFamily="34" charset="0"/>
              <a:buChar char="•"/>
            </a:pPr>
            <a:r>
              <a:rPr lang="en-GB" dirty="0" smtClean="0"/>
              <a:t>Designed to cover your out of pocket expenses, mostly when travelling away from your usual base office.</a:t>
            </a:r>
          </a:p>
          <a:p>
            <a:pPr marL="342900" indent="-342900">
              <a:buFont typeface="Arial" pitchFamily="34" charset="0"/>
              <a:buChar char="•"/>
            </a:pPr>
            <a:r>
              <a:rPr lang="en-GB" dirty="0"/>
              <a:t>E</a:t>
            </a:r>
            <a:r>
              <a:rPr lang="en-GB" dirty="0" smtClean="0"/>
              <a:t>xpense claims need to be verified with a VAT receipt as proof of the expense</a:t>
            </a:r>
          </a:p>
          <a:p>
            <a:pPr marL="342900" indent="-342900">
              <a:buFont typeface="Arial" pitchFamily="34" charset="0"/>
              <a:buChar char="•"/>
            </a:pPr>
            <a:r>
              <a:rPr lang="en-GB" dirty="0" smtClean="0"/>
              <a:t>Once submitted and approved, payment of expenses is normally quite fast, direct </a:t>
            </a:r>
            <a:r>
              <a:rPr lang="en-GB" dirty="0" smtClean="0"/>
              <a:t>into your bank </a:t>
            </a:r>
            <a:r>
              <a:rPr lang="en-GB" dirty="0" smtClean="0"/>
              <a:t>account.</a:t>
            </a:r>
          </a:p>
          <a:p>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26</a:t>
            </a:fld>
            <a:endParaRPr lang="en-US" dirty="0"/>
          </a:p>
        </p:txBody>
      </p:sp>
      <p:pic>
        <p:nvPicPr>
          <p:cNvPr id="4098" name="Picture 2" descr="C:\Users\munroe\AppData\Local\Microsoft\Windows\Temporary Internet Files\Content.IE5\CVRTZUYP\receipts[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2401" y="1781620"/>
            <a:ext cx="2730500" cy="3403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gray">
          <a:xfrm>
            <a:off x="297747" y="1926089"/>
            <a:ext cx="5884654" cy="802597"/>
          </a:xfrm>
          <a:prstGeom prst="rect">
            <a:avLst/>
          </a:prstGeom>
          <a:noFill/>
          <a:ln w="38100">
            <a:headEnd/>
            <a:tailEn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spTree>
    <p:extLst>
      <p:ext uri="{BB962C8B-B14F-4D97-AF65-F5344CB8AC3E}">
        <p14:creationId xmlns:p14="http://schemas.microsoft.com/office/powerpoint/2010/main" val="280710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Expenses</a:t>
            </a:r>
            <a:endParaRPr lang="en-GB" dirty="0"/>
          </a:p>
        </p:txBody>
      </p:sp>
      <p:sp>
        <p:nvSpPr>
          <p:cNvPr id="3" name="Content Placeholder 2"/>
          <p:cNvSpPr>
            <a:spLocks noGrp="1"/>
          </p:cNvSpPr>
          <p:nvPr>
            <p:ph sz="quarter" idx="17"/>
          </p:nvPr>
        </p:nvSpPr>
        <p:spPr>
          <a:xfrm>
            <a:off x="449263" y="1263408"/>
            <a:ext cx="5646737" cy="4889742"/>
          </a:xfrm>
        </p:spPr>
        <p:txBody>
          <a:bodyPr>
            <a:normAutofit/>
          </a:bodyPr>
          <a:lstStyle/>
          <a:p>
            <a:pPr marL="342900" indent="-342900">
              <a:buFont typeface="Arial" pitchFamily="34" charset="0"/>
              <a:buChar char="•"/>
            </a:pPr>
            <a:r>
              <a:rPr lang="en-GB" dirty="0" smtClean="0"/>
              <a:t>Your normal travel expenses from your home to your designated office are to be deducted from any exceptional travel you do</a:t>
            </a:r>
          </a:p>
          <a:p>
            <a:pPr marL="342900" indent="-342900">
              <a:buFont typeface="Arial" pitchFamily="34" charset="0"/>
              <a:buChar char="•"/>
            </a:pPr>
            <a:r>
              <a:rPr lang="en-GB" dirty="0" smtClean="0"/>
              <a:t>You only get to claim the remainder</a:t>
            </a:r>
          </a:p>
          <a:p>
            <a:pPr marL="342900" indent="-342900">
              <a:buFont typeface="Arial" pitchFamily="34" charset="0"/>
              <a:buChar char="•"/>
            </a:pPr>
            <a:r>
              <a:rPr lang="en-GB" dirty="0" smtClean="0"/>
              <a:t>If it is cheaper to travel to your project location than your designated office, you don’t get to claim anything.</a:t>
            </a:r>
          </a:p>
          <a:p>
            <a:pPr marL="342900" indent="-342900">
              <a:buFont typeface="Arial" pitchFamily="34" charset="0"/>
              <a:buChar char="•"/>
            </a:pPr>
            <a:endParaRPr lang="en-GB" dirty="0" smtClean="0"/>
          </a:p>
          <a:p>
            <a:pPr marL="342900" indent="-342900">
              <a:buFont typeface="Arial" pitchFamily="34" charset="0"/>
              <a:buChar char="•"/>
            </a:pPr>
            <a:endParaRPr lang="en-GB" dirty="0"/>
          </a:p>
          <a:p>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27</a:t>
            </a:fld>
            <a:endParaRPr lang="en-US" dirty="0"/>
          </a:p>
        </p:txBody>
      </p:sp>
      <p:pic>
        <p:nvPicPr>
          <p:cNvPr id="4098" name="Picture 2" descr="C:\Users\munroe\AppData\Local\Microsoft\Windows\Temporary Internet Files\Content.IE5\CVRTZUYP\receipt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2401" y="1781620"/>
            <a:ext cx="2730500" cy="340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9578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Walkthrough - Expenses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28</a:t>
            </a:fld>
            <a:endParaRPr lang="en-US" dirty="0"/>
          </a:p>
        </p:txBody>
      </p:sp>
      <p:sp>
        <p:nvSpPr>
          <p:cNvPr id="5" name="Content Placeholder 2"/>
          <p:cNvSpPr>
            <a:spLocks noGrp="1"/>
          </p:cNvSpPr>
          <p:nvPr>
            <p:ph sz="quarter" idx="17"/>
          </p:nvPr>
        </p:nvSpPr>
        <p:spPr>
          <a:xfrm>
            <a:off x="449264" y="1263408"/>
            <a:ext cx="5928388" cy="4889742"/>
          </a:xfrm>
        </p:spPr>
        <p:txBody>
          <a:bodyPr>
            <a:normAutofit/>
          </a:bodyPr>
          <a:lstStyle/>
          <a:p>
            <a:pPr marL="342900" indent="-342900">
              <a:buFont typeface="Arial" pitchFamily="34" charset="0"/>
              <a:buChar char="•"/>
            </a:pPr>
            <a:r>
              <a:rPr lang="en-GB" sz="2000" dirty="0" smtClean="0"/>
              <a:t>Firstly, scan all your receipts</a:t>
            </a:r>
          </a:p>
          <a:p>
            <a:pPr marL="342900" indent="-342900">
              <a:buFont typeface="Arial" pitchFamily="34" charset="0"/>
              <a:buChar char="•"/>
            </a:pPr>
            <a:r>
              <a:rPr lang="en-GB" sz="2000" dirty="0" smtClean="0"/>
              <a:t>CGI sites have a scan to email function built into printers.</a:t>
            </a:r>
          </a:p>
          <a:p>
            <a:pPr marL="342900" indent="-342900">
              <a:buFont typeface="Arial" pitchFamily="34" charset="0"/>
              <a:buChar char="•"/>
            </a:pPr>
            <a:r>
              <a:rPr lang="en-GB" sz="2000" dirty="0" smtClean="0"/>
              <a:t>If you have emails evidencing you were asked to purchase something on expenses or electronic receipts (common in plane flights) its helpful to print to PDF and attach these.</a:t>
            </a:r>
          </a:p>
          <a:p>
            <a:pPr marL="342900" indent="-342900">
              <a:buFont typeface="Arial" pitchFamily="34" charset="0"/>
              <a:buChar char="•"/>
            </a:pPr>
            <a:endParaRPr lang="en-GB" sz="2000" dirty="0"/>
          </a:p>
          <a:p>
            <a:pPr marL="342900" indent="-342900">
              <a:buFont typeface="Arial" pitchFamily="34" charset="0"/>
              <a:buChar char="•"/>
            </a:pPr>
            <a:r>
              <a:rPr lang="en-GB" sz="2000" dirty="0"/>
              <a:t>Recommendation – try and avoid doing your </a:t>
            </a:r>
            <a:r>
              <a:rPr lang="en-GB" sz="2000" dirty="0" smtClean="0"/>
              <a:t>expense </a:t>
            </a:r>
            <a:r>
              <a:rPr lang="en-GB" sz="2000" dirty="0"/>
              <a:t>on a Friday afternoon as system is at is slowest at that time.</a:t>
            </a:r>
          </a:p>
          <a:p>
            <a:pPr marL="342900" indent="-342900">
              <a:buFont typeface="Arial" pitchFamily="34" charset="0"/>
              <a:buChar char="•"/>
            </a:pPr>
            <a:endParaRPr lang="en-GB" sz="2000" dirty="0" smtClean="0"/>
          </a:p>
          <a:p>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pic>
        <p:nvPicPr>
          <p:cNvPr id="2050" name="Picture 2" descr="C:\Users\munroe\AppData\Local\Microsoft\Windows\Temporary Internet Files\Content.IE5\VMEZGJV6\200px-Canon_ir227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038" y="1314490"/>
            <a:ext cx="2339571" cy="350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0458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Walkthrough </a:t>
            </a:r>
            <a:r>
              <a:rPr lang="en-GB" dirty="0"/>
              <a:t>-</a:t>
            </a:r>
            <a:r>
              <a:rPr lang="en-GB" dirty="0" smtClean="0"/>
              <a:t> Expenses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29</a:t>
            </a:fld>
            <a:endParaRPr lang="en-US" dirty="0"/>
          </a:p>
        </p:txBody>
      </p:sp>
      <p:sp>
        <p:nvSpPr>
          <p:cNvPr id="5" name="Content Placeholder 2"/>
          <p:cNvSpPr>
            <a:spLocks noGrp="1"/>
          </p:cNvSpPr>
          <p:nvPr>
            <p:ph sz="quarter" idx="17"/>
          </p:nvPr>
        </p:nvSpPr>
        <p:spPr>
          <a:xfrm>
            <a:off x="449263" y="1263408"/>
            <a:ext cx="8250237" cy="4889742"/>
          </a:xfrm>
        </p:spPr>
        <p:txBody>
          <a:bodyPr>
            <a:normAutofit/>
          </a:bodyPr>
          <a:lstStyle/>
          <a:p>
            <a:pPr marL="342900" indent="-342900">
              <a:buFont typeface="Arial" pitchFamily="34" charset="0"/>
              <a:buChar char="•"/>
            </a:pPr>
            <a:r>
              <a:rPr lang="en-GB" sz="2000" dirty="0" smtClean="0"/>
              <a:t>Part of the Applications Hub</a:t>
            </a:r>
          </a:p>
          <a:p>
            <a:r>
              <a:rPr lang="en-GB" sz="2000" dirty="0">
                <a:hlinkClick r:id="rId2"/>
              </a:rPr>
              <a:t>http://portal.ent.cginet:7540/psp/paprd/?</a:t>
            </a:r>
            <a:r>
              <a:rPr lang="en-GB" sz="2000" dirty="0" smtClean="0">
                <a:hlinkClick r:id="rId2"/>
              </a:rPr>
              <a:t>cmd=login</a:t>
            </a:r>
            <a:endParaRPr lang="en-GB" sz="2000" dirty="0" smtClean="0"/>
          </a:p>
          <a:p>
            <a:endParaRPr lang="en-GB" sz="2000" dirty="0" smtClean="0"/>
          </a:p>
          <a:p>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195" y="2071866"/>
            <a:ext cx="6559786" cy="4479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C:\Users\munroe\AppData\Local\Microsoft\Windows\Temporary Internet Files\Content.IE5\LKZ0TH5V\Internet-Explorer-9-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466" y="1907807"/>
            <a:ext cx="787400" cy="78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490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Welcome </a:t>
            </a:r>
            <a:endParaRPr lang="en-GB" dirty="0"/>
          </a:p>
        </p:txBody>
      </p:sp>
      <p:sp>
        <p:nvSpPr>
          <p:cNvPr id="3" name="Content Placeholder 2"/>
          <p:cNvSpPr>
            <a:spLocks noGrp="1"/>
          </p:cNvSpPr>
          <p:nvPr>
            <p:ph sz="quarter" idx="17"/>
          </p:nvPr>
        </p:nvSpPr>
        <p:spPr/>
        <p:txBody>
          <a:bodyPr>
            <a:normAutofit/>
          </a:bodyPr>
          <a:lstStyle/>
          <a:p>
            <a:pPr marL="342900" indent="-342900">
              <a:buFont typeface="Arial" pitchFamily="34" charset="0"/>
              <a:buChar char="•"/>
            </a:pPr>
            <a:r>
              <a:rPr lang="en-GB" sz="2400" dirty="0" smtClean="0"/>
              <a:t>Introductions</a:t>
            </a:r>
          </a:p>
          <a:p>
            <a:pPr marL="606425" lvl="1" indent="-342900"/>
            <a:r>
              <a:rPr lang="en-GB" sz="1800" dirty="0" smtClean="0"/>
              <a:t>Introduce yourself, go round your audience and understand their background – what skillsets do they have, who were their previous employers ?</a:t>
            </a:r>
          </a:p>
          <a:p>
            <a:pPr marL="342900" indent="-342900">
              <a:buFont typeface="Arial" pitchFamily="34" charset="0"/>
              <a:buChar char="•"/>
            </a:pPr>
            <a:r>
              <a:rPr lang="en-GB" sz="2400" dirty="0" smtClean="0"/>
              <a:t>Scope of induction</a:t>
            </a:r>
          </a:p>
          <a:p>
            <a:pPr marL="342900" indent="-342900">
              <a:buFont typeface="Arial" pitchFamily="34" charset="0"/>
              <a:buChar char="•"/>
            </a:pPr>
            <a:r>
              <a:rPr lang="en-GB" sz="2400" dirty="0" smtClean="0"/>
              <a:t>Duration of induction</a:t>
            </a:r>
          </a:p>
          <a:p>
            <a:pPr marL="615950" lvl="2" indent="-342900"/>
            <a:r>
              <a:rPr lang="en-GB" sz="1600" dirty="0" smtClean="0"/>
              <a:t>About 5 Hours in duration</a:t>
            </a:r>
          </a:p>
          <a:p>
            <a:pPr marL="342900" lvl="1" indent="-342900"/>
            <a:r>
              <a:rPr lang="en-GB" sz="2400" dirty="0" smtClean="0"/>
              <a:t>Induction Pack will be distributed by Email</a:t>
            </a:r>
          </a:p>
          <a:p>
            <a:pPr marL="342900" lvl="1" indent="-342900"/>
            <a:r>
              <a:rPr lang="en-GB" sz="2400" dirty="0" smtClean="0"/>
              <a:t>New members “Hub”</a:t>
            </a:r>
          </a:p>
          <a:p>
            <a:pPr marL="0" lvl="1" indent="0">
              <a:buNone/>
            </a:pPr>
            <a:r>
              <a:rPr lang="en-GB" dirty="0">
                <a:hlinkClick r:id="rId2"/>
              </a:rPr>
              <a:t>http://</a:t>
            </a:r>
            <a:r>
              <a:rPr lang="en-GB" dirty="0" smtClean="0">
                <a:hlinkClick r:id="rId2"/>
              </a:rPr>
              <a:t>portal.ent.cgi.com/ab/func/hr/org/uk/cme/nm/Pages/default.aspx</a:t>
            </a:r>
            <a:endParaRPr lang="en-GB" dirty="0" smtClean="0"/>
          </a:p>
          <a:p>
            <a:pPr marL="342900" lvl="1" indent="-342900"/>
            <a:endParaRPr lang="en-GB" sz="2400" dirty="0"/>
          </a:p>
          <a:p>
            <a:pPr marL="342900" indent="-342900">
              <a:buFont typeface="Arial" pitchFamily="34" charset="0"/>
              <a:buChar char="•"/>
            </a:pPr>
            <a:endParaRPr lang="en-GB" sz="2400" dirty="0" smtClean="0"/>
          </a:p>
          <a:p>
            <a:pPr marL="606425" lvl="1" indent="-342900"/>
            <a:endParaRPr lang="en-GB" sz="2400" dirty="0" smtClean="0"/>
          </a:p>
          <a:p>
            <a:pPr marL="606425" lvl="1" indent="-342900"/>
            <a:endParaRPr lang="en-GB" sz="2400" dirty="0" smtClean="0"/>
          </a:p>
          <a:p>
            <a:pPr marL="606425" lvl="1" indent="-342900"/>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3</a:t>
            </a:fld>
            <a:endParaRPr lang="en-US" dirty="0"/>
          </a:p>
        </p:txBody>
      </p:sp>
    </p:spTree>
    <p:extLst>
      <p:ext uri="{BB962C8B-B14F-4D97-AF65-F5344CB8AC3E}">
        <p14:creationId xmlns:p14="http://schemas.microsoft.com/office/powerpoint/2010/main" val="36766195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Walkthrough - Expenses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30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0" y="1185862"/>
            <a:ext cx="8191500" cy="4486275"/>
          </a:xfrm>
          <a:prstGeom prst="rect">
            <a:avLst/>
          </a:prstGeom>
        </p:spPr>
      </p:pic>
      <p:pic>
        <p:nvPicPr>
          <p:cNvPr id="6" name="Picture 2" descr="C:\Users\munroe\AppData\Local\Microsoft\Windows\Temporary Internet Files\Content.IE5\LKZ0TH5V\Internet-Explorer-9-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6" y="891827"/>
            <a:ext cx="787400" cy="787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ular Callout 6"/>
          <p:cNvSpPr/>
          <p:nvPr/>
        </p:nvSpPr>
        <p:spPr bwMode="gray">
          <a:xfrm>
            <a:off x="5116286" y="564574"/>
            <a:ext cx="2721427" cy="990827"/>
          </a:xfrm>
          <a:prstGeom prst="wedgeRectCallout">
            <a:avLst>
              <a:gd name="adj1" fmla="val -164895"/>
              <a:gd name="adj2" fmla="val 85214"/>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Expense Reporting tools are located here</a:t>
            </a:r>
            <a:endParaRPr lang="en-GB" sz="1600" b="1" dirty="0">
              <a:solidFill>
                <a:schemeClr val="bg1"/>
              </a:solidFill>
              <a:cs typeface="Arial" pitchFamily="34" charset="0"/>
            </a:endParaRPr>
          </a:p>
        </p:txBody>
      </p:sp>
      <p:sp>
        <p:nvSpPr>
          <p:cNvPr id="8" name="Rectangular Callout 7"/>
          <p:cNvSpPr/>
          <p:nvPr/>
        </p:nvSpPr>
        <p:spPr bwMode="gray">
          <a:xfrm>
            <a:off x="5457371" y="1799772"/>
            <a:ext cx="2721427" cy="1338942"/>
          </a:xfrm>
          <a:prstGeom prst="wedgeRectCallout">
            <a:avLst>
              <a:gd name="adj1" fmla="val -99295"/>
              <a:gd name="adj2" fmla="val 15428"/>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Select View Expense reports then</a:t>
            </a:r>
          </a:p>
          <a:p>
            <a:pPr algn="ctr">
              <a:spcBef>
                <a:spcPct val="0"/>
              </a:spcBef>
              <a:buClrTx/>
              <a:buSzPct val="90000"/>
            </a:pPr>
            <a:r>
              <a:rPr lang="en-GB" sz="1600" b="1" dirty="0" smtClean="0">
                <a:solidFill>
                  <a:schemeClr val="bg1"/>
                </a:solidFill>
                <a:cs typeface="Arial" pitchFamily="34" charset="0"/>
              </a:rPr>
              <a:t>Use this interface to search for existing expense </a:t>
            </a:r>
            <a:r>
              <a:rPr lang="en-GB" sz="1600" b="1" dirty="0" err="1" smtClean="0">
                <a:solidFill>
                  <a:schemeClr val="bg1"/>
                </a:solidFill>
                <a:cs typeface="Arial" pitchFamily="34" charset="0"/>
              </a:rPr>
              <a:t>reprts</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46078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Walkthrough - Expenses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31</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273" y="1150045"/>
            <a:ext cx="5886450" cy="2409825"/>
          </a:xfrm>
          <a:prstGeom prst="rect">
            <a:avLst/>
          </a:prstGeom>
        </p:spPr>
      </p:pic>
      <p:pic>
        <p:nvPicPr>
          <p:cNvPr id="5" name="Picture 2" descr="C:\Users\munroe\AppData\Local\Microsoft\Windows\Temporary Internet Files\Content.IE5\LKZ0TH5V\Internet-Explorer-9-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6" y="891827"/>
            <a:ext cx="787400" cy="787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p:cNvSpPr/>
          <p:nvPr/>
        </p:nvSpPr>
        <p:spPr bwMode="gray">
          <a:xfrm>
            <a:off x="5457371" y="1799772"/>
            <a:ext cx="2721427" cy="1338942"/>
          </a:xfrm>
          <a:prstGeom prst="wedgeRectCallout">
            <a:avLst>
              <a:gd name="adj1" fmla="val -99295"/>
              <a:gd name="adj2" fmla="val 252"/>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Creating a new expense report begins with this dialog</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354445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Walkthrough - Expenses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32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37" y="1244598"/>
            <a:ext cx="8515350" cy="4572000"/>
          </a:xfrm>
          <a:prstGeom prst="rect">
            <a:avLst/>
          </a:prstGeom>
        </p:spPr>
      </p:pic>
      <p:pic>
        <p:nvPicPr>
          <p:cNvPr id="6" name="Picture 2" descr="C:\Users\munroe\AppData\Local\Microsoft\Windows\Temporary Internet Files\Content.IE5\LKZ0TH5V\Internet-Explorer-9-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6" y="891827"/>
            <a:ext cx="787400" cy="787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ular Callout 6"/>
          <p:cNvSpPr/>
          <p:nvPr/>
        </p:nvSpPr>
        <p:spPr bwMode="gray">
          <a:xfrm>
            <a:off x="5994400" y="1491849"/>
            <a:ext cx="1770743" cy="964187"/>
          </a:xfrm>
          <a:prstGeom prst="wedgeRectCallout">
            <a:avLst>
              <a:gd name="adj1" fmla="val -100895"/>
              <a:gd name="adj2" fmla="val 42528"/>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Fill in an </a:t>
            </a:r>
          </a:p>
          <a:p>
            <a:pPr algn="ctr">
              <a:spcBef>
                <a:spcPct val="0"/>
              </a:spcBef>
              <a:buClrTx/>
              <a:buSzPct val="90000"/>
            </a:pPr>
            <a:r>
              <a:rPr lang="en-GB" sz="1600" b="1" dirty="0" smtClean="0">
                <a:solidFill>
                  <a:schemeClr val="bg1"/>
                </a:solidFill>
                <a:cs typeface="Arial" pitchFamily="34" charset="0"/>
              </a:rPr>
              <a:t>Overview page…</a:t>
            </a:r>
            <a:endParaRPr lang="en-GB" sz="1600" b="1" dirty="0">
              <a:solidFill>
                <a:schemeClr val="bg1"/>
              </a:solidFill>
              <a:cs typeface="Arial" pitchFamily="34" charset="0"/>
            </a:endParaRPr>
          </a:p>
        </p:txBody>
      </p:sp>
      <p:sp>
        <p:nvSpPr>
          <p:cNvPr id="8" name="Rectangular Callout 7"/>
          <p:cNvSpPr/>
          <p:nvPr/>
        </p:nvSpPr>
        <p:spPr bwMode="gray">
          <a:xfrm>
            <a:off x="5762172" y="2861127"/>
            <a:ext cx="2721427" cy="1338942"/>
          </a:xfrm>
          <a:prstGeom prst="wedgeRectCallout">
            <a:avLst>
              <a:gd name="adj1" fmla="val -47562"/>
              <a:gd name="adj2" fmla="val 123829"/>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Then use this dialog to add each expense item </a:t>
            </a:r>
          </a:p>
          <a:p>
            <a:pPr algn="ctr">
              <a:spcBef>
                <a:spcPct val="0"/>
              </a:spcBef>
              <a:buClrTx/>
              <a:buSzPct val="90000"/>
            </a:pPr>
            <a:r>
              <a:rPr lang="en-GB" sz="1600" b="1" dirty="0" smtClean="0">
                <a:solidFill>
                  <a:schemeClr val="bg1"/>
                </a:solidFill>
                <a:cs typeface="Arial" pitchFamily="34" charset="0"/>
              </a:rPr>
              <a:t>to the report</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237311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Demonstration - Expenses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33</a:t>
            </a:fld>
            <a:endParaRPr lang="en-US" dirty="0"/>
          </a:p>
        </p:txBody>
      </p:sp>
      <p:pic>
        <p:nvPicPr>
          <p:cNvPr id="8194" name="Picture 2" descr="C:\Users\munroe\AppData\Local\Microsoft\Windows\Temporary Internet Files\Content.IE5\LKZ0TH5V\How-to-Guid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843" y="1017421"/>
            <a:ext cx="4633531" cy="4181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9274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Travel</a:t>
            </a:r>
            <a:endParaRPr lang="en-GB" dirty="0"/>
          </a:p>
        </p:txBody>
      </p:sp>
      <p:sp>
        <p:nvSpPr>
          <p:cNvPr id="3" name="Content Placeholder 2"/>
          <p:cNvSpPr>
            <a:spLocks noGrp="1"/>
          </p:cNvSpPr>
          <p:nvPr>
            <p:ph sz="quarter" idx="17"/>
          </p:nvPr>
        </p:nvSpPr>
        <p:spPr>
          <a:xfrm>
            <a:off x="449263" y="1240258"/>
            <a:ext cx="6169251" cy="4889742"/>
          </a:xfrm>
        </p:spPr>
        <p:txBody>
          <a:bodyPr>
            <a:normAutofit/>
          </a:bodyPr>
          <a:lstStyle/>
          <a:p>
            <a:r>
              <a:rPr lang="en-GB" dirty="0" smtClean="0"/>
              <a:t>CGI Travel policies are here:</a:t>
            </a:r>
          </a:p>
          <a:p>
            <a:endParaRPr lang="en-GB" dirty="0" smtClean="0">
              <a:hlinkClick r:id="rId3"/>
            </a:endParaRPr>
          </a:p>
          <a:p>
            <a:r>
              <a:rPr lang="en-GB" dirty="0" smtClean="0">
                <a:hlinkClick r:id="rId3"/>
              </a:rPr>
              <a:t>http</a:t>
            </a:r>
            <a:r>
              <a:rPr lang="en-GB" dirty="0">
                <a:hlinkClick r:id="rId3"/>
              </a:rPr>
              <a:t>://</a:t>
            </a:r>
            <a:r>
              <a:rPr lang="en-GB" dirty="0" smtClean="0">
                <a:hlinkClick r:id="rId3"/>
              </a:rPr>
              <a:t>portal.ent.cgi.com/ab/func/res/org/uk/travel/Pages/Manage-Travel.aspx</a:t>
            </a:r>
            <a:endParaRPr lang="en-GB" dirty="0" smtClean="0"/>
          </a:p>
          <a:p>
            <a:endParaRPr lang="en-GB" dirty="0"/>
          </a:p>
          <a:p>
            <a:r>
              <a:rPr lang="en-GB" dirty="0" smtClean="0"/>
              <a:t>Flights and expensive train tickets &amp; hotels need to be booked through CGIs nominated travel agency, HRG - there is a dedicated portal, you need to set yourself up with an account.  </a:t>
            </a:r>
          </a:p>
          <a:p>
            <a:endParaRPr lang="en-GB" dirty="0" smtClean="0">
              <a:hlinkClick r:id="rId4"/>
            </a:endParaRPr>
          </a:p>
          <a:p>
            <a:r>
              <a:rPr lang="en-GB" dirty="0" smtClean="0">
                <a:hlinkClick r:id="rId4"/>
              </a:rPr>
              <a:t>http</a:t>
            </a:r>
            <a:r>
              <a:rPr lang="en-GB" dirty="0">
                <a:hlinkClick r:id="rId4"/>
              </a:rPr>
              <a:t>://</a:t>
            </a:r>
            <a:r>
              <a:rPr lang="en-GB" dirty="0" smtClean="0">
                <a:hlinkClick r:id="rId4"/>
              </a:rPr>
              <a:t>portal.ent.cgi.com/lib/bs/comms/uk/travel/Getting%20Started%20with%20HRG%20UK.pdf</a:t>
            </a:r>
            <a:endParaRPr lang="en-GB" dirty="0" smtClean="0"/>
          </a:p>
          <a:p>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34</a:t>
            </a:fld>
            <a:endParaRPr lang="en-US" dirty="0"/>
          </a:p>
        </p:txBody>
      </p:sp>
      <p:pic>
        <p:nvPicPr>
          <p:cNvPr id="2050" name="Picture 2" descr="C:\Users\munroe\AppData\Local\Microsoft\Windows\Temporary Internet Files\Content.IE5\YXA3XWGK\Travel-Agent-Cartoon[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7542" y="2369342"/>
            <a:ext cx="2333626" cy="211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7378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Travel</a:t>
            </a:r>
            <a:endParaRPr lang="en-GB" dirty="0"/>
          </a:p>
        </p:txBody>
      </p:sp>
      <p:sp>
        <p:nvSpPr>
          <p:cNvPr id="3" name="Content Placeholder 2"/>
          <p:cNvSpPr>
            <a:spLocks noGrp="1"/>
          </p:cNvSpPr>
          <p:nvPr>
            <p:ph sz="quarter" idx="17"/>
          </p:nvPr>
        </p:nvSpPr>
        <p:spPr>
          <a:xfrm>
            <a:off x="449264" y="1240258"/>
            <a:ext cx="6212794" cy="4889742"/>
          </a:xfrm>
        </p:spPr>
        <p:txBody>
          <a:bodyPr>
            <a:normAutofit lnSpcReduction="10000"/>
          </a:bodyPr>
          <a:lstStyle/>
          <a:p>
            <a:endParaRPr lang="en-GB" dirty="0"/>
          </a:p>
          <a:p>
            <a:r>
              <a:rPr lang="en-GB" dirty="0" smtClean="0"/>
              <a:t>Travel must be paid for by yourself and then claimed back via the expenses system. A CGI corporate credit card – </a:t>
            </a:r>
            <a:r>
              <a:rPr lang="en-GB" dirty="0" err="1" smtClean="0"/>
              <a:t>Mastercard</a:t>
            </a:r>
            <a:r>
              <a:rPr lang="en-GB" dirty="0" smtClean="0"/>
              <a:t> - is recommended, but not mandatory.</a:t>
            </a:r>
          </a:p>
          <a:p>
            <a:endParaRPr lang="en-GB" dirty="0" smtClean="0"/>
          </a:p>
          <a:p>
            <a:r>
              <a:rPr lang="en-GB" dirty="0">
                <a:hlinkClick r:id="rId3"/>
              </a:rPr>
              <a:t>http://</a:t>
            </a:r>
            <a:r>
              <a:rPr lang="en-GB" dirty="0" smtClean="0">
                <a:hlinkClick r:id="rId3"/>
              </a:rPr>
              <a:t>portal.ent.cgi.com/ab/func/fin/org/UK/Pages/Bank-of-America-Corporate-Card.aspx</a:t>
            </a:r>
            <a:endParaRPr lang="en-GB" dirty="0" smtClean="0"/>
          </a:p>
          <a:p>
            <a:endParaRPr lang="en-GB" dirty="0"/>
          </a:p>
          <a:p>
            <a:r>
              <a:rPr lang="en-GB" dirty="0" smtClean="0"/>
              <a:t>There is a cap on the nightly rate for a hotel stay.  It varies by city (so “city cap”).   If the city is busy and hotels are hard to find, the cap can be exceeded, but only if you book with a preferred hotel.</a:t>
            </a:r>
          </a:p>
          <a:p>
            <a:r>
              <a:rPr lang="en-GB" dirty="0" smtClean="0"/>
              <a:t>   </a:t>
            </a:r>
            <a:endParaRPr lang="en-GB" dirty="0"/>
          </a:p>
          <a:p>
            <a:r>
              <a:rPr lang="en-GB" dirty="0" smtClean="0"/>
              <a:t>Evening Meals – maximum £30 per night including drinks</a:t>
            </a: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35</a:t>
            </a:fld>
            <a:endParaRPr lang="en-US" dirty="0"/>
          </a:p>
        </p:txBody>
      </p:sp>
      <p:pic>
        <p:nvPicPr>
          <p:cNvPr id="3074" name="Picture 2" descr="C:\Users\munroe\AppData\Local\Microsoft\Windows\Temporary Internet Files\Content.IE5\VMEZGJV6\Well-Traveled_Suitcase[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8716" y="2757714"/>
            <a:ext cx="2123515" cy="1634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9794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Travel</a:t>
            </a:r>
            <a:endParaRPr lang="en-GB" dirty="0"/>
          </a:p>
        </p:txBody>
      </p:sp>
      <p:sp>
        <p:nvSpPr>
          <p:cNvPr id="3" name="Content Placeholder 2"/>
          <p:cNvSpPr>
            <a:spLocks noGrp="1"/>
          </p:cNvSpPr>
          <p:nvPr>
            <p:ph sz="quarter" idx="17"/>
          </p:nvPr>
        </p:nvSpPr>
        <p:spPr>
          <a:xfrm>
            <a:off x="449263" y="1240258"/>
            <a:ext cx="8250237" cy="4889742"/>
          </a:xfrm>
        </p:spPr>
        <p:txBody>
          <a:bodyPr>
            <a:normAutofit/>
          </a:bodyPr>
          <a:lstStyle/>
          <a:p>
            <a:r>
              <a:rPr lang="en-GB" dirty="0" smtClean="0"/>
              <a:t>Travel policy is such that most long distance or overnight trips will require financial approval.</a:t>
            </a:r>
          </a:p>
          <a:p>
            <a:endParaRPr lang="en-GB" dirty="0"/>
          </a:p>
          <a:p>
            <a:r>
              <a:rPr lang="en-GB" dirty="0" smtClean="0"/>
              <a:t>Approval is not always immediately given, usually in a day or so.</a:t>
            </a:r>
          </a:p>
          <a:p>
            <a:endParaRPr lang="en-GB" dirty="0"/>
          </a:p>
          <a:p>
            <a:r>
              <a:rPr lang="en-GB" dirty="0" smtClean="0"/>
              <a:t>If booking a low-cost airline where the price of tickets fluctuate a lot, it may be easier to arrange travel by phoning the travel agency as an approval budget can be agreed and then acted on by the agent.</a:t>
            </a:r>
          </a:p>
          <a:p>
            <a:endParaRPr lang="en-GB" dirty="0"/>
          </a:p>
          <a:p>
            <a:endParaRPr lang="en-GB" dirty="0" smtClean="0"/>
          </a:p>
        </p:txBody>
      </p:sp>
      <p:sp>
        <p:nvSpPr>
          <p:cNvPr id="4" name="Slide Number Placeholder 3"/>
          <p:cNvSpPr>
            <a:spLocks noGrp="1"/>
          </p:cNvSpPr>
          <p:nvPr>
            <p:ph type="sldNum" sz="quarter" idx="12"/>
          </p:nvPr>
        </p:nvSpPr>
        <p:spPr/>
        <p:txBody>
          <a:bodyPr/>
          <a:lstStyle/>
          <a:p>
            <a:fld id="{525A3C56-E491-49B2-93F3-63532DF516BC}" type="slidenum">
              <a:rPr lang="en-US" smtClean="0"/>
              <a:pPr/>
              <a:t>36</a:t>
            </a:fld>
            <a:endParaRPr lang="en-US" dirty="0"/>
          </a:p>
        </p:txBody>
      </p:sp>
      <p:sp>
        <p:nvSpPr>
          <p:cNvPr id="5" name="Rectangle 4"/>
          <p:cNvSpPr/>
          <p:nvPr/>
        </p:nvSpPr>
        <p:spPr bwMode="gray">
          <a:xfrm>
            <a:off x="2481943" y="4557485"/>
            <a:ext cx="3454400" cy="914400"/>
          </a:xfrm>
          <a:prstGeom prst="rect">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Hog Robison Group Telephone Number</a:t>
            </a:r>
          </a:p>
          <a:p>
            <a:pPr algn="ctr">
              <a:spcBef>
                <a:spcPct val="0"/>
              </a:spcBef>
              <a:buClrTx/>
              <a:buSzPct val="90000"/>
            </a:pPr>
            <a:r>
              <a:rPr lang="en-GB" sz="1600" b="1" dirty="0" smtClean="0">
                <a:solidFill>
                  <a:schemeClr val="bg1"/>
                </a:solidFill>
                <a:cs typeface="Arial" pitchFamily="34" charset="0"/>
              </a:rPr>
              <a:t>0843-178-7914</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27434605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Walkthrough - Travel</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37</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675" y="994800"/>
            <a:ext cx="7535119" cy="3570464"/>
          </a:xfrm>
          <a:prstGeom prst="rect">
            <a:avLst/>
          </a:prstGeom>
        </p:spPr>
      </p:pic>
      <p:sp>
        <p:nvSpPr>
          <p:cNvPr id="6" name="Content Placeholder 2"/>
          <p:cNvSpPr>
            <a:spLocks noGrp="1"/>
          </p:cNvSpPr>
          <p:nvPr>
            <p:ph sz="quarter" idx="17"/>
          </p:nvPr>
        </p:nvSpPr>
        <p:spPr>
          <a:xfrm>
            <a:off x="449263" y="1263408"/>
            <a:ext cx="8250237" cy="4889742"/>
          </a:xfrm>
        </p:spPr>
        <p:txBody>
          <a:bodyPr>
            <a:normAutofit/>
          </a:bodyPr>
          <a:lstStyle/>
          <a:p>
            <a:pPr lvl="1" indent="0">
              <a:buNone/>
            </a:pPr>
            <a:endParaRPr lang="en-GB" sz="2400" dirty="0" smtClean="0"/>
          </a:p>
          <a:p>
            <a:pPr lvl="1" indent="0">
              <a:buNone/>
            </a:pPr>
            <a:endParaRPr lang="en-GB" sz="2400" dirty="0"/>
          </a:p>
          <a:p>
            <a:pPr lvl="1" indent="0">
              <a:buNone/>
            </a:pPr>
            <a:endParaRPr lang="en-GB" sz="2400" dirty="0" smtClean="0"/>
          </a:p>
          <a:p>
            <a:pPr lvl="1" indent="0">
              <a:buNone/>
            </a:pPr>
            <a:endParaRPr lang="en-GB" sz="2400" dirty="0"/>
          </a:p>
          <a:p>
            <a:pPr lvl="1" indent="0">
              <a:buNone/>
            </a:pPr>
            <a:endParaRPr lang="en-GB" sz="2400" dirty="0" smtClean="0"/>
          </a:p>
          <a:p>
            <a:pPr lvl="1" indent="0">
              <a:buNone/>
            </a:pPr>
            <a:endParaRPr lang="en-GB" sz="2400" dirty="0"/>
          </a:p>
          <a:p>
            <a:pPr lvl="1" indent="0">
              <a:buNone/>
            </a:pPr>
            <a:endParaRPr lang="en-GB" sz="2400" dirty="0" smtClean="0"/>
          </a:p>
          <a:p>
            <a:pPr lvl="1" indent="0">
              <a:buNone/>
            </a:pPr>
            <a:endParaRPr lang="en-GB" sz="2400" dirty="0" smtClean="0"/>
          </a:p>
          <a:p>
            <a:pPr lvl="1" indent="0">
              <a:buNone/>
            </a:pPr>
            <a:r>
              <a:rPr lang="en-GB" sz="2400" dirty="0" smtClean="0"/>
              <a:t>Link to Travel Agency Site:</a:t>
            </a:r>
          </a:p>
          <a:p>
            <a:pPr lvl="1" indent="0">
              <a:buNone/>
            </a:pPr>
            <a:r>
              <a:rPr lang="en-GB" sz="2400" dirty="0">
                <a:hlinkClick r:id="rId3"/>
              </a:rPr>
              <a:t>https://isuite2.hrgworldwide.com/cgi/Home</a:t>
            </a:r>
            <a:r>
              <a:rPr lang="en-GB" sz="2400" dirty="0" smtClean="0">
                <a:hlinkClick r:id="rId3"/>
              </a:rPr>
              <a:t>/</a:t>
            </a:r>
            <a:endParaRPr lang="en-GB" sz="2400" dirty="0" smtClean="0"/>
          </a:p>
          <a:p>
            <a:pPr lvl="1" indent="0">
              <a:buNone/>
            </a:pPr>
            <a:endParaRPr lang="en-GB" dirty="0" smtClean="0"/>
          </a:p>
          <a:p>
            <a:pPr marL="342900" indent="-342900">
              <a:buFont typeface="Arial" pitchFamily="34" charset="0"/>
              <a:buChar char="•"/>
            </a:pPr>
            <a:endParaRPr lang="en-GB" dirty="0"/>
          </a:p>
        </p:txBody>
      </p:sp>
      <p:pic>
        <p:nvPicPr>
          <p:cNvPr id="7" name="Picture 2" descr="C:\Users\munroe\AppData\Local\Microsoft\Windows\Temporary Internet Files\Content.IE5\LKZ0TH5V\Internet-Explorer-9-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018" y="833771"/>
            <a:ext cx="787400" cy="78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1667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Walkthrough - Travel</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38</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34" y="1082621"/>
            <a:ext cx="7986532" cy="3051571"/>
          </a:xfrm>
          <a:prstGeom prst="rect">
            <a:avLst/>
          </a:prstGeom>
        </p:spPr>
      </p:pic>
      <p:pic>
        <p:nvPicPr>
          <p:cNvPr id="5" name="Picture 2" descr="C:\Users\munroe\AppData\Local\Microsoft\Windows\Temporary Internet Files\Content.IE5\LKZ0TH5V\Internet-Explorer-9-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336" y="906341"/>
            <a:ext cx="787400" cy="787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p:cNvSpPr/>
          <p:nvPr/>
        </p:nvSpPr>
        <p:spPr bwMode="gray">
          <a:xfrm>
            <a:off x="428172" y="3228973"/>
            <a:ext cx="1915886" cy="1401083"/>
          </a:xfrm>
          <a:prstGeom prst="wedgeRectCallout">
            <a:avLst>
              <a:gd name="adj1" fmla="val 67045"/>
              <a:gd name="adj2" fmla="val -49469"/>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Select your country in the following screen</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342320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Walkthrough - Travel</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39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42" y="1077380"/>
            <a:ext cx="8621486" cy="4388648"/>
          </a:xfrm>
          <a:prstGeom prst="rect">
            <a:avLst/>
          </a:prstGeom>
        </p:spPr>
      </p:pic>
      <p:pic>
        <p:nvPicPr>
          <p:cNvPr id="5" name="Picture 2" descr="C:\Users\munroe\AppData\Local\Microsoft\Windows\Temporary Internet Files\Content.IE5\LKZ0TH5V\Internet-Explorer-9-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74" y="833771"/>
            <a:ext cx="787400" cy="787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p:cNvSpPr/>
          <p:nvPr/>
        </p:nvSpPr>
        <p:spPr bwMode="gray">
          <a:xfrm>
            <a:off x="2460172" y="3766002"/>
            <a:ext cx="1915886" cy="1401083"/>
          </a:xfrm>
          <a:prstGeom prst="wedgeRectCallout">
            <a:avLst>
              <a:gd name="adj1" fmla="val -75380"/>
              <a:gd name="adj2" fmla="val -40146"/>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This option allows you to book travel</a:t>
            </a:r>
            <a:endParaRPr lang="en-GB" sz="1600" b="1" dirty="0">
              <a:solidFill>
                <a:schemeClr val="bg1"/>
              </a:solidFill>
              <a:cs typeface="Arial" pitchFamily="34" charset="0"/>
            </a:endParaRPr>
          </a:p>
        </p:txBody>
      </p:sp>
      <p:sp>
        <p:nvSpPr>
          <p:cNvPr id="7" name="Rectangular Callout 6"/>
          <p:cNvSpPr/>
          <p:nvPr/>
        </p:nvSpPr>
        <p:spPr bwMode="gray">
          <a:xfrm>
            <a:off x="3418115" y="1555402"/>
            <a:ext cx="1915886" cy="1981655"/>
          </a:xfrm>
          <a:prstGeom prst="wedgeRectCallout">
            <a:avLst>
              <a:gd name="adj1" fmla="val -146592"/>
              <a:gd name="adj2" fmla="val 14900"/>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This option lets you record general information like passport number and seating preferences</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246921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Topics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4</a:t>
            </a:fld>
            <a:endParaRPr lang="en-US" dirty="0"/>
          </a:p>
        </p:txBody>
      </p:sp>
      <p:sp>
        <p:nvSpPr>
          <p:cNvPr id="4" name="Content Placeholder 3"/>
          <p:cNvSpPr>
            <a:spLocks noGrp="1"/>
          </p:cNvSpPr>
          <p:nvPr>
            <p:ph sz="quarter" idx="17"/>
          </p:nvPr>
        </p:nvSpPr>
        <p:spPr/>
        <p:txBody>
          <a:bodyPr>
            <a:normAutofit/>
          </a:bodyPr>
          <a:lstStyle/>
          <a:p>
            <a:pPr marL="342900" indent="-342900">
              <a:buFont typeface="Arial" pitchFamily="34" charset="0"/>
              <a:buChar char="•"/>
            </a:pPr>
            <a:r>
              <a:rPr lang="en-GB" sz="2400" dirty="0" smtClean="0"/>
              <a:t>About </a:t>
            </a:r>
            <a:r>
              <a:rPr lang="en-GB" sz="2400" dirty="0"/>
              <a:t>CGI</a:t>
            </a:r>
          </a:p>
          <a:p>
            <a:pPr marL="342900" indent="-342900">
              <a:buFont typeface="Arial" pitchFamily="34" charset="0"/>
              <a:buChar char="•"/>
            </a:pPr>
            <a:r>
              <a:rPr lang="en-GB" sz="2400" dirty="0" smtClean="0"/>
              <a:t>Laptops </a:t>
            </a:r>
            <a:r>
              <a:rPr lang="en-GB" sz="2400" dirty="0"/>
              <a:t>and Phones</a:t>
            </a:r>
          </a:p>
          <a:p>
            <a:pPr marL="342900" indent="-342900">
              <a:buFont typeface="Arial" pitchFamily="34" charset="0"/>
              <a:buChar char="•"/>
            </a:pPr>
            <a:r>
              <a:rPr lang="en-GB" sz="2400" dirty="0" smtClean="0"/>
              <a:t>Software</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Break and Tour Office</a:t>
            </a:r>
            <a:endParaRPr lang="en-GB" sz="2400" dirty="0"/>
          </a:p>
          <a:p>
            <a:pPr marL="342900" indent="-342900">
              <a:buFont typeface="Arial" pitchFamily="34" charset="0"/>
              <a:buChar char="•"/>
            </a:pPr>
            <a:endParaRPr lang="en-GB" sz="2400" dirty="0"/>
          </a:p>
          <a:p>
            <a:pPr marL="342900" indent="-342900">
              <a:buFont typeface="Arial" pitchFamily="34" charset="0"/>
              <a:buChar char="•"/>
            </a:pPr>
            <a:r>
              <a:rPr lang="en-GB" sz="2400" dirty="0" smtClean="0"/>
              <a:t>Timesheets</a:t>
            </a:r>
          </a:p>
          <a:p>
            <a:pPr marL="342900" indent="-342900">
              <a:buFont typeface="Arial" pitchFamily="34" charset="0"/>
              <a:buChar char="•"/>
            </a:pPr>
            <a:r>
              <a:rPr lang="en-GB" sz="2400" dirty="0" smtClean="0"/>
              <a:t>Expenses &amp; Travel</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Book Desks and Rooms</a:t>
            </a:r>
          </a:p>
          <a:p>
            <a:pPr marL="342900" indent="-342900">
              <a:buFont typeface="Arial" pitchFamily="34" charset="0"/>
              <a:buChar char="•"/>
            </a:pPr>
            <a:r>
              <a:rPr lang="en-GB" sz="2400" dirty="0" smtClean="0"/>
              <a:t>Remote Working</a:t>
            </a:r>
          </a:p>
        </p:txBody>
      </p:sp>
      <p:sp>
        <p:nvSpPr>
          <p:cNvPr id="5" name="Content Placeholder 4"/>
          <p:cNvSpPr>
            <a:spLocks noGrp="1"/>
          </p:cNvSpPr>
          <p:nvPr>
            <p:ph sz="quarter" idx="18"/>
          </p:nvPr>
        </p:nvSpPr>
        <p:spPr>
          <a:xfrm>
            <a:off x="4754116" y="1255104"/>
            <a:ext cx="3945384" cy="4871259"/>
          </a:xfrm>
        </p:spPr>
        <p:txBody>
          <a:bodyPr>
            <a:normAutofit lnSpcReduction="10000"/>
          </a:bodyPr>
          <a:lstStyle/>
          <a:p>
            <a:pPr marL="342900" indent="-342900">
              <a:buFont typeface="Arial" pitchFamily="34" charset="0"/>
              <a:buChar char="•"/>
            </a:pPr>
            <a:r>
              <a:rPr lang="en-GB" sz="2400" dirty="0" smtClean="0"/>
              <a:t>E-learning and </a:t>
            </a:r>
            <a:r>
              <a:rPr lang="en-GB" sz="2400" dirty="0" err="1" smtClean="0"/>
              <a:t>Skillport</a:t>
            </a:r>
            <a:endParaRPr lang="en-GB" sz="2400" dirty="0" smtClean="0"/>
          </a:p>
          <a:p>
            <a:pPr marL="342900" indent="-342900">
              <a:buFont typeface="Arial" pitchFamily="34" charset="0"/>
              <a:buChar char="•"/>
            </a:pPr>
            <a:r>
              <a:rPr lang="en-GB" sz="2400" dirty="0" smtClean="0"/>
              <a:t>Social Media</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Holidays &amp; Sick Leave</a:t>
            </a:r>
          </a:p>
          <a:p>
            <a:pPr marL="342900" indent="-342900">
              <a:buFont typeface="Arial" pitchFamily="34" charset="0"/>
              <a:buChar char="•"/>
            </a:pPr>
            <a:r>
              <a:rPr lang="en-GB" sz="2400" dirty="0" smtClean="0"/>
              <a:t>Flexible Benefits</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Break</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Dress Code</a:t>
            </a:r>
          </a:p>
          <a:p>
            <a:pPr marL="342900" indent="-342900">
              <a:buFont typeface="Arial" pitchFamily="34" charset="0"/>
              <a:buChar char="•"/>
            </a:pPr>
            <a:r>
              <a:rPr lang="en-GB" sz="2400" dirty="0" smtClean="0"/>
              <a:t>Resource Management</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Wrap-Up</a:t>
            </a:r>
          </a:p>
          <a:p>
            <a:endParaRPr lang="en-GB" dirty="0"/>
          </a:p>
        </p:txBody>
      </p:sp>
      <p:sp>
        <p:nvSpPr>
          <p:cNvPr id="6" name="Rectangle 5"/>
          <p:cNvSpPr/>
          <p:nvPr/>
        </p:nvSpPr>
        <p:spPr bwMode="gray">
          <a:xfrm flipV="1">
            <a:off x="312247" y="1219201"/>
            <a:ext cx="3925924" cy="484186"/>
          </a:xfrm>
          <a:prstGeom prst="rect">
            <a:avLst/>
          </a:prstGeom>
          <a:noFill/>
          <a:ln w="38100">
            <a:headEnd/>
            <a:tailEn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spTree>
    <p:extLst>
      <p:ext uri="{BB962C8B-B14F-4D97-AF65-F5344CB8AC3E}">
        <p14:creationId xmlns:p14="http://schemas.microsoft.com/office/powerpoint/2010/main" val="258309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Walkthrough - Travel</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40</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42" y="1079317"/>
            <a:ext cx="8606971" cy="5012091"/>
          </a:xfrm>
          <a:prstGeom prst="rect">
            <a:avLst/>
          </a:prstGeom>
        </p:spPr>
      </p:pic>
      <p:pic>
        <p:nvPicPr>
          <p:cNvPr id="5" name="Picture 2" descr="C:\Users\munroe\AppData\Local\Microsoft\Windows\Temporary Internet Files\Content.IE5\LKZ0TH5V\Internet-Explorer-9-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88" y="804743"/>
            <a:ext cx="787400" cy="78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8536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Walkthrough - Travel</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41</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326" y="1227472"/>
            <a:ext cx="8442170" cy="4534700"/>
          </a:xfrm>
          <a:prstGeom prst="rect">
            <a:avLst/>
          </a:prstGeom>
        </p:spPr>
      </p:pic>
      <p:pic>
        <p:nvPicPr>
          <p:cNvPr id="5" name="Picture 2" descr="C:\Users\munroe\AppData\Local\Microsoft\Windows\Temporary Internet Files\Content.IE5\LKZ0TH5V\Internet-Explorer-9-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74" y="833771"/>
            <a:ext cx="787400" cy="7874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ular Callout 8"/>
          <p:cNvSpPr/>
          <p:nvPr/>
        </p:nvSpPr>
        <p:spPr bwMode="gray">
          <a:xfrm>
            <a:off x="1371600" y="4782002"/>
            <a:ext cx="1915886" cy="1401083"/>
          </a:xfrm>
          <a:prstGeom prst="wedgeRectCallout">
            <a:avLst>
              <a:gd name="adj1" fmla="val -10986"/>
              <a:gd name="adj2" fmla="val -213147"/>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This interface allows you to look for flights</a:t>
            </a:r>
            <a:endParaRPr lang="en-GB" sz="1600" b="1" dirty="0">
              <a:solidFill>
                <a:schemeClr val="bg1"/>
              </a:solidFill>
              <a:cs typeface="Arial" pitchFamily="34" charset="0"/>
            </a:endParaRPr>
          </a:p>
        </p:txBody>
      </p:sp>
      <p:sp>
        <p:nvSpPr>
          <p:cNvPr id="10" name="Rectangular Callout 9"/>
          <p:cNvSpPr/>
          <p:nvPr/>
        </p:nvSpPr>
        <p:spPr bwMode="gray">
          <a:xfrm>
            <a:off x="6262915" y="4190773"/>
            <a:ext cx="1915886" cy="1401083"/>
          </a:xfrm>
          <a:prstGeom prst="wedgeRectCallout">
            <a:avLst>
              <a:gd name="adj1" fmla="val -80683"/>
              <a:gd name="adj2" fmla="val 30297"/>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Enter your timing preferences then press search</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177017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Walkthrough - Travel</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42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33" y="1058235"/>
            <a:ext cx="7905509" cy="4963542"/>
          </a:xfrm>
          <a:prstGeom prst="rect">
            <a:avLst/>
          </a:prstGeom>
        </p:spPr>
      </p:pic>
      <p:pic>
        <p:nvPicPr>
          <p:cNvPr id="5" name="Picture 2" descr="C:\Users\munroe\AppData\Local\Microsoft\Windows\Temporary Internet Files\Content.IE5\LKZ0TH5V\Internet-Explorer-9-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364" y="978911"/>
            <a:ext cx="787400" cy="787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p:cNvSpPr/>
          <p:nvPr/>
        </p:nvSpPr>
        <p:spPr bwMode="gray">
          <a:xfrm>
            <a:off x="6458859" y="3340648"/>
            <a:ext cx="1915886" cy="1401083"/>
          </a:xfrm>
          <a:prstGeom prst="wedgeRectCallout">
            <a:avLst>
              <a:gd name="adj1" fmla="val -135227"/>
              <a:gd name="adj2" fmla="val -781"/>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Use this screen</a:t>
            </a:r>
          </a:p>
          <a:p>
            <a:pPr algn="ctr">
              <a:spcBef>
                <a:spcPct val="0"/>
              </a:spcBef>
              <a:buClrTx/>
              <a:buSzPct val="90000"/>
            </a:pPr>
            <a:r>
              <a:rPr lang="en-GB" sz="1600" b="1" dirty="0" smtClean="0">
                <a:solidFill>
                  <a:schemeClr val="bg1"/>
                </a:solidFill>
                <a:cs typeface="Arial" pitchFamily="34" charset="0"/>
              </a:rPr>
              <a:t>to select a flight</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334439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458" y="1265095"/>
            <a:ext cx="6843712" cy="4884532"/>
          </a:xfrm>
          <a:prstGeom prst="rect">
            <a:avLst/>
          </a:prstGeom>
        </p:spPr>
      </p:pic>
      <p:sp>
        <p:nvSpPr>
          <p:cNvPr id="2" name="Title 1"/>
          <p:cNvSpPr>
            <a:spLocks noGrp="1"/>
          </p:cNvSpPr>
          <p:nvPr>
            <p:ph type="title"/>
          </p:nvPr>
        </p:nvSpPr>
        <p:spPr/>
        <p:txBody>
          <a:bodyPr/>
          <a:lstStyle/>
          <a:p>
            <a:r>
              <a:rPr lang="en-GB" dirty="0" smtClean="0"/>
              <a:t>Walkthrough - Travel</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43</a:t>
            </a:fld>
            <a:endParaRPr lang="en-US" dirty="0"/>
          </a:p>
        </p:txBody>
      </p:sp>
      <p:pic>
        <p:nvPicPr>
          <p:cNvPr id="5" name="Picture 2" descr="C:\Users\munroe\AppData\Local\Microsoft\Windows\Temporary Internet Files\Content.IE5\LKZ0TH5V\Internet-Explorer-9-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697" y="871395"/>
            <a:ext cx="787400" cy="7874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ular Callout 8"/>
          <p:cNvSpPr/>
          <p:nvPr/>
        </p:nvSpPr>
        <p:spPr bwMode="gray">
          <a:xfrm>
            <a:off x="268515" y="3006819"/>
            <a:ext cx="1915886" cy="1401083"/>
          </a:xfrm>
          <a:prstGeom prst="wedgeRectCallout">
            <a:avLst>
              <a:gd name="adj1" fmla="val -1137"/>
              <a:gd name="adj2" fmla="val -158243"/>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A similar interface exists to book hotels</a:t>
            </a:r>
            <a:endParaRPr lang="en-GB" sz="1600" b="1" dirty="0">
              <a:solidFill>
                <a:schemeClr val="bg1"/>
              </a:solidFill>
              <a:cs typeface="Arial" pitchFamily="34" charset="0"/>
            </a:endParaRPr>
          </a:p>
        </p:txBody>
      </p:sp>
      <p:sp>
        <p:nvSpPr>
          <p:cNvPr id="10" name="Rectangular Callout 9"/>
          <p:cNvSpPr/>
          <p:nvPr/>
        </p:nvSpPr>
        <p:spPr bwMode="gray">
          <a:xfrm>
            <a:off x="7112227" y="3006819"/>
            <a:ext cx="1915886" cy="1401083"/>
          </a:xfrm>
          <a:prstGeom prst="wedgeRectCallout">
            <a:avLst>
              <a:gd name="adj1" fmla="val -68561"/>
              <a:gd name="adj2" fmla="val 59303"/>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If you’ve booked a flight as part of the same trip your nights stay will be assumed</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16995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Walkthrough - Travel</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44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17" y="1249183"/>
            <a:ext cx="8403220" cy="4578005"/>
          </a:xfrm>
          <a:prstGeom prst="rect">
            <a:avLst/>
          </a:prstGeom>
        </p:spPr>
      </p:pic>
      <p:pic>
        <p:nvPicPr>
          <p:cNvPr id="5" name="Picture 2" descr="C:\Users\munroe\AppData\Local\Microsoft\Windows\Temporary Internet Files\Content.IE5\LKZ0TH5V\Internet-Explorer-9-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24" y="1007939"/>
            <a:ext cx="787400" cy="787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p:cNvSpPr/>
          <p:nvPr/>
        </p:nvSpPr>
        <p:spPr bwMode="gray">
          <a:xfrm>
            <a:off x="6458859" y="3340648"/>
            <a:ext cx="1915886" cy="1401083"/>
          </a:xfrm>
          <a:prstGeom prst="wedgeRectCallout">
            <a:avLst>
              <a:gd name="adj1" fmla="val -135227"/>
              <a:gd name="adj2" fmla="val -781"/>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Use this screen</a:t>
            </a:r>
          </a:p>
          <a:p>
            <a:pPr algn="ctr">
              <a:spcBef>
                <a:spcPct val="0"/>
              </a:spcBef>
              <a:buClrTx/>
              <a:buSzPct val="90000"/>
            </a:pPr>
            <a:r>
              <a:rPr lang="en-GB" sz="1600" b="1" dirty="0" smtClean="0">
                <a:solidFill>
                  <a:schemeClr val="bg1"/>
                </a:solidFill>
                <a:cs typeface="Arial" pitchFamily="34" charset="0"/>
              </a:rPr>
              <a:t>to select an individual hotel room. </a:t>
            </a:r>
            <a:endParaRPr lang="en-GB" sz="1600" b="1" dirty="0">
              <a:solidFill>
                <a:schemeClr val="bg1"/>
              </a:solidFill>
              <a:cs typeface="Arial" pitchFamily="34" charset="0"/>
            </a:endParaRPr>
          </a:p>
        </p:txBody>
      </p:sp>
      <p:sp>
        <p:nvSpPr>
          <p:cNvPr id="7" name="Rectangular Callout 6"/>
          <p:cNvSpPr/>
          <p:nvPr/>
        </p:nvSpPr>
        <p:spPr bwMode="gray">
          <a:xfrm>
            <a:off x="6611259" y="1094797"/>
            <a:ext cx="1915886" cy="1401083"/>
          </a:xfrm>
          <a:prstGeom prst="wedgeRectCallout">
            <a:avLst>
              <a:gd name="adj1" fmla="val -135227"/>
              <a:gd name="adj2" fmla="val -781"/>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The system understands and will try to enforce CGI travel policies</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334439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057" y="1401639"/>
            <a:ext cx="7712301" cy="4748516"/>
          </a:xfrm>
          <a:prstGeom prst="rect">
            <a:avLst/>
          </a:prstGeom>
        </p:spPr>
      </p:pic>
      <p:sp>
        <p:nvSpPr>
          <p:cNvPr id="2" name="Title 1"/>
          <p:cNvSpPr>
            <a:spLocks noGrp="1"/>
          </p:cNvSpPr>
          <p:nvPr>
            <p:ph type="title"/>
          </p:nvPr>
        </p:nvSpPr>
        <p:spPr/>
        <p:txBody>
          <a:bodyPr/>
          <a:lstStyle/>
          <a:p>
            <a:r>
              <a:rPr lang="en-GB" dirty="0" smtClean="0"/>
              <a:t>Walkthrough - Travel</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45</a:t>
            </a:fld>
            <a:endParaRPr lang="en-US" dirty="0"/>
          </a:p>
        </p:txBody>
      </p:sp>
      <p:pic>
        <p:nvPicPr>
          <p:cNvPr id="5" name="Picture 2" descr="C:\Users\munroe\AppData\Local\Microsoft\Windows\Temporary Internet Files\Content.IE5\LKZ0TH5V\Internet-Explorer-9-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24" y="1007939"/>
            <a:ext cx="787400" cy="787400"/>
          </a:xfrm>
          <a:prstGeom prst="rect">
            <a:avLst/>
          </a:prstGeom>
          <a:noFill/>
          <a:extLst>
            <a:ext uri="{909E8E84-426E-40DD-AFC4-6F175D3DCCD1}">
              <a14:hiddenFill xmlns:a14="http://schemas.microsoft.com/office/drawing/2010/main">
                <a:solidFill>
                  <a:srgbClr val="FFFFFF"/>
                </a:solidFill>
              </a14:hiddenFill>
            </a:ext>
          </a:extLst>
        </p:spPr>
      </p:pic>
      <p:sp>
        <p:nvSpPr>
          <p:cNvPr id="7" name="Down Arrow Callout 6"/>
          <p:cNvSpPr/>
          <p:nvPr/>
        </p:nvSpPr>
        <p:spPr bwMode="gray">
          <a:xfrm>
            <a:off x="3294743" y="4731657"/>
            <a:ext cx="2467428" cy="1683657"/>
          </a:xfrm>
          <a:prstGeom prst="downArrowCallout">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At the bottom of the itinerary there is a button to finalize it…</a:t>
            </a:r>
            <a:endParaRPr lang="en-GB" sz="1600" b="1" dirty="0">
              <a:solidFill>
                <a:schemeClr val="bg1"/>
              </a:solidFill>
              <a:cs typeface="Arial" pitchFamily="34" charset="0"/>
            </a:endParaRPr>
          </a:p>
        </p:txBody>
      </p:sp>
      <p:sp>
        <p:nvSpPr>
          <p:cNvPr id="8" name="Down Arrow Callout 7"/>
          <p:cNvSpPr/>
          <p:nvPr/>
        </p:nvSpPr>
        <p:spPr bwMode="gray">
          <a:xfrm>
            <a:off x="5914571" y="4731657"/>
            <a:ext cx="2467428" cy="1683657"/>
          </a:xfrm>
          <a:prstGeom prst="downArrowCallout">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You are then taken to a screen to confirm payment</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234131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Demonstration - Travel</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46</a:t>
            </a:fld>
            <a:endParaRPr lang="en-US" dirty="0"/>
          </a:p>
        </p:txBody>
      </p:sp>
      <p:pic>
        <p:nvPicPr>
          <p:cNvPr id="8194" name="Picture 2" descr="C:\Users\munroe\AppData\Local\Microsoft\Windows\Temporary Internet Files\Content.IE5\LKZ0TH5V\How-to-Guid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843" y="1017421"/>
            <a:ext cx="4633531" cy="4181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0885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Topics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47</a:t>
            </a:fld>
            <a:endParaRPr lang="en-US" dirty="0"/>
          </a:p>
        </p:txBody>
      </p:sp>
      <p:sp>
        <p:nvSpPr>
          <p:cNvPr id="4" name="Content Placeholder 3"/>
          <p:cNvSpPr>
            <a:spLocks noGrp="1"/>
          </p:cNvSpPr>
          <p:nvPr>
            <p:ph sz="quarter" idx="17"/>
          </p:nvPr>
        </p:nvSpPr>
        <p:spPr/>
        <p:txBody>
          <a:bodyPr>
            <a:normAutofit/>
          </a:bodyPr>
          <a:lstStyle/>
          <a:p>
            <a:pPr marL="342900" indent="-342900">
              <a:buFont typeface="Arial" pitchFamily="34" charset="0"/>
              <a:buChar char="•"/>
            </a:pPr>
            <a:r>
              <a:rPr lang="en-GB" sz="2400" dirty="0" smtClean="0"/>
              <a:t>About </a:t>
            </a:r>
            <a:r>
              <a:rPr lang="en-GB" sz="2400" dirty="0"/>
              <a:t>CGI</a:t>
            </a:r>
          </a:p>
          <a:p>
            <a:pPr marL="342900" indent="-342900">
              <a:buFont typeface="Arial" pitchFamily="34" charset="0"/>
              <a:buChar char="•"/>
            </a:pPr>
            <a:r>
              <a:rPr lang="en-GB" sz="2400" dirty="0" smtClean="0"/>
              <a:t>Laptops </a:t>
            </a:r>
            <a:r>
              <a:rPr lang="en-GB" sz="2400" dirty="0"/>
              <a:t>and Phones</a:t>
            </a:r>
          </a:p>
          <a:p>
            <a:pPr marL="342900" indent="-342900">
              <a:buFont typeface="Arial" pitchFamily="34" charset="0"/>
              <a:buChar char="•"/>
            </a:pPr>
            <a:r>
              <a:rPr lang="en-GB" sz="2400" dirty="0" smtClean="0"/>
              <a:t>Software</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Break and Tour Office</a:t>
            </a:r>
            <a:endParaRPr lang="en-GB" sz="2400" dirty="0"/>
          </a:p>
          <a:p>
            <a:pPr marL="342900" indent="-342900">
              <a:buFont typeface="Arial" pitchFamily="34" charset="0"/>
              <a:buChar char="•"/>
            </a:pPr>
            <a:endParaRPr lang="en-GB" sz="2400" dirty="0"/>
          </a:p>
          <a:p>
            <a:pPr marL="342900" indent="-342900">
              <a:buFont typeface="Arial" pitchFamily="34" charset="0"/>
              <a:buChar char="•"/>
            </a:pPr>
            <a:r>
              <a:rPr lang="en-GB" sz="2400" dirty="0" smtClean="0"/>
              <a:t>Timesheets</a:t>
            </a:r>
          </a:p>
          <a:p>
            <a:pPr marL="342900" indent="-342900">
              <a:buFont typeface="Arial" pitchFamily="34" charset="0"/>
              <a:buChar char="•"/>
            </a:pPr>
            <a:r>
              <a:rPr lang="en-GB" sz="2400" dirty="0" smtClean="0"/>
              <a:t>Expenses &amp; Travel</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Book Desks and Rooms</a:t>
            </a:r>
          </a:p>
          <a:p>
            <a:pPr marL="342900" indent="-342900">
              <a:buFont typeface="Arial" pitchFamily="34" charset="0"/>
              <a:buChar char="•"/>
            </a:pPr>
            <a:r>
              <a:rPr lang="en-GB" sz="2400" dirty="0" smtClean="0"/>
              <a:t>Remote Working</a:t>
            </a:r>
          </a:p>
        </p:txBody>
      </p:sp>
      <p:sp>
        <p:nvSpPr>
          <p:cNvPr id="5" name="Content Placeholder 4"/>
          <p:cNvSpPr>
            <a:spLocks noGrp="1"/>
          </p:cNvSpPr>
          <p:nvPr>
            <p:ph sz="quarter" idx="18"/>
          </p:nvPr>
        </p:nvSpPr>
        <p:spPr>
          <a:xfrm>
            <a:off x="4754116" y="1255104"/>
            <a:ext cx="3945384" cy="4871259"/>
          </a:xfrm>
        </p:spPr>
        <p:txBody>
          <a:bodyPr>
            <a:normAutofit lnSpcReduction="10000"/>
          </a:bodyPr>
          <a:lstStyle/>
          <a:p>
            <a:pPr marL="342900" indent="-342900">
              <a:buFont typeface="Arial" pitchFamily="34" charset="0"/>
              <a:buChar char="•"/>
            </a:pPr>
            <a:r>
              <a:rPr lang="en-GB" sz="2400" dirty="0" smtClean="0"/>
              <a:t>E-learning and </a:t>
            </a:r>
            <a:r>
              <a:rPr lang="en-GB" sz="2400" dirty="0" err="1" smtClean="0"/>
              <a:t>Skillport</a:t>
            </a:r>
            <a:endParaRPr lang="en-GB" sz="2400" dirty="0" smtClean="0"/>
          </a:p>
          <a:p>
            <a:pPr marL="342900" indent="-342900">
              <a:buFont typeface="Arial" pitchFamily="34" charset="0"/>
              <a:buChar char="•"/>
            </a:pPr>
            <a:r>
              <a:rPr lang="en-GB" sz="2400" dirty="0" smtClean="0"/>
              <a:t>Social Media</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Holidays &amp; Sick Leave</a:t>
            </a:r>
          </a:p>
          <a:p>
            <a:pPr marL="342900" indent="-342900">
              <a:buFont typeface="Arial" pitchFamily="34" charset="0"/>
              <a:buChar char="•"/>
            </a:pPr>
            <a:r>
              <a:rPr lang="en-GB" sz="2400" dirty="0" smtClean="0"/>
              <a:t>Flexible Benefits</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Break</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Dress Code</a:t>
            </a:r>
          </a:p>
          <a:p>
            <a:pPr marL="342900" indent="-342900">
              <a:buFont typeface="Arial" pitchFamily="34" charset="0"/>
              <a:buChar char="•"/>
            </a:pPr>
            <a:r>
              <a:rPr lang="en-GB" sz="2400" dirty="0" smtClean="0"/>
              <a:t>Resource Management</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Wrap-Up</a:t>
            </a:r>
          </a:p>
          <a:p>
            <a:endParaRPr lang="en-GB" dirty="0"/>
          </a:p>
        </p:txBody>
      </p:sp>
      <p:sp>
        <p:nvSpPr>
          <p:cNvPr id="6" name="Rectangle 5"/>
          <p:cNvSpPr/>
          <p:nvPr/>
        </p:nvSpPr>
        <p:spPr bwMode="gray">
          <a:xfrm flipV="1">
            <a:off x="312247" y="5196115"/>
            <a:ext cx="3925924" cy="484186"/>
          </a:xfrm>
          <a:prstGeom prst="rect">
            <a:avLst/>
          </a:prstGeom>
          <a:noFill/>
          <a:ln w="38100">
            <a:headEnd/>
            <a:tailEn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spTree>
    <p:extLst>
      <p:ext uri="{BB962C8B-B14F-4D97-AF65-F5344CB8AC3E}">
        <p14:creationId xmlns:p14="http://schemas.microsoft.com/office/powerpoint/2010/main" val="149673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Desk </a:t>
            </a:r>
            <a:r>
              <a:rPr lang="en-GB" dirty="0"/>
              <a:t>and Room Booking</a:t>
            </a:r>
          </a:p>
        </p:txBody>
      </p:sp>
      <p:sp>
        <p:nvSpPr>
          <p:cNvPr id="3" name="Content Placeholder 2"/>
          <p:cNvSpPr>
            <a:spLocks noGrp="1"/>
          </p:cNvSpPr>
          <p:nvPr>
            <p:ph sz="quarter" idx="17"/>
          </p:nvPr>
        </p:nvSpPr>
        <p:spPr/>
        <p:txBody>
          <a:bodyPr>
            <a:normAutofit lnSpcReduction="10000"/>
          </a:bodyPr>
          <a:lstStyle/>
          <a:p>
            <a:pPr marL="342900" indent="-342900">
              <a:buFont typeface="Arial" pitchFamily="34" charset="0"/>
              <a:buChar char="•"/>
            </a:pPr>
            <a:r>
              <a:rPr lang="en-GB" sz="2400" dirty="0" smtClean="0"/>
              <a:t>CGI offices run on a hot-desking principle.  You can sit where you like (preferably) within designated project areas but you must book a desk.</a:t>
            </a:r>
          </a:p>
          <a:p>
            <a:pPr marL="342900" indent="-342900">
              <a:buFont typeface="Arial" pitchFamily="34" charset="0"/>
              <a:buChar char="•"/>
            </a:pPr>
            <a:r>
              <a:rPr lang="en-GB" sz="2400" dirty="0" smtClean="0"/>
              <a:t>More essential at CGI’s busiest offices where desk space is short</a:t>
            </a:r>
          </a:p>
          <a:p>
            <a:pPr marL="342900" indent="-342900">
              <a:buFont typeface="Arial" pitchFamily="34" charset="0"/>
              <a:buChar char="•"/>
            </a:pPr>
            <a:r>
              <a:rPr lang="en-GB" sz="2400" dirty="0" smtClean="0"/>
              <a:t>Most CGI offices use an online tool called DARBE</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If you need to organise a team or client meeting you are allowed to book a room within a CGI offices.  In some cases you can do this in DARBE, in some offices you go through reception desk </a:t>
            </a:r>
          </a:p>
          <a:p>
            <a:pPr marL="342900" indent="-342900">
              <a:buFont typeface="Arial" pitchFamily="34" charset="0"/>
              <a:buChar char="•"/>
            </a:pPr>
            <a:r>
              <a:rPr lang="en-GB" sz="2400" dirty="0" smtClean="0"/>
              <a:t>Meeting rooms generally have a projector and a teleconferencing phone</a:t>
            </a:r>
          </a:p>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606425" lvl="1" indent="-342900"/>
            <a:endParaRPr lang="en-GB" sz="2400" dirty="0" smtClean="0"/>
          </a:p>
          <a:p>
            <a:pPr marL="606425" lvl="1" indent="-342900"/>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48</a:t>
            </a:fld>
            <a:endParaRPr lang="en-US" dirty="0"/>
          </a:p>
        </p:txBody>
      </p:sp>
    </p:spTree>
    <p:extLst>
      <p:ext uri="{BB962C8B-B14F-4D97-AF65-F5344CB8AC3E}">
        <p14:creationId xmlns:p14="http://schemas.microsoft.com/office/powerpoint/2010/main" val="36028778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Walkthrough – Desk and Room Booking</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49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88" y="1097726"/>
            <a:ext cx="8385189" cy="3196482"/>
          </a:xfrm>
          <a:prstGeom prst="rect">
            <a:avLst/>
          </a:prstGeom>
        </p:spPr>
      </p:pic>
      <p:pic>
        <p:nvPicPr>
          <p:cNvPr id="5" name="Picture 2" descr="C:\Users\munroe\AppData\Local\Microsoft\Windows\Temporary Internet Files\Content.IE5\LKZ0TH5V\Internet-Explorer-9-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60" y="920855"/>
            <a:ext cx="787400" cy="787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p:cNvSpPr/>
          <p:nvPr/>
        </p:nvSpPr>
        <p:spPr bwMode="gray">
          <a:xfrm>
            <a:off x="3454400" y="4644571"/>
            <a:ext cx="1915886" cy="812800"/>
          </a:xfrm>
          <a:prstGeom prst="wedgeRectCallout">
            <a:avLst>
              <a:gd name="adj1" fmla="val -29924"/>
              <a:gd name="adj2" fmla="val -148404"/>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Select the office</a:t>
            </a:r>
          </a:p>
          <a:p>
            <a:pPr algn="ctr">
              <a:spcBef>
                <a:spcPct val="0"/>
              </a:spcBef>
              <a:buClrTx/>
              <a:buSzPct val="90000"/>
            </a:pPr>
            <a:r>
              <a:rPr lang="en-GB" sz="1600" b="1" dirty="0" smtClean="0">
                <a:solidFill>
                  <a:schemeClr val="bg1"/>
                </a:solidFill>
                <a:cs typeface="Arial" pitchFamily="34" charset="0"/>
              </a:rPr>
              <a:t>You want to book at</a:t>
            </a:r>
            <a:endParaRPr lang="en-GB" sz="1600" b="1" dirty="0">
              <a:solidFill>
                <a:schemeClr val="bg1"/>
              </a:solidFill>
              <a:cs typeface="Arial" pitchFamily="34" charset="0"/>
            </a:endParaRPr>
          </a:p>
        </p:txBody>
      </p:sp>
      <p:sp>
        <p:nvSpPr>
          <p:cNvPr id="8" name="Rectangular Callout 7"/>
          <p:cNvSpPr/>
          <p:nvPr/>
        </p:nvSpPr>
        <p:spPr bwMode="gray">
          <a:xfrm>
            <a:off x="587829" y="5029199"/>
            <a:ext cx="1915886" cy="812800"/>
          </a:xfrm>
          <a:prstGeom prst="wedgeRectCallout">
            <a:avLst>
              <a:gd name="adj1" fmla="val -29924"/>
              <a:gd name="adj2" fmla="val -148404"/>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And a booking option</a:t>
            </a:r>
            <a:endParaRPr lang="en-GB" sz="1600" b="1" dirty="0">
              <a:solidFill>
                <a:schemeClr val="bg1"/>
              </a:solidFill>
              <a:cs typeface="Arial" pitchFamily="34" charset="0"/>
            </a:endParaRPr>
          </a:p>
        </p:txBody>
      </p:sp>
      <p:sp>
        <p:nvSpPr>
          <p:cNvPr id="7" name="Rectangle 6"/>
          <p:cNvSpPr/>
          <p:nvPr/>
        </p:nvSpPr>
        <p:spPr>
          <a:xfrm>
            <a:off x="3243943" y="5645835"/>
            <a:ext cx="4572000" cy="646331"/>
          </a:xfrm>
          <a:prstGeom prst="rect">
            <a:avLst/>
          </a:prstGeom>
        </p:spPr>
        <p:txBody>
          <a:bodyPr>
            <a:spAutoFit/>
          </a:bodyPr>
          <a:lstStyle/>
          <a:p>
            <a:r>
              <a:rPr lang="en-GB" dirty="0">
                <a:hlinkClick r:id="rId4"/>
              </a:rPr>
              <a:t>http://</a:t>
            </a:r>
            <a:r>
              <a:rPr lang="en-GB" dirty="0" smtClean="0">
                <a:hlinkClick r:id="rId4"/>
              </a:rPr>
              <a:t>resourcebooking.global.logica.com/hotdesk/cgi-bin/hotdesk-welcome.pl</a:t>
            </a:r>
            <a:endParaRPr lang="en-GB" dirty="0" smtClean="0"/>
          </a:p>
        </p:txBody>
      </p:sp>
    </p:spTree>
    <p:extLst>
      <p:ext uri="{BB962C8B-B14F-4D97-AF65-F5344CB8AC3E}">
        <p14:creationId xmlns:p14="http://schemas.microsoft.com/office/powerpoint/2010/main" val="62158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About CGI – The Dream, Mission and Values</a:t>
            </a:r>
            <a:endParaRPr lang="en-GB" dirty="0"/>
          </a:p>
        </p:txBody>
      </p:sp>
      <p:sp>
        <p:nvSpPr>
          <p:cNvPr id="3" name="Content Placeholder 2"/>
          <p:cNvSpPr>
            <a:spLocks noGrp="1"/>
          </p:cNvSpPr>
          <p:nvPr>
            <p:ph sz="quarter" idx="17"/>
          </p:nvPr>
        </p:nvSpPr>
        <p:spPr/>
        <p:txBody>
          <a:bodyPr>
            <a:normAutofit/>
          </a:bodyPr>
          <a:lstStyle/>
          <a:p>
            <a:pPr marL="342900" indent="-342900">
              <a:buFont typeface="Arial" pitchFamily="34" charset="0"/>
              <a:buChar char="•"/>
            </a:pPr>
            <a:r>
              <a:rPr lang="en-GB" sz="2400" dirty="0" smtClean="0"/>
              <a:t>Play the introductory Video by the Founder, Serge Godin</a:t>
            </a:r>
          </a:p>
          <a:p>
            <a:pPr marL="342900" indent="-342900">
              <a:buFont typeface="Arial" pitchFamily="34" charset="0"/>
              <a:buChar char="•"/>
            </a:pPr>
            <a:endParaRPr lang="en-GB" sz="2400" dirty="0"/>
          </a:p>
          <a:p>
            <a:pPr marL="342900" indent="-342900">
              <a:buFont typeface="Arial" pitchFamily="34" charset="0"/>
              <a:buChar char="•"/>
            </a:pPr>
            <a:r>
              <a:rPr lang="en-GB" sz="2400" dirty="0">
                <a:hlinkClick r:id="rId3"/>
              </a:rPr>
              <a:t>http://</a:t>
            </a:r>
            <a:r>
              <a:rPr lang="en-GB" sz="2400" dirty="0" smtClean="0">
                <a:hlinkClick r:id="rId3"/>
              </a:rPr>
              <a:t>www.cgi.com/sites/default/files/videos/constitution/cgi130325_constitution_serge_en_NewBrand.mp4</a:t>
            </a:r>
            <a:endParaRPr lang="en-GB" sz="2400" dirty="0" smtClean="0"/>
          </a:p>
          <a:p>
            <a:pPr marL="342900" indent="-342900">
              <a:buFont typeface="Arial" pitchFamily="34" charset="0"/>
              <a:buChar char="•"/>
            </a:pPr>
            <a:endParaRPr lang="en-GB" sz="2400" dirty="0"/>
          </a:p>
          <a:p>
            <a:pPr marL="342900" indent="-342900">
              <a:buFont typeface="Arial" pitchFamily="34" charset="0"/>
              <a:buChar char="•"/>
            </a:pPr>
            <a:endParaRPr lang="en-GB" sz="2400" dirty="0" smtClean="0"/>
          </a:p>
          <a:p>
            <a:pPr marL="342900" indent="-342900">
              <a:buFont typeface="Arial" pitchFamily="34" charset="0"/>
              <a:buChar char="•"/>
            </a:pPr>
            <a:r>
              <a:rPr lang="en-GB" sz="2400" dirty="0"/>
              <a:t>Discuss</a:t>
            </a:r>
          </a:p>
          <a:p>
            <a:pPr marL="606425" lvl="1" indent="-342900"/>
            <a:r>
              <a:rPr lang="en-GB" sz="2400" dirty="0"/>
              <a:t>Dream</a:t>
            </a:r>
          </a:p>
          <a:p>
            <a:pPr marL="606425" lvl="1" indent="-342900"/>
            <a:r>
              <a:rPr lang="en-GB" sz="2400" dirty="0"/>
              <a:t>Values</a:t>
            </a:r>
          </a:p>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606425" lvl="1" indent="-342900"/>
            <a:endParaRPr lang="en-GB" sz="2400" dirty="0" smtClean="0"/>
          </a:p>
          <a:p>
            <a:pPr marL="606425" lvl="1" indent="-342900"/>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5</a:t>
            </a:fld>
            <a:endParaRPr lang="en-US" dirty="0"/>
          </a:p>
        </p:txBody>
      </p:sp>
    </p:spTree>
    <p:extLst>
      <p:ext uri="{BB962C8B-B14F-4D97-AF65-F5344CB8AC3E}">
        <p14:creationId xmlns:p14="http://schemas.microsoft.com/office/powerpoint/2010/main" val="21319076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Walkthrough – Desk and Room Booking</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50</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55" y="1167924"/>
            <a:ext cx="7986532" cy="3691312"/>
          </a:xfrm>
          <a:prstGeom prst="rect">
            <a:avLst/>
          </a:prstGeom>
        </p:spPr>
      </p:pic>
      <p:pic>
        <p:nvPicPr>
          <p:cNvPr id="5" name="Picture 2" descr="C:\Users\munroe\AppData\Local\Microsoft\Windows\Temporary Internet Files\Content.IE5\LKZ0TH5V\Internet-Explorer-9-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962" y="978911"/>
            <a:ext cx="787400" cy="787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p:cNvSpPr/>
          <p:nvPr/>
        </p:nvSpPr>
        <p:spPr bwMode="gray">
          <a:xfrm>
            <a:off x="4049485" y="5181599"/>
            <a:ext cx="1915886" cy="812800"/>
          </a:xfrm>
          <a:prstGeom prst="wedgeRectCallout">
            <a:avLst>
              <a:gd name="adj1" fmla="val 29924"/>
              <a:gd name="adj2" fmla="val -153761"/>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Booked desks appear in red with a name</a:t>
            </a:r>
            <a:endParaRPr lang="en-GB" sz="1600" b="1" dirty="0">
              <a:solidFill>
                <a:schemeClr val="bg1"/>
              </a:solidFill>
              <a:cs typeface="Arial" pitchFamily="34" charset="0"/>
            </a:endParaRPr>
          </a:p>
        </p:txBody>
      </p:sp>
      <p:sp>
        <p:nvSpPr>
          <p:cNvPr id="7" name="Rectangular Callout 6"/>
          <p:cNvSpPr/>
          <p:nvPr/>
        </p:nvSpPr>
        <p:spPr bwMode="gray">
          <a:xfrm>
            <a:off x="6776701" y="4630057"/>
            <a:ext cx="1915886" cy="1364342"/>
          </a:xfrm>
          <a:prstGeom prst="wedgeRectCallout">
            <a:avLst>
              <a:gd name="adj1" fmla="val 17803"/>
              <a:gd name="adj2" fmla="val -215159"/>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Book a free desk by selecting radio buttons.  Desks are booked AM / PM</a:t>
            </a:r>
            <a:endParaRPr lang="en-GB" sz="1600" b="1" dirty="0">
              <a:solidFill>
                <a:schemeClr val="bg1"/>
              </a:solidFill>
              <a:cs typeface="Arial" pitchFamily="34" charset="0"/>
            </a:endParaRPr>
          </a:p>
        </p:txBody>
      </p:sp>
      <p:sp>
        <p:nvSpPr>
          <p:cNvPr id="8" name="Rectangular Callout 7"/>
          <p:cNvSpPr/>
          <p:nvPr/>
        </p:nvSpPr>
        <p:spPr bwMode="gray">
          <a:xfrm>
            <a:off x="1596570" y="5181598"/>
            <a:ext cx="1915886" cy="812800"/>
          </a:xfrm>
          <a:prstGeom prst="wedgeRectCallout">
            <a:avLst>
              <a:gd name="adj1" fmla="val -25379"/>
              <a:gd name="adj2" fmla="val -82333"/>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Confirm your booking</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256692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Walkthrough – Desk and Room Booking</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51</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67" y="1284790"/>
            <a:ext cx="8617200" cy="3159888"/>
          </a:xfrm>
          <a:prstGeom prst="rect">
            <a:avLst/>
          </a:prstGeom>
        </p:spPr>
      </p:pic>
      <p:pic>
        <p:nvPicPr>
          <p:cNvPr id="5" name="Picture 2" descr="C:\Users\munroe\AppData\Local\Microsoft\Windows\Temporary Internet Files\Content.IE5\LKZ0TH5V\Internet-Explorer-9-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32" y="978911"/>
            <a:ext cx="787400" cy="787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p:cNvSpPr/>
          <p:nvPr/>
        </p:nvSpPr>
        <p:spPr bwMode="gray">
          <a:xfrm>
            <a:off x="4064002" y="3631878"/>
            <a:ext cx="1915886" cy="1012693"/>
          </a:xfrm>
          <a:prstGeom prst="wedgeRectCallout">
            <a:avLst>
              <a:gd name="adj1" fmla="val -15531"/>
              <a:gd name="adj2" fmla="val -77681"/>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Room bookings display similarly</a:t>
            </a:r>
            <a:endParaRPr lang="en-GB" sz="1600" b="1" dirty="0">
              <a:solidFill>
                <a:schemeClr val="bg1"/>
              </a:solidFill>
              <a:cs typeface="Arial" pitchFamily="34" charset="0"/>
            </a:endParaRPr>
          </a:p>
        </p:txBody>
      </p:sp>
      <p:sp>
        <p:nvSpPr>
          <p:cNvPr id="7" name="Rectangular Callout 6"/>
          <p:cNvSpPr/>
          <p:nvPr/>
        </p:nvSpPr>
        <p:spPr bwMode="gray">
          <a:xfrm>
            <a:off x="6458859" y="1065769"/>
            <a:ext cx="1915886" cy="1401083"/>
          </a:xfrm>
          <a:prstGeom prst="wedgeRectCallout">
            <a:avLst>
              <a:gd name="adj1" fmla="val -135227"/>
              <a:gd name="adj2" fmla="val -781"/>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…but you can book them to ½ </a:t>
            </a:r>
            <a:r>
              <a:rPr lang="en-GB" sz="1600" b="1" dirty="0" err="1" smtClean="0">
                <a:solidFill>
                  <a:schemeClr val="bg1"/>
                </a:solidFill>
                <a:cs typeface="Arial" pitchFamily="34" charset="0"/>
              </a:rPr>
              <a:t>hr</a:t>
            </a:r>
            <a:r>
              <a:rPr lang="en-GB" sz="1600" b="1" dirty="0" smtClean="0">
                <a:solidFill>
                  <a:schemeClr val="bg1"/>
                </a:solidFill>
                <a:cs typeface="Arial" pitchFamily="34" charset="0"/>
              </a:rPr>
              <a:t> intervals</a:t>
            </a:r>
            <a:endParaRPr lang="en-GB" sz="1600" b="1" dirty="0">
              <a:solidFill>
                <a:schemeClr val="bg1"/>
              </a:solidFill>
              <a:cs typeface="Arial" pitchFamily="34" charset="0"/>
            </a:endParaRPr>
          </a:p>
        </p:txBody>
      </p:sp>
      <p:sp>
        <p:nvSpPr>
          <p:cNvPr id="8" name="Rectangular Callout 7"/>
          <p:cNvSpPr/>
          <p:nvPr/>
        </p:nvSpPr>
        <p:spPr bwMode="gray">
          <a:xfrm>
            <a:off x="6814459" y="4324227"/>
            <a:ext cx="1915886" cy="1401083"/>
          </a:xfrm>
          <a:prstGeom prst="wedgeRectCallout">
            <a:avLst>
              <a:gd name="adj1" fmla="val -32197"/>
              <a:gd name="adj2" fmla="val -75368"/>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…by either selecting checkboxes…</a:t>
            </a:r>
            <a:endParaRPr lang="en-GB" sz="1600" b="1" dirty="0">
              <a:solidFill>
                <a:schemeClr val="bg1"/>
              </a:solidFill>
              <a:cs typeface="Arial" pitchFamily="34" charset="0"/>
            </a:endParaRPr>
          </a:p>
        </p:txBody>
      </p:sp>
      <p:sp>
        <p:nvSpPr>
          <p:cNvPr id="9" name="Rectangular Callout 8"/>
          <p:cNvSpPr/>
          <p:nvPr/>
        </p:nvSpPr>
        <p:spPr bwMode="gray">
          <a:xfrm>
            <a:off x="1944916" y="4156043"/>
            <a:ext cx="1915886" cy="700541"/>
          </a:xfrm>
          <a:prstGeom prst="wedgeRectCallout">
            <a:avLst>
              <a:gd name="adj1" fmla="val -55682"/>
              <a:gd name="adj2" fmla="val -66045"/>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…or entering a </a:t>
            </a:r>
          </a:p>
          <a:p>
            <a:pPr algn="ctr">
              <a:spcBef>
                <a:spcPct val="0"/>
              </a:spcBef>
              <a:buClrTx/>
              <a:buSzPct val="90000"/>
            </a:pPr>
            <a:r>
              <a:rPr lang="en-GB" sz="1600" b="1" dirty="0" smtClean="0">
                <a:solidFill>
                  <a:schemeClr val="bg1"/>
                </a:solidFill>
                <a:cs typeface="Arial" pitchFamily="34" charset="0"/>
              </a:rPr>
              <a:t>Time interval</a:t>
            </a:r>
            <a:endParaRPr lang="en-GB" sz="1600" b="1" dirty="0">
              <a:solidFill>
                <a:schemeClr val="bg1"/>
              </a:solidFill>
              <a:cs typeface="Arial" pitchFamily="34" charset="0"/>
            </a:endParaRPr>
          </a:p>
        </p:txBody>
      </p:sp>
      <p:sp>
        <p:nvSpPr>
          <p:cNvPr id="10" name="Rectangular Callout 9"/>
          <p:cNvSpPr/>
          <p:nvPr/>
        </p:nvSpPr>
        <p:spPr bwMode="gray">
          <a:xfrm>
            <a:off x="466211" y="4761213"/>
            <a:ext cx="1173902" cy="1401083"/>
          </a:xfrm>
          <a:prstGeom prst="wedgeRectCallout">
            <a:avLst>
              <a:gd name="adj1" fmla="val -32197"/>
              <a:gd name="adj2" fmla="val -75368"/>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…the press the book room </a:t>
            </a:r>
          </a:p>
          <a:p>
            <a:pPr algn="ctr">
              <a:spcBef>
                <a:spcPct val="0"/>
              </a:spcBef>
              <a:buClrTx/>
              <a:buSzPct val="90000"/>
            </a:pPr>
            <a:r>
              <a:rPr lang="en-GB" sz="1600" b="1" dirty="0" smtClean="0">
                <a:solidFill>
                  <a:schemeClr val="bg1"/>
                </a:solidFill>
                <a:cs typeface="Arial" pitchFamily="34" charset="0"/>
              </a:rPr>
              <a:t>button</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256692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Walkthrough – Desk and Room Booking</a:t>
            </a:r>
          </a:p>
        </p:txBody>
      </p:sp>
      <p:sp>
        <p:nvSpPr>
          <p:cNvPr id="3" name="Content Placeholder 2"/>
          <p:cNvSpPr>
            <a:spLocks noGrp="1"/>
          </p:cNvSpPr>
          <p:nvPr>
            <p:ph sz="quarter" idx="17"/>
          </p:nvPr>
        </p:nvSpPr>
        <p:spPr/>
        <p:txBody>
          <a:bodyPr>
            <a:normAutofit/>
          </a:bodyPr>
          <a:lstStyle/>
          <a:p>
            <a:pPr marL="342900" indent="-342900">
              <a:buFont typeface="Arial" pitchFamily="34" charset="0"/>
              <a:buChar char="•"/>
            </a:pPr>
            <a:r>
              <a:rPr lang="en-GB" sz="2400" dirty="0" smtClean="0"/>
              <a:t>Once you have booked a room or desk, the interface changes colour to show a booking.  You do </a:t>
            </a:r>
            <a:r>
              <a:rPr lang="en-GB" sz="2400" u="sng" dirty="0" smtClean="0"/>
              <a:t>not</a:t>
            </a:r>
            <a:r>
              <a:rPr lang="en-GB" sz="2400" dirty="0" smtClean="0"/>
              <a:t> see your own name on the DARBE interface.</a:t>
            </a:r>
          </a:p>
          <a:p>
            <a:pPr marL="342900" indent="-342900">
              <a:buFont typeface="Arial" pitchFamily="34" charset="0"/>
              <a:buChar char="•"/>
            </a:pPr>
            <a:r>
              <a:rPr lang="en-GB" sz="2400" dirty="0" smtClean="0"/>
              <a:t>DARBE emails you with the bookings you have made </a:t>
            </a:r>
            <a:r>
              <a:rPr lang="en-GB" sz="2400" dirty="0" err="1" smtClean="0"/>
              <a:t>sucessfully</a:t>
            </a:r>
            <a:r>
              <a:rPr lang="en-GB" sz="2400" dirty="0" smtClean="0"/>
              <a:t>.</a:t>
            </a:r>
          </a:p>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606425" lvl="1" indent="-342900"/>
            <a:endParaRPr lang="en-GB" sz="2400" dirty="0" smtClean="0"/>
          </a:p>
          <a:p>
            <a:pPr marL="606425" lvl="1" indent="-342900"/>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52</a:t>
            </a:fld>
            <a:endParaRPr lang="en-US" dirty="0"/>
          </a:p>
        </p:txBody>
      </p:sp>
    </p:spTree>
    <p:extLst>
      <p:ext uri="{BB962C8B-B14F-4D97-AF65-F5344CB8AC3E}">
        <p14:creationId xmlns:p14="http://schemas.microsoft.com/office/powerpoint/2010/main" val="14153145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Demonstration – Desk and Room Booking</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53</a:t>
            </a:fld>
            <a:endParaRPr lang="en-US" dirty="0"/>
          </a:p>
        </p:txBody>
      </p:sp>
      <p:pic>
        <p:nvPicPr>
          <p:cNvPr id="8194" name="Picture 2" descr="C:\Users\munroe\AppData\Local\Microsoft\Windows\Temporary Internet Files\Content.IE5\LKZ0TH5V\How-to-Guid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843" y="1017421"/>
            <a:ext cx="4633531" cy="4181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5286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Topics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54</a:t>
            </a:fld>
            <a:endParaRPr lang="en-US" dirty="0"/>
          </a:p>
        </p:txBody>
      </p:sp>
      <p:sp>
        <p:nvSpPr>
          <p:cNvPr id="4" name="Content Placeholder 3"/>
          <p:cNvSpPr>
            <a:spLocks noGrp="1"/>
          </p:cNvSpPr>
          <p:nvPr>
            <p:ph sz="quarter" idx="17"/>
          </p:nvPr>
        </p:nvSpPr>
        <p:spPr/>
        <p:txBody>
          <a:bodyPr>
            <a:normAutofit/>
          </a:bodyPr>
          <a:lstStyle/>
          <a:p>
            <a:pPr marL="342900" indent="-342900">
              <a:buFont typeface="Arial" pitchFamily="34" charset="0"/>
              <a:buChar char="•"/>
            </a:pPr>
            <a:r>
              <a:rPr lang="en-GB" sz="2400" dirty="0" smtClean="0"/>
              <a:t>About </a:t>
            </a:r>
            <a:r>
              <a:rPr lang="en-GB" sz="2400" dirty="0"/>
              <a:t>CGI</a:t>
            </a:r>
          </a:p>
          <a:p>
            <a:pPr marL="342900" indent="-342900">
              <a:buFont typeface="Arial" pitchFamily="34" charset="0"/>
              <a:buChar char="•"/>
            </a:pPr>
            <a:r>
              <a:rPr lang="en-GB" sz="2400" dirty="0" smtClean="0"/>
              <a:t>Laptops </a:t>
            </a:r>
            <a:r>
              <a:rPr lang="en-GB" sz="2400" dirty="0"/>
              <a:t>and Phones</a:t>
            </a:r>
          </a:p>
          <a:p>
            <a:pPr marL="342900" indent="-342900">
              <a:buFont typeface="Arial" pitchFamily="34" charset="0"/>
              <a:buChar char="•"/>
            </a:pPr>
            <a:r>
              <a:rPr lang="en-GB" sz="2400" dirty="0" smtClean="0"/>
              <a:t>Software</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Break and Tour Office</a:t>
            </a:r>
            <a:endParaRPr lang="en-GB" sz="2400" dirty="0"/>
          </a:p>
          <a:p>
            <a:pPr marL="342900" indent="-342900">
              <a:buFont typeface="Arial" pitchFamily="34" charset="0"/>
              <a:buChar char="•"/>
            </a:pPr>
            <a:endParaRPr lang="en-GB" sz="2400" dirty="0"/>
          </a:p>
          <a:p>
            <a:pPr marL="342900" indent="-342900">
              <a:buFont typeface="Arial" pitchFamily="34" charset="0"/>
              <a:buChar char="•"/>
            </a:pPr>
            <a:r>
              <a:rPr lang="en-GB" sz="2400" dirty="0" smtClean="0"/>
              <a:t>Timesheets</a:t>
            </a:r>
          </a:p>
          <a:p>
            <a:pPr marL="342900" indent="-342900">
              <a:buFont typeface="Arial" pitchFamily="34" charset="0"/>
              <a:buChar char="•"/>
            </a:pPr>
            <a:r>
              <a:rPr lang="en-GB" sz="2400" dirty="0" smtClean="0"/>
              <a:t>Expenses &amp; Travel</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Book Desks and Rooms</a:t>
            </a:r>
          </a:p>
          <a:p>
            <a:pPr marL="342900" indent="-342900">
              <a:buFont typeface="Arial" pitchFamily="34" charset="0"/>
              <a:buChar char="•"/>
            </a:pPr>
            <a:r>
              <a:rPr lang="en-GB" sz="2400" dirty="0" smtClean="0"/>
              <a:t>Remote Working</a:t>
            </a:r>
          </a:p>
        </p:txBody>
      </p:sp>
      <p:sp>
        <p:nvSpPr>
          <p:cNvPr id="5" name="Content Placeholder 4"/>
          <p:cNvSpPr>
            <a:spLocks noGrp="1"/>
          </p:cNvSpPr>
          <p:nvPr>
            <p:ph sz="quarter" idx="18"/>
          </p:nvPr>
        </p:nvSpPr>
        <p:spPr>
          <a:xfrm>
            <a:off x="4754116" y="1255104"/>
            <a:ext cx="3945384" cy="4871259"/>
          </a:xfrm>
        </p:spPr>
        <p:txBody>
          <a:bodyPr>
            <a:normAutofit lnSpcReduction="10000"/>
          </a:bodyPr>
          <a:lstStyle/>
          <a:p>
            <a:pPr marL="342900" indent="-342900">
              <a:buFont typeface="Arial" pitchFamily="34" charset="0"/>
              <a:buChar char="•"/>
            </a:pPr>
            <a:r>
              <a:rPr lang="en-GB" sz="2400" dirty="0" smtClean="0"/>
              <a:t>E-learning and </a:t>
            </a:r>
            <a:r>
              <a:rPr lang="en-GB" sz="2400" dirty="0" err="1" smtClean="0"/>
              <a:t>Skillport</a:t>
            </a:r>
            <a:endParaRPr lang="en-GB" sz="2400" dirty="0" smtClean="0"/>
          </a:p>
          <a:p>
            <a:pPr marL="342900" indent="-342900">
              <a:buFont typeface="Arial" pitchFamily="34" charset="0"/>
              <a:buChar char="•"/>
            </a:pPr>
            <a:r>
              <a:rPr lang="en-GB" sz="2400" dirty="0" smtClean="0"/>
              <a:t>Social Media</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Holidays &amp; Sick Leave</a:t>
            </a:r>
          </a:p>
          <a:p>
            <a:pPr marL="342900" indent="-342900">
              <a:buFont typeface="Arial" pitchFamily="34" charset="0"/>
              <a:buChar char="•"/>
            </a:pPr>
            <a:r>
              <a:rPr lang="en-GB" sz="2400" dirty="0" smtClean="0"/>
              <a:t>Flexible Benefits</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Break</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Dress Code</a:t>
            </a:r>
          </a:p>
          <a:p>
            <a:pPr marL="342900" indent="-342900">
              <a:buFont typeface="Arial" pitchFamily="34" charset="0"/>
              <a:buChar char="•"/>
            </a:pPr>
            <a:r>
              <a:rPr lang="en-GB" sz="2400" dirty="0" smtClean="0"/>
              <a:t>Resource Management</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Wrap-Up</a:t>
            </a:r>
          </a:p>
          <a:p>
            <a:endParaRPr lang="en-GB" dirty="0"/>
          </a:p>
        </p:txBody>
      </p:sp>
      <p:sp>
        <p:nvSpPr>
          <p:cNvPr id="6" name="Rectangle 5"/>
          <p:cNvSpPr/>
          <p:nvPr/>
        </p:nvSpPr>
        <p:spPr bwMode="gray">
          <a:xfrm flipV="1">
            <a:off x="312247" y="5680301"/>
            <a:ext cx="3925924" cy="484186"/>
          </a:xfrm>
          <a:prstGeom prst="rect">
            <a:avLst/>
          </a:prstGeom>
          <a:noFill/>
          <a:ln w="38100">
            <a:headEnd/>
            <a:tailEn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spTree>
    <p:extLst>
      <p:ext uri="{BB962C8B-B14F-4D97-AF65-F5344CB8AC3E}">
        <p14:creationId xmlns:p14="http://schemas.microsoft.com/office/powerpoint/2010/main" val="4353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Walkthrough – </a:t>
            </a:r>
            <a:r>
              <a:rPr lang="en-GB" dirty="0" smtClean="0"/>
              <a:t>Remote Working</a:t>
            </a:r>
            <a:endParaRPr lang="en-GB" dirty="0"/>
          </a:p>
        </p:txBody>
      </p:sp>
      <p:sp>
        <p:nvSpPr>
          <p:cNvPr id="3" name="Content Placeholder 2"/>
          <p:cNvSpPr>
            <a:spLocks noGrp="1"/>
          </p:cNvSpPr>
          <p:nvPr>
            <p:ph sz="quarter" idx="17"/>
          </p:nvPr>
        </p:nvSpPr>
        <p:spPr/>
        <p:txBody>
          <a:bodyPr>
            <a:normAutofit/>
          </a:bodyPr>
          <a:lstStyle/>
          <a:p>
            <a:pPr marL="342900" indent="-342900">
              <a:buFont typeface="Arial" pitchFamily="34" charset="0"/>
              <a:buChar char="•"/>
            </a:pPr>
            <a:r>
              <a:rPr lang="en-GB" sz="2400" dirty="0" smtClean="0"/>
              <a:t>You may find yourself on a client site where the internal CGI network doesn’t exist</a:t>
            </a:r>
          </a:p>
          <a:p>
            <a:pPr marL="342900" indent="-342900">
              <a:buFont typeface="Arial" pitchFamily="34" charset="0"/>
              <a:buChar char="•"/>
            </a:pPr>
            <a:r>
              <a:rPr lang="en-GB" sz="2400" dirty="0" smtClean="0"/>
              <a:t>You will need to install Network </a:t>
            </a:r>
            <a:r>
              <a:rPr lang="en-GB" sz="2400" dirty="0"/>
              <a:t>C</a:t>
            </a:r>
            <a:r>
              <a:rPr lang="en-GB" sz="2400" dirty="0" smtClean="0"/>
              <a:t>onnect software which is our Virtual Private Network (VPN) software</a:t>
            </a:r>
          </a:p>
          <a:p>
            <a:pPr marL="342900" indent="-342900">
              <a:buFont typeface="Arial" pitchFamily="34" charset="0"/>
              <a:buChar char="•"/>
            </a:pPr>
            <a:r>
              <a:rPr lang="en-GB" sz="2400" dirty="0" smtClean="0"/>
              <a:t>You will need to install Entrust </a:t>
            </a:r>
            <a:r>
              <a:rPr lang="en-GB" sz="2400" dirty="0" err="1" smtClean="0"/>
              <a:t>IdentityGuard</a:t>
            </a:r>
            <a:r>
              <a:rPr lang="en-GB" sz="2400" dirty="0" smtClean="0"/>
              <a:t> software to authenticate yourself to the network</a:t>
            </a:r>
          </a:p>
          <a:p>
            <a:pPr marL="342900" indent="-342900">
              <a:buFont typeface="Arial" pitchFamily="34" charset="0"/>
              <a:buChar char="•"/>
            </a:pPr>
            <a:r>
              <a:rPr lang="en-GB" sz="2400" dirty="0" smtClean="0"/>
              <a:t>A Skype account is very useful when collaborating with colleagues</a:t>
            </a:r>
          </a:p>
          <a:p>
            <a:pPr marL="342900" indent="-342900">
              <a:buFont typeface="Arial" pitchFamily="34" charset="0"/>
              <a:buChar char="•"/>
            </a:pPr>
            <a:r>
              <a:rPr lang="en-GB" sz="2400" dirty="0"/>
              <a:t>The same technology also permits home working, where circumstances permit it.</a:t>
            </a:r>
          </a:p>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606425" lvl="1" indent="-342900"/>
            <a:endParaRPr lang="en-GB" sz="2400" dirty="0" smtClean="0"/>
          </a:p>
          <a:p>
            <a:pPr marL="606425" lvl="1" indent="-342900"/>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55</a:t>
            </a:fld>
            <a:endParaRPr lang="en-US" dirty="0"/>
          </a:p>
        </p:txBody>
      </p:sp>
    </p:spTree>
    <p:extLst>
      <p:ext uri="{BB962C8B-B14F-4D97-AF65-F5344CB8AC3E}">
        <p14:creationId xmlns:p14="http://schemas.microsoft.com/office/powerpoint/2010/main" val="33153926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Walkthrough – </a:t>
            </a:r>
            <a:r>
              <a:rPr lang="en-GB" dirty="0" smtClean="0"/>
              <a:t>Remote Working</a:t>
            </a:r>
            <a:endParaRPr lang="en-GB" dirty="0"/>
          </a:p>
        </p:txBody>
      </p:sp>
      <p:sp>
        <p:nvSpPr>
          <p:cNvPr id="3" name="Content Placeholder 2"/>
          <p:cNvSpPr>
            <a:spLocks noGrp="1"/>
          </p:cNvSpPr>
          <p:nvPr>
            <p:ph sz="quarter" idx="17"/>
          </p:nvPr>
        </p:nvSpPr>
        <p:spPr/>
        <p:txBody>
          <a:bodyPr>
            <a:normAutofit/>
          </a:bodyPr>
          <a:lstStyle/>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606425" lvl="1" indent="-342900"/>
            <a:endParaRPr lang="en-GB" sz="2400" dirty="0" smtClean="0"/>
          </a:p>
          <a:p>
            <a:pPr marL="606425" lvl="1" indent="-342900"/>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56</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8386" y="1404937"/>
            <a:ext cx="4467225" cy="4657725"/>
          </a:xfrm>
          <a:prstGeom prst="rect">
            <a:avLst/>
          </a:prstGeom>
        </p:spPr>
      </p:pic>
      <p:sp>
        <p:nvSpPr>
          <p:cNvPr id="7" name="Rectangular Callout 6"/>
          <p:cNvSpPr/>
          <p:nvPr/>
        </p:nvSpPr>
        <p:spPr bwMode="gray">
          <a:xfrm>
            <a:off x="232229" y="2471055"/>
            <a:ext cx="1915886" cy="1433287"/>
          </a:xfrm>
          <a:prstGeom prst="wedgeRectCallout">
            <a:avLst>
              <a:gd name="adj1" fmla="val 81439"/>
              <a:gd name="adj2" fmla="val 9349"/>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Network</a:t>
            </a:r>
          </a:p>
          <a:p>
            <a:pPr algn="ctr">
              <a:spcBef>
                <a:spcPct val="0"/>
              </a:spcBef>
              <a:buClrTx/>
              <a:buSzPct val="90000"/>
            </a:pPr>
            <a:r>
              <a:rPr lang="en-GB" sz="1600" b="1" dirty="0" smtClean="0">
                <a:solidFill>
                  <a:schemeClr val="bg1"/>
                </a:solidFill>
                <a:cs typeface="Arial" pitchFamily="34" charset="0"/>
              </a:rPr>
              <a:t>Connect opens up a web-page like interface</a:t>
            </a:r>
            <a:endParaRPr lang="en-GB" sz="1600" b="1" dirty="0">
              <a:solidFill>
                <a:schemeClr val="bg1"/>
              </a:solidFill>
              <a:cs typeface="Arial" pitchFamily="34" charset="0"/>
            </a:endParaRPr>
          </a:p>
        </p:txBody>
      </p:sp>
      <p:sp>
        <p:nvSpPr>
          <p:cNvPr id="8" name="Rectangular Callout 7"/>
          <p:cNvSpPr/>
          <p:nvPr/>
        </p:nvSpPr>
        <p:spPr bwMode="gray">
          <a:xfrm>
            <a:off x="6974115" y="1888666"/>
            <a:ext cx="1915886" cy="2639791"/>
          </a:xfrm>
          <a:prstGeom prst="wedgeRectCallout">
            <a:avLst>
              <a:gd name="adj1" fmla="val -92803"/>
              <a:gd name="adj2" fmla="val -37843"/>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There are a number of valid</a:t>
            </a:r>
          </a:p>
          <a:p>
            <a:pPr algn="ctr">
              <a:spcBef>
                <a:spcPct val="0"/>
              </a:spcBef>
              <a:buClrTx/>
              <a:buSzPct val="90000"/>
            </a:pPr>
            <a:r>
              <a:rPr lang="en-GB" sz="1600" b="1" dirty="0">
                <a:solidFill>
                  <a:schemeClr val="bg1"/>
                </a:solidFill>
                <a:cs typeface="Arial" pitchFamily="34" charset="0"/>
              </a:rPr>
              <a:t>g</a:t>
            </a:r>
            <a:r>
              <a:rPr lang="en-GB" sz="1600" b="1" dirty="0" smtClean="0">
                <a:solidFill>
                  <a:schemeClr val="bg1"/>
                </a:solidFill>
                <a:cs typeface="Arial" pitchFamily="34" charset="0"/>
              </a:rPr>
              <a:t>ateway addresses.  Switch between them when</a:t>
            </a:r>
          </a:p>
          <a:p>
            <a:pPr algn="ctr">
              <a:spcBef>
                <a:spcPct val="0"/>
              </a:spcBef>
              <a:buClrTx/>
              <a:buSzPct val="90000"/>
            </a:pPr>
            <a:r>
              <a:rPr lang="en-GB" sz="1600" b="1" dirty="0" smtClean="0">
                <a:solidFill>
                  <a:schemeClr val="bg1"/>
                </a:solidFill>
                <a:cs typeface="Arial" pitchFamily="34" charset="0"/>
              </a:rPr>
              <a:t>There is network congestion</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336796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Walkthrough – </a:t>
            </a:r>
            <a:r>
              <a:rPr lang="en-GB" dirty="0" smtClean="0"/>
              <a:t>Remote Working</a:t>
            </a:r>
            <a:endParaRPr lang="en-GB" dirty="0"/>
          </a:p>
        </p:txBody>
      </p:sp>
      <p:sp>
        <p:nvSpPr>
          <p:cNvPr id="3" name="Content Placeholder 2"/>
          <p:cNvSpPr>
            <a:spLocks noGrp="1"/>
          </p:cNvSpPr>
          <p:nvPr>
            <p:ph sz="quarter" idx="17"/>
          </p:nvPr>
        </p:nvSpPr>
        <p:spPr/>
        <p:txBody>
          <a:bodyPr>
            <a:normAutofit/>
          </a:bodyPr>
          <a:lstStyle/>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606425" lvl="1" indent="-342900"/>
            <a:endParaRPr lang="en-GB" sz="2400" dirty="0" smtClean="0"/>
          </a:p>
          <a:p>
            <a:pPr marL="606425" lvl="1" indent="-342900"/>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57</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675" y="1519237"/>
            <a:ext cx="2914650" cy="3819525"/>
          </a:xfrm>
          <a:prstGeom prst="rect">
            <a:avLst/>
          </a:prstGeom>
        </p:spPr>
      </p:pic>
      <p:sp>
        <p:nvSpPr>
          <p:cNvPr id="7" name="Rectangular Callout 6"/>
          <p:cNvSpPr/>
          <p:nvPr/>
        </p:nvSpPr>
        <p:spPr bwMode="gray">
          <a:xfrm>
            <a:off x="508000" y="2616198"/>
            <a:ext cx="1915886" cy="1433287"/>
          </a:xfrm>
          <a:prstGeom prst="wedgeRectCallout">
            <a:avLst>
              <a:gd name="adj1" fmla="val 84469"/>
              <a:gd name="adj2" fmla="val -10904"/>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The entrust software will prompt you to enter a 4 digit PIN</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152646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Walkthrough – </a:t>
            </a:r>
            <a:r>
              <a:rPr lang="en-GB" dirty="0" smtClean="0"/>
              <a:t>Remote Working</a:t>
            </a:r>
            <a:endParaRPr lang="en-GB" dirty="0"/>
          </a:p>
        </p:txBody>
      </p:sp>
      <p:sp>
        <p:nvSpPr>
          <p:cNvPr id="3" name="Content Placeholder 2"/>
          <p:cNvSpPr>
            <a:spLocks noGrp="1"/>
          </p:cNvSpPr>
          <p:nvPr>
            <p:ph sz="quarter" idx="17"/>
          </p:nvPr>
        </p:nvSpPr>
        <p:spPr/>
        <p:txBody>
          <a:bodyPr>
            <a:normAutofit/>
          </a:bodyPr>
          <a:lstStyle/>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606425" lvl="1" indent="-342900"/>
            <a:endParaRPr lang="en-GB" sz="2400" dirty="0" smtClean="0"/>
          </a:p>
          <a:p>
            <a:pPr marL="606425" lvl="1" indent="-342900"/>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58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962" y="1109662"/>
            <a:ext cx="7458075" cy="4638675"/>
          </a:xfrm>
          <a:prstGeom prst="rect">
            <a:avLst/>
          </a:prstGeom>
        </p:spPr>
      </p:pic>
      <p:sp>
        <p:nvSpPr>
          <p:cNvPr id="7" name="Rectangular Callout 6"/>
          <p:cNvSpPr/>
          <p:nvPr/>
        </p:nvSpPr>
        <p:spPr bwMode="gray">
          <a:xfrm>
            <a:off x="146276" y="4238171"/>
            <a:ext cx="1915886" cy="862466"/>
          </a:xfrm>
          <a:prstGeom prst="wedgeRectCallout">
            <a:avLst>
              <a:gd name="adj1" fmla="val -4925"/>
              <a:gd name="adj2" fmla="val -191157"/>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Entrust generates a security code</a:t>
            </a:r>
            <a:endParaRPr lang="en-GB" sz="1600" b="1" dirty="0">
              <a:solidFill>
                <a:schemeClr val="bg1"/>
              </a:solidFill>
              <a:cs typeface="Arial" pitchFamily="34" charset="0"/>
            </a:endParaRPr>
          </a:p>
        </p:txBody>
      </p:sp>
      <p:sp>
        <p:nvSpPr>
          <p:cNvPr id="8" name="Rectangular Callout 7"/>
          <p:cNvSpPr/>
          <p:nvPr/>
        </p:nvSpPr>
        <p:spPr bwMode="gray">
          <a:xfrm>
            <a:off x="1611086" y="5260292"/>
            <a:ext cx="1915886" cy="821192"/>
          </a:xfrm>
          <a:prstGeom prst="wedgeRectCallout">
            <a:avLst>
              <a:gd name="adj1" fmla="val 17045"/>
              <a:gd name="adj2" fmla="val -201869"/>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which changes every 30 </a:t>
            </a:r>
            <a:r>
              <a:rPr lang="en-GB" sz="1600" b="1" dirty="0" err="1" smtClean="0">
                <a:solidFill>
                  <a:schemeClr val="bg1"/>
                </a:solidFill>
                <a:cs typeface="Arial" pitchFamily="34" charset="0"/>
              </a:rPr>
              <a:t>secs</a:t>
            </a:r>
            <a:endParaRPr lang="en-GB" sz="1600" b="1" dirty="0">
              <a:solidFill>
                <a:schemeClr val="bg1"/>
              </a:solidFill>
              <a:cs typeface="Arial" pitchFamily="34" charset="0"/>
            </a:endParaRPr>
          </a:p>
        </p:txBody>
      </p:sp>
      <p:sp>
        <p:nvSpPr>
          <p:cNvPr id="9" name="Rectangular Callout 8"/>
          <p:cNvSpPr/>
          <p:nvPr/>
        </p:nvSpPr>
        <p:spPr bwMode="gray">
          <a:xfrm>
            <a:off x="3526971" y="3926905"/>
            <a:ext cx="2206171" cy="1173731"/>
          </a:xfrm>
          <a:prstGeom prst="wedgeRectCallout">
            <a:avLst>
              <a:gd name="adj1" fmla="val -45455"/>
              <a:gd name="adj2" fmla="val -157352"/>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Use this button to copy your security code to clipboard</a:t>
            </a:r>
            <a:endParaRPr lang="en-GB" sz="1600" b="1" dirty="0">
              <a:solidFill>
                <a:schemeClr val="bg1"/>
              </a:solidFill>
              <a:cs typeface="Arial" pitchFamily="34" charset="0"/>
            </a:endParaRPr>
          </a:p>
        </p:txBody>
      </p:sp>
      <p:sp>
        <p:nvSpPr>
          <p:cNvPr id="10" name="Rectangular Callout 9"/>
          <p:cNvSpPr/>
          <p:nvPr/>
        </p:nvSpPr>
        <p:spPr bwMode="gray">
          <a:xfrm>
            <a:off x="6161315" y="4927145"/>
            <a:ext cx="1915886" cy="821192"/>
          </a:xfrm>
          <a:prstGeom prst="wedgeRectCallout">
            <a:avLst>
              <a:gd name="adj1" fmla="val -27652"/>
              <a:gd name="adj2" fmla="val -226614"/>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Paste the code here</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267374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Walkthrough – </a:t>
            </a:r>
            <a:r>
              <a:rPr lang="en-GB" dirty="0" smtClean="0"/>
              <a:t>Remote Working</a:t>
            </a:r>
            <a:endParaRPr lang="en-GB" dirty="0"/>
          </a:p>
        </p:txBody>
      </p:sp>
      <p:sp>
        <p:nvSpPr>
          <p:cNvPr id="3" name="Content Placeholder 2"/>
          <p:cNvSpPr>
            <a:spLocks noGrp="1"/>
          </p:cNvSpPr>
          <p:nvPr>
            <p:ph sz="quarter" idx="17"/>
          </p:nvPr>
        </p:nvSpPr>
        <p:spPr/>
        <p:txBody>
          <a:bodyPr>
            <a:normAutofit/>
          </a:bodyPr>
          <a:lstStyle/>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606425" lvl="1" indent="-342900"/>
            <a:endParaRPr lang="en-GB" sz="2400" dirty="0" smtClean="0"/>
          </a:p>
          <a:p>
            <a:pPr marL="606425" lvl="1" indent="-342900"/>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59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337" y="1100137"/>
            <a:ext cx="4505325" cy="4657725"/>
          </a:xfrm>
          <a:prstGeom prst="rect">
            <a:avLst/>
          </a:prstGeom>
        </p:spPr>
      </p:pic>
      <p:sp>
        <p:nvSpPr>
          <p:cNvPr id="7" name="Rectangular Callout 6"/>
          <p:cNvSpPr/>
          <p:nvPr/>
        </p:nvSpPr>
        <p:spPr bwMode="gray">
          <a:xfrm>
            <a:off x="515258" y="3287030"/>
            <a:ext cx="1915886" cy="1401083"/>
          </a:xfrm>
          <a:prstGeom prst="wedgeRectCallout">
            <a:avLst>
              <a:gd name="adj1" fmla="val 66287"/>
              <a:gd name="adj2" fmla="val -21499"/>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You will see this message displayed for several minutes</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137283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About CGI - Membership</a:t>
            </a:r>
            <a:endParaRPr lang="en-GB" dirty="0"/>
          </a:p>
        </p:txBody>
      </p:sp>
      <p:sp>
        <p:nvSpPr>
          <p:cNvPr id="3" name="Content Placeholder 2"/>
          <p:cNvSpPr>
            <a:spLocks noGrp="1"/>
          </p:cNvSpPr>
          <p:nvPr>
            <p:ph sz="quarter" idx="17"/>
          </p:nvPr>
        </p:nvSpPr>
        <p:spPr/>
        <p:txBody>
          <a:bodyPr>
            <a:normAutofit/>
          </a:bodyPr>
          <a:lstStyle/>
          <a:p>
            <a:pPr marL="342900" indent="-342900">
              <a:buFont typeface="Arial" pitchFamily="34" charset="0"/>
              <a:buChar char="•"/>
            </a:pPr>
            <a:r>
              <a:rPr lang="en-GB" sz="2400" dirty="0" smtClean="0"/>
              <a:t>Play the introductory Video by Board Member &amp; former CEO</a:t>
            </a:r>
          </a:p>
          <a:p>
            <a:pPr marL="342900" indent="-342900">
              <a:buFont typeface="Arial" pitchFamily="34" charset="0"/>
              <a:buChar char="•"/>
            </a:pPr>
            <a:endParaRPr lang="en-GB" sz="2400" dirty="0" smtClean="0"/>
          </a:p>
          <a:p>
            <a:pPr marL="342900" indent="-342900">
              <a:buFont typeface="Arial" pitchFamily="34" charset="0"/>
              <a:buChar char="•"/>
            </a:pPr>
            <a:r>
              <a:rPr lang="en-GB" sz="2400" dirty="0">
                <a:hlinkClick r:id="rId3"/>
              </a:rPr>
              <a:t>https://</a:t>
            </a:r>
            <a:r>
              <a:rPr lang="en-GB" sz="2400" dirty="0" smtClean="0">
                <a:hlinkClick r:id="rId3"/>
              </a:rPr>
              <a:t>portal.ent.cgi.com/lib/bs/hr/global/cme/CGI_HR_CEO_New_Member_Welcome_Guidance.mp4</a:t>
            </a:r>
            <a:endParaRPr lang="en-GB" sz="2400" dirty="0" smtClean="0"/>
          </a:p>
          <a:p>
            <a:pPr marL="342900" indent="-342900">
              <a:buFont typeface="Arial" pitchFamily="34" charset="0"/>
              <a:buChar char="•"/>
            </a:pPr>
            <a:endParaRPr lang="en-GB" sz="2400" dirty="0"/>
          </a:p>
          <a:p>
            <a:pPr marL="342900" indent="-342900">
              <a:buFont typeface="Arial" pitchFamily="34" charset="0"/>
              <a:buChar char="•"/>
            </a:pPr>
            <a:r>
              <a:rPr lang="en-GB" sz="2400" dirty="0" smtClean="0"/>
              <a:t>Discuss Membership</a:t>
            </a:r>
          </a:p>
          <a:p>
            <a:pPr marL="606425" lvl="1" indent="-342900"/>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6</a:t>
            </a:fld>
            <a:endParaRPr lang="en-US" dirty="0"/>
          </a:p>
        </p:txBody>
      </p:sp>
    </p:spTree>
    <p:extLst>
      <p:ext uri="{BB962C8B-B14F-4D97-AF65-F5344CB8AC3E}">
        <p14:creationId xmlns:p14="http://schemas.microsoft.com/office/powerpoint/2010/main" val="6023247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Walkthrough – </a:t>
            </a:r>
            <a:r>
              <a:rPr lang="en-GB" dirty="0" smtClean="0"/>
              <a:t>Remote Working</a:t>
            </a:r>
            <a:endParaRPr lang="en-GB" dirty="0"/>
          </a:p>
        </p:txBody>
      </p:sp>
      <p:sp>
        <p:nvSpPr>
          <p:cNvPr id="3" name="Content Placeholder 2"/>
          <p:cNvSpPr>
            <a:spLocks noGrp="1"/>
          </p:cNvSpPr>
          <p:nvPr>
            <p:ph sz="quarter" idx="17"/>
          </p:nvPr>
        </p:nvSpPr>
        <p:spPr/>
        <p:txBody>
          <a:bodyPr>
            <a:normAutofit/>
          </a:bodyPr>
          <a:lstStyle/>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606425" lvl="1" indent="-342900"/>
            <a:endParaRPr lang="en-GB" sz="2400" dirty="0" smtClean="0"/>
          </a:p>
          <a:p>
            <a:pPr marL="606425" lvl="1" indent="-342900"/>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60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125" y="1104900"/>
            <a:ext cx="5619750" cy="4648200"/>
          </a:xfrm>
          <a:prstGeom prst="rect">
            <a:avLst/>
          </a:prstGeom>
        </p:spPr>
      </p:pic>
      <p:sp>
        <p:nvSpPr>
          <p:cNvPr id="7" name="Rectangular Callout 6"/>
          <p:cNvSpPr/>
          <p:nvPr/>
        </p:nvSpPr>
        <p:spPr bwMode="gray">
          <a:xfrm>
            <a:off x="94344" y="2314572"/>
            <a:ext cx="1915886" cy="1720399"/>
          </a:xfrm>
          <a:prstGeom prst="wedgeRectCallout">
            <a:avLst>
              <a:gd name="adj1" fmla="val 47348"/>
              <a:gd name="adj2" fmla="val 77441"/>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Followed by this one showing Network Connect is connecting</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397522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Walkthrough – </a:t>
            </a:r>
            <a:r>
              <a:rPr lang="en-GB" dirty="0" smtClean="0"/>
              <a:t>Remote Working</a:t>
            </a:r>
            <a:endParaRPr lang="en-GB" dirty="0"/>
          </a:p>
        </p:txBody>
      </p:sp>
      <p:sp>
        <p:nvSpPr>
          <p:cNvPr id="3" name="Content Placeholder 2"/>
          <p:cNvSpPr>
            <a:spLocks noGrp="1"/>
          </p:cNvSpPr>
          <p:nvPr>
            <p:ph sz="quarter" idx="17"/>
          </p:nvPr>
        </p:nvSpPr>
        <p:spPr/>
        <p:txBody>
          <a:bodyPr>
            <a:normAutofit/>
          </a:bodyPr>
          <a:lstStyle/>
          <a:p>
            <a:pPr marL="342900" indent="-342900">
              <a:buFont typeface="Arial" pitchFamily="34" charset="0"/>
              <a:buChar char="•"/>
            </a:pPr>
            <a:r>
              <a:rPr lang="en-GB" sz="2400" dirty="0" smtClean="0"/>
              <a:t>When the process completes the Network Connect will minimize to your taskbar at the bottom right</a:t>
            </a:r>
          </a:p>
          <a:p>
            <a:pPr marL="342900" indent="-342900">
              <a:buFont typeface="Arial" pitchFamily="34" charset="0"/>
              <a:buChar char="•"/>
            </a:pPr>
            <a:r>
              <a:rPr lang="en-GB" sz="2400" dirty="0" smtClean="0"/>
              <a:t>You will be able to launch outlook, internet explorer and </a:t>
            </a:r>
            <a:r>
              <a:rPr lang="en-GB" sz="2400" dirty="0" err="1" smtClean="0"/>
              <a:t>skype</a:t>
            </a:r>
            <a:r>
              <a:rPr lang="en-GB" sz="2400" dirty="0" smtClean="0"/>
              <a:t> and have them connect to the corporate GROUPINFRA network </a:t>
            </a:r>
          </a:p>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606425" lvl="1" indent="-342900"/>
            <a:endParaRPr lang="en-GB" sz="2400" dirty="0" smtClean="0"/>
          </a:p>
          <a:p>
            <a:pPr marL="606425" lvl="1" indent="-342900"/>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61</a:t>
            </a:fld>
            <a:endParaRPr lang="en-US" dirty="0"/>
          </a:p>
        </p:txBody>
      </p:sp>
    </p:spTree>
    <p:extLst>
      <p:ext uri="{BB962C8B-B14F-4D97-AF65-F5344CB8AC3E}">
        <p14:creationId xmlns:p14="http://schemas.microsoft.com/office/powerpoint/2010/main" val="2011708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Demonstration – Remote Working</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62</a:t>
            </a:fld>
            <a:endParaRPr lang="en-US" dirty="0"/>
          </a:p>
        </p:txBody>
      </p:sp>
      <p:pic>
        <p:nvPicPr>
          <p:cNvPr id="8194" name="Picture 2" descr="C:\Users\munroe\AppData\Local\Microsoft\Windows\Temporary Internet Files\Content.IE5\LKZ0TH5V\How-to-Guid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843" y="1017421"/>
            <a:ext cx="4633531" cy="4181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9697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Topics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63</a:t>
            </a:fld>
            <a:endParaRPr lang="en-US" dirty="0"/>
          </a:p>
        </p:txBody>
      </p:sp>
      <p:sp>
        <p:nvSpPr>
          <p:cNvPr id="4" name="Content Placeholder 3"/>
          <p:cNvSpPr>
            <a:spLocks noGrp="1"/>
          </p:cNvSpPr>
          <p:nvPr>
            <p:ph sz="quarter" idx="17"/>
          </p:nvPr>
        </p:nvSpPr>
        <p:spPr/>
        <p:txBody>
          <a:bodyPr>
            <a:normAutofit/>
          </a:bodyPr>
          <a:lstStyle/>
          <a:p>
            <a:pPr marL="342900" indent="-342900">
              <a:buFont typeface="Arial" pitchFamily="34" charset="0"/>
              <a:buChar char="•"/>
            </a:pPr>
            <a:r>
              <a:rPr lang="en-GB" sz="2400" dirty="0" smtClean="0"/>
              <a:t>About </a:t>
            </a:r>
            <a:r>
              <a:rPr lang="en-GB" sz="2400" dirty="0"/>
              <a:t>CGI</a:t>
            </a:r>
          </a:p>
          <a:p>
            <a:pPr marL="342900" indent="-342900">
              <a:buFont typeface="Arial" pitchFamily="34" charset="0"/>
              <a:buChar char="•"/>
            </a:pPr>
            <a:r>
              <a:rPr lang="en-GB" sz="2400" dirty="0" smtClean="0"/>
              <a:t>Laptops </a:t>
            </a:r>
            <a:r>
              <a:rPr lang="en-GB" sz="2400" dirty="0"/>
              <a:t>and Phones</a:t>
            </a:r>
          </a:p>
          <a:p>
            <a:pPr marL="342900" indent="-342900">
              <a:buFont typeface="Arial" pitchFamily="34" charset="0"/>
              <a:buChar char="•"/>
            </a:pPr>
            <a:r>
              <a:rPr lang="en-GB" sz="2400" dirty="0" smtClean="0"/>
              <a:t>Software</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Break and Tour Office</a:t>
            </a:r>
            <a:endParaRPr lang="en-GB" sz="2400" dirty="0"/>
          </a:p>
          <a:p>
            <a:pPr marL="342900" indent="-342900">
              <a:buFont typeface="Arial" pitchFamily="34" charset="0"/>
              <a:buChar char="•"/>
            </a:pPr>
            <a:endParaRPr lang="en-GB" sz="2400" dirty="0"/>
          </a:p>
          <a:p>
            <a:pPr marL="342900" indent="-342900">
              <a:buFont typeface="Arial" pitchFamily="34" charset="0"/>
              <a:buChar char="•"/>
            </a:pPr>
            <a:r>
              <a:rPr lang="en-GB" sz="2400" dirty="0" smtClean="0"/>
              <a:t>Timesheets</a:t>
            </a:r>
          </a:p>
          <a:p>
            <a:pPr marL="342900" indent="-342900">
              <a:buFont typeface="Arial" pitchFamily="34" charset="0"/>
              <a:buChar char="•"/>
            </a:pPr>
            <a:r>
              <a:rPr lang="en-GB" sz="2400" dirty="0" smtClean="0"/>
              <a:t>Expenses &amp; Travel</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Book Desks and Rooms</a:t>
            </a:r>
          </a:p>
          <a:p>
            <a:pPr marL="342900" indent="-342900">
              <a:buFont typeface="Arial" pitchFamily="34" charset="0"/>
              <a:buChar char="•"/>
            </a:pPr>
            <a:r>
              <a:rPr lang="en-GB" sz="2400" dirty="0" smtClean="0"/>
              <a:t>Remote Working</a:t>
            </a:r>
          </a:p>
        </p:txBody>
      </p:sp>
      <p:sp>
        <p:nvSpPr>
          <p:cNvPr id="5" name="Content Placeholder 4"/>
          <p:cNvSpPr>
            <a:spLocks noGrp="1"/>
          </p:cNvSpPr>
          <p:nvPr>
            <p:ph sz="quarter" idx="18"/>
          </p:nvPr>
        </p:nvSpPr>
        <p:spPr>
          <a:xfrm>
            <a:off x="4754116" y="1255104"/>
            <a:ext cx="3945384" cy="4871259"/>
          </a:xfrm>
        </p:spPr>
        <p:txBody>
          <a:bodyPr>
            <a:normAutofit lnSpcReduction="10000"/>
          </a:bodyPr>
          <a:lstStyle/>
          <a:p>
            <a:pPr marL="342900" indent="-342900">
              <a:buFont typeface="Arial" pitchFamily="34" charset="0"/>
              <a:buChar char="•"/>
            </a:pPr>
            <a:r>
              <a:rPr lang="en-GB" sz="2400" dirty="0" smtClean="0"/>
              <a:t>E-learning and </a:t>
            </a:r>
            <a:r>
              <a:rPr lang="en-GB" sz="2400" dirty="0" err="1" smtClean="0"/>
              <a:t>Skillport</a:t>
            </a:r>
            <a:endParaRPr lang="en-GB" sz="2400" dirty="0" smtClean="0"/>
          </a:p>
          <a:p>
            <a:pPr marL="342900" indent="-342900">
              <a:buFont typeface="Arial" pitchFamily="34" charset="0"/>
              <a:buChar char="•"/>
            </a:pPr>
            <a:r>
              <a:rPr lang="en-GB" sz="2400" dirty="0" smtClean="0"/>
              <a:t>Social Media</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Holidays &amp; Sick Leave</a:t>
            </a:r>
          </a:p>
          <a:p>
            <a:pPr marL="342900" indent="-342900">
              <a:buFont typeface="Arial" pitchFamily="34" charset="0"/>
              <a:buChar char="•"/>
            </a:pPr>
            <a:r>
              <a:rPr lang="en-GB" sz="2400" dirty="0" smtClean="0"/>
              <a:t>Flexible Benefits</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Break</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Dress Code</a:t>
            </a:r>
          </a:p>
          <a:p>
            <a:pPr marL="342900" indent="-342900">
              <a:buFont typeface="Arial" pitchFamily="34" charset="0"/>
              <a:buChar char="•"/>
            </a:pPr>
            <a:r>
              <a:rPr lang="en-GB" sz="2400" dirty="0" smtClean="0"/>
              <a:t>Resource Management</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Wrap-Up</a:t>
            </a:r>
          </a:p>
          <a:p>
            <a:endParaRPr lang="en-GB" dirty="0"/>
          </a:p>
        </p:txBody>
      </p:sp>
      <p:sp>
        <p:nvSpPr>
          <p:cNvPr id="7" name="Rectangle 6"/>
          <p:cNvSpPr/>
          <p:nvPr/>
        </p:nvSpPr>
        <p:spPr bwMode="gray">
          <a:xfrm flipV="1">
            <a:off x="4644761" y="1101043"/>
            <a:ext cx="3925924" cy="974499"/>
          </a:xfrm>
          <a:prstGeom prst="rect">
            <a:avLst/>
          </a:prstGeom>
          <a:noFill/>
          <a:ln w="38100">
            <a:headEnd/>
            <a:tailEn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spTree>
    <p:extLst>
      <p:ext uri="{BB962C8B-B14F-4D97-AF65-F5344CB8AC3E}">
        <p14:creationId xmlns:p14="http://schemas.microsoft.com/office/powerpoint/2010/main" val="143495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Walkthrough – </a:t>
            </a:r>
            <a:r>
              <a:rPr lang="en-GB" dirty="0" err="1" smtClean="0"/>
              <a:t>Cynergi</a:t>
            </a:r>
            <a:r>
              <a:rPr lang="en-GB" dirty="0" smtClean="0"/>
              <a:t> / Social Network</a:t>
            </a:r>
            <a:endParaRPr lang="en-GB" dirty="0"/>
          </a:p>
        </p:txBody>
      </p:sp>
      <p:sp>
        <p:nvSpPr>
          <p:cNvPr id="3" name="Content Placeholder 2"/>
          <p:cNvSpPr>
            <a:spLocks noGrp="1"/>
          </p:cNvSpPr>
          <p:nvPr>
            <p:ph sz="quarter" idx="17"/>
          </p:nvPr>
        </p:nvSpPr>
        <p:spPr/>
        <p:txBody>
          <a:bodyPr>
            <a:normAutofit/>
          </a:bodyPr>
          <a:lstStyle/>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606425" lvl="1" indent="-342900"/>
            <a:endParaRPr lang="en-GB" sz="2400" dirty="0" smtClean="0"/>
          </a:p>
          <a:p>
            <a:pPr marL="606425" lvl="1" indent="-342900"/>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64</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731" y="1296365"/>
            <a:ext cx="8326304" cy="3779960"/>
          </a:xfrm>
          <a:prstGeom prst="rect">
            <a:avLst/>
          </a:prstGeom>
        </p:spPr>
      </p:pic>
      <p:pic>
        <p:nvPicPr>
          <p:cNvPr id="7" name="Picture 2" descr="C:\Users\munroe\AppData\Local\Microsoft\Windows\Temporary Internet Files\Content.IE5\LKZ0TH5V\Internet-Explorer-9-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822" y="920855"/>
            <a:ext cx="787400" cy="78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3838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Demonstration – </a:t>
            </a:r>
            <a:r>
              <a:rPr lang="en-GB" dirty="0" err="1" smtClean="0"/>
              <a:t>Cynergi</a:t>
            </a:r>
            <a:r>
              <a:rPr lang="en-GB" dirty="0" smtClean="0"/>
              <a:t> / Social Network</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65</a:t>
            </a:fld>
            <a:endParaRPr lang="en-US" dirty="0"/>
          </a:p>
        </p:txBody>
      </p:sp>
      <p:pic>
        <p:nvPicPr>
          <p:cNvPr id="8194" name="Picture 2" descr="C:\Users\munroe\AppData\Local\Microsoft\Windows\Temporary Internet Files\Content.IE5\LKZ0TH5V\How-to-Guid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843" y="1017421"/>
            <a:ext cx="4633531" cy="4181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3335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Walkthrough – Learning Portal</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66</a:t>
            </a:fld>
            <a:endParaRPr lang="en-US" dirty="0"/>
          </a:p>
        </p:txBody>
      </p:sp>
      <p:sp>
        <p:nvSpPr>
          <p:cNvPr id="5" name="Content Placeholder 2"/>
          <p:cNvSpPr>
            <a:spLocks noGrp="1"/>
          </p:cNvSpPr>
          <p:nvPr>
            <p:ph sz="quarter" idx="17"/>
          </p:nvPr>
        </p:nvSpPr>
        <p:spPr>
          <a:xfrm>
            <a:off x="449263" y="1263408"/>
            <a:ext cx="8250237" cy="4889742"/>
          </a:xfrm>
        </p:spPr>
        <p:txBody>
          <a:bodyPr>
            <a:normAutofit/>
          </a:bodyPr>
          <a:lstStyle/>
          <a:p>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113" y="1292815"/>
            <a:ext cx="8322197" cy="3790109"/>
          </a:xfrm>
          <a:prstGeom prst="rect">
            <a:avLst/>
          </a:prstGeom>
        </p:spPr>
      </p:pic>
    </p:spTree>
    <p:extLst>
      <p:ext uri="{BB962C8B-B14F-4D97-AF65-F5344CB8AC3E}">
        <p14:creationId xmlns:p14="http://schemas.microsoft.com/office/powerpoint/2010/main" val="29662166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Walkthrough – Learning Portal</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67</a:t>
            </a:fld>
            <a:endParaRPr lang="en-US" dirty="0"/>
          </a:p>
        </p:txBody>
      </p:sp>
      <p:sp>
        <p:nvSpPr>
          <p:cNvPr id="5" name="Content Placeholder 2"/>
          <p:cNvSpPr>
            <a:spLocks noGrp="1"/>
          </p:cNvSpPr>
          <p:nvPr>
            <p:ph sz="quarter" idx="17"/>
          </p:nvPr>
        </p:nvSpPr>
        <p:spPr>
          <a:xfrm>
            <a:off x="449263" y="1263408"/>
            <a:ext cx="8250237" cy="4889742"/>
          </a:xfrm>
        </p:spPr>
        <p:txBody>
          <a:bodyPr>
            <a:normAutofit/>
          </a:bodyPr>
          <a:lstStyle/>
          <a:p>
            <a:pPr marL="342900" indent="-342900">
              <a:buFont typeface="Arial" pitchFamily="34" charset="0"/>
              <a:buChar char="•"/>
            </a:pPr>
            <a:r>
              <a:rPr lang="en-GB" sz="2000" dirty="0" smtClean="0"/>
              <a:t>Link is:</a:t>
            </a:r>
          </a:p>
          <a:p>
            <a:r>
              <a:rPr lang="en-GB" sz="2000" dirty="0">
                <a:hlinkClick r:id="rId2"/>
              </a:rPr>
              <a:t>https://</a:t>
            </a:r>
            <a:r>
              <a:rPr lang="en-GB" sz="2000" dirty="0" smtClean="0">
                <a:hlinkClick r:id="rId2"/>
              </a:rPr>
              <a:t>cgi.skillport.com/skillportfe/custom/login/cgi/login.action</a:t>
            </a:r>
            <a:endParaRPr lang="en-GB" sz="2000" dirty="0" smtClean="0"/>
          </a:p>
          <a:p>
            <a:pPr marL="342900" indent="-342900">
              <a:buFont typeface="Arial" pitchFamily="34" charset="0"/>
              <a:buChar char="•"/>
            </a:pPr>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13" y="2286309"/>
            <a:ext cx="8236965" cy="2957025"/>
          </a:xfrm>
          <a:prstGeom prst="rect">
            <a:avLst/>
          </a:prstGeom>
        </p:spPr>
      </p:pic>
      <p:pic>
        <p:nvPicPr>
          <p:cNvPr id="6" name="Picture 2" descr="C:\Users\munroe\AppData\Local\Microsoft\Windows\Temporary Internet Files\Content.IE5\LKZ0TH5V\Internet-Explorer-9-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52" y="1936835"/>
            <a:ext cx="787400" cy="78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34738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Walkthrough – Learning Portal</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68</a:t>
            </a:fld>
            <a:endParaRPr lang="en-US" dirty="0"/>
          </a:p>
        </p:txBody>
      </p:sp>
      <p:sp>
        <p:nvSpPr>
          <p:cNvPr id="5" name="Content Placeholder 2"/>
          <p:cNvSpPr>
            <a:spLocks noGrp="1"/>
          </p:cNvSpPr>
          <p:nvPr>
            <p:ph sz="quarter" idx="17"/>
          </p:nvPr>
        </p:nvSpPr>
        <p:spPr>
          <a:xfrm>
            <a:off x="449263" y="1263408"/>
            <a:ext cx="8250237" cy="4889742"/>
          </a:xfrm>
        </p:spPr>
        <p:txBody>
          <a:bodyPr>
            <a:normAutofit/>
          </a:bodyPr>
          <a:lstStyle/>
          <a:p>
            <a:pPr marL="342900" indent="-342900">
              <a:buFont typeface="Arial" pitchFamily="34" charset="0"/>
              <a:buChar char="•"/>
            </a:pPr>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17" y="1574567"/>
            <a:ext cx="8634714" cy="3941330"/>
          </a:xfrm>
          <a:prstGeom prst="rect">
            <a:avLst/>
          </a:prstGeom>
        </p:spPr>
      </p:pic>
      <p:pic>
        <p:nvPicPr>
          <p:cNvPr id="8" name="Picture 2" descr="C:\Users\munroe\AppData\Local\Microsoft\Windows\Temporary Internet Files\Content.IE5\LKZ0TH5V\Internet-Explorer-9-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93406"/>
            <a:ext cx="787400" cy="7874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ular Callout 8"/>
          <p:cNvSpPr/>
          <p:nvPr/>
        </p:nvSpPr>
        <p:spPr bwMode="gray">
          <a:xfrm>
            <a:off x="266217" y="2111372"/>
            <a:ext cx="1915886" cy="1720399"/>
          </a:xfrm>
          <a:prstGeom prst="wedgeRectCallout">
            <a:avLst>
              <a:gd name="adj1" fmla="val 65529"/>
              <a:gd name="adj2" fmla="val -5237"/>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You will have been assigned mandatory e-learning training which you must complete…</a:t>
            </a:r>
            <a:endParaRPr lang="en-GB" sz="1600" b="1" dirty="0">
              <a:solidFill>
                <a:schemeClr val="bg1"/>
              </a:solidFill>
              <a:cs typeface="Arial" pitchFamily="34" charset="0"/>
            </a:endParaRPr>
          </a:p>
        </p:txBody>
      </p:sp>
      <p:sp>
        <p:nvSpPr>
          <p:cNvPr id="10" name="Rectangular Callout 9"/>
          <p:cNvSpPr/>
          <p:nvPr/>
        </p:nvSpPr>
        <p:spPr bwMode="gray">
          <a:xfrm>
            <a:off x="266217" y="4222744"/>
            <a:ext cx="1915886" cy="1720399"/>
          </a:xfrm>
          <a:prstGeom prst="wedgeRectCallout">
            <a:avLst>
              <a:gd name="adj1" fmla="val 65529"/>
              <a:gd name="adj2" fmla="val -5237"/>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…topics include anti-corruption and security awareness</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408232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Demonstration – Learning Portal</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69</a:t>
            </a:fld>
            <a:endParaRPr lang="en-US" dirty="0"/>
          </a:p>
        </p:txBody>
      </p:sp>
      <p:pic>
        <p:nvPicPr>
          <p:cNvPr id="8194" name="Picture 2" descr="C:\Users\munroe\AppData\Local\Microsoft\Windows\Temporary Internet Files\Content.IE5\LKZ0TH5V\How-to-Guid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843" y="1017421"/>
            <a:ext cx="4633531" cy="4181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2660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PH" dirty="0" smtClean="0">
                <a:solidFill>
                  <a:srgbClr val="991F3D"/>
                </a:solidFill>
              </a:rPr>
              <a:t/>
            </a:r>
            <a:br>
              <a:rPr lang="en-PH" dirty="0" smtClean="0">
                <a:solidFill>
                  <a:srgbClr val="991F3D"/>
                </a:solidFill>
              </a:rPr>
            </a:br>
            <a:r>
              <a:rPr lang="en-PH" dirty="0" smtClean="0">
                <a:solidFill>
                  <a:srgbClr val="991F3D"/>
                </a:solidFill>
              </a:rPr>
              <a:t>About CGI – core statistics</a:t>
            </a:r>
            <a:br>
              <a:rPr lang="en-PH" dirty="0" smtClean="0">
                <a:solidFill>
                  <a:srgbClr val="991F3D"/>
                </a:solidFill>
              </a:rPr>
            </a:br>
            <a:endParaRPr lang="en-GB" dirty="0"/>
          </a:p>
        </p:txBody>
      </p:sp>
      <p:sp>
        <p:nvSpPr>
          <p:cNvPr id="5" name="Slide Number Placeholder 4"/>
          <p:cNvSpPr>
            <a:spLocks noGrp="1"/>
          </p:cNvSpPr>
          <p:nvPr>
            <p:ph type="sldNum" sz="quarter" idx="12"/>
          </p:nvPr>
        </p:nvSpPr>
        <p:spPr/>
        <p:txBody>
          <a:bodyPr/>
          <a:lstStyle/>
          <a:p>
            <a:fld id="{525A3C56-E491-49B2-93F3-63532DF516BC}" type="slidenum">
              <a:rPr lang="en-GB" smtClean="0"/>
              <a:pPr/>
              <a:t>7</a:t>
            </a:fld>
            <a:endParaRPr lang="en-GB" dirty="0"/>
          </a:p>
        </p:txBody>
      </p:sp>
      <p:sp>
        <p:nvSpPr>
          <p:cNvPr id="6" name="Shape 505"/>
          <p:cNvSpPr/>
          <p:nvPr/>
        </p:nvSpPr>
        <p:spPr>
          <a:xfrm>
            <a:off x="536724" y="1963183"/>
            <a:ext cx="2616632" cy="1221087"/>
          </a:xfrm>
          <a:prstGeom prst="rect">
            <a:avLst/>
          </a:prstGeom>
          <a:solidFill>
            <a:srgbClr val="FFFFFF"/>
          </a:solidFill>
          <a:ln w="3175">
            <a:solidFill>
              <a:srgbClr val="A5ACB0"/>
            </a:solidFill>
            <a:prstDash val="dash"/>
          </a:ln>
        </p:spPr>
        <p:txBody>
          <a:bodyPr lIns="0" tIns="0" rIns="0" bIns="0" anchor="ctr"/>
          <a:lstStyle/>
          <a:p>
            <a:pPr lvl="0" algn="ctr">
              <a:defRPr sz="1600" b="1">
                <a:solidFill>
                  <a:srgbClr val="FFFFFF"/>
                </a:solidFill>
              </a:defRPr>
            </a:pPr>
            <a:endParaRPr/>
          </a:p>
        </p:txBody>
      </p:sp>
      <p:sp>
        <p:nvSpPr>
          <p:cNvPr id="7" name="Shape 506"/>
          <p:cNvSpPr/>
          <p:nvPr/>
        </p:nvSpPr>
        <p:spPr>
          <a:xfrm>
            <a:off x="3251512" y="1963183"/>
            <a:ext cx="2616632" cy="1221087"/>
          </a:xfrm>
          <a:prstGeom prst="rect">
            <a:avLst/>
          </a:prstGeom>
          <a:solidFill>
            <a:srgbClr val="FFFFFF"/>
          </a:solidFill>
          <a:ln w="3175">
            <a:solidFill>
              <a:srgbClr val="A5ACB0"/>
            </a:solidFill>
            <a:prstDash val="dash"/>
          </a:ln>
        </p:spPr>
        <p:txBody>
          <a:bodyPr lIns="0" tIns="0" rIns="0" bIns="0" anchor="ctr"/>
          <a:lstStyle/>
          <a:p>
            <a:pPr lvl="0" algn="ctr">
              <a:defRPr sz="1600" b="1">
                <a:solidFill>
                  <a:srgbClr val="FFFFFF"/>
                </a:solidFill>
              </a:defRPr>
            </a:pPr>
            <a:endParaRPr/>
          </a:p>
        </p:txBody>
      </p:sp>
      <p:sp>
        <p:nvSpPr>
          <p:cNvPr id="9" name="Shape 507"/>
          <p:cNvSpPr/>
          <p:nvPr/>
        </p:nvSpPr>
        <p:spPr>
          <a:xfrm>
            <a:off x="5987815" y="1963183"/>
            <a:ext cx="2616633" cy="1221087"/>
          </a:xfrm>
          <a:prstGeom prst="rect">
            <a:avLst/>
          </a:prstGeom>
          <a:solidFill>
            <a:srgbClr val="FFFFFF"/>
          </a:solidFill>
          <a:ln w="3175">
            <a:solidFill>
              <a:srgbClr val="A5ACB0"/>
            </a:solidFill>
            <a:prstDash val="dash"/>
          </a:ln>
        </p:spPr>
        <p:txBody>
          <a:bodyPr lIns="0" tIns="0" rIns="0" bIns="0" anchor="ctr"/>
          <a:lstStyle/>
          <a:p>
            <a:pPr lvl="0" algn="ctr">
              <a:defRPr sz="1600" b="1">
                <a:solidFill>
                  <a:srgbClr val="FFFFFF"/>
                </a:solidFill>
              </a:defRPr>
            </a:pPr>
            <a:endParaRPr/>
          </a:p>
        </p:txBody>
      </p:sp>
      <p:sp>
        <p:nvSpPr>
          <p:cNvPr id="10" name="Shape 508"/>
          <p:cNvSpPr/>
          <p:nvPr/>
        </p:nvSpPr>
        <p:spPr>
          <a:xfrm>
            <a:off x="536724" y="3368865"/>
            <a:ext cx="2616632" cy="1221086"/>
          </a:xfrm>
          <a:prstGeom prst="rect">
            <a:avLst/>
          </a:prstGeom>
          <a:solidFill>
            <a:srgbClr val="FFFFFF"/>
          </a:solidFill>
          <a:ln w="3175">
            <a:solidFill>
              <a:srgbClr val="A5ACB0"/>
            </a:solidFill>
            <a:prstDash val="dash"/>
          </a:ln>
        </p:spPr>
        <p:txBody>
          <a:bodyPr lIns="0" tIns="0" rIns="0" bIns="0" anchor="ctr"/>
          <a:lstStyle/>
          <a:p>
            <a:pPr lvl="0" algn="ctr">
              <a:defRPr sz="1600" b="1">
                <a:solidFill>
                  <a:srgbClr val="FFFFFF"/>
                </a:solidFill>
              </a:defRPr>
            </a:pPr>
            <a:endParaRPr/>
          </a:p>
        </p:txBody>
      </p:sp>
      <p:sp>
        <p:nvSpPr>
          <p:cNvPr id="11" name="Shape 509"/>
          <p:cNvSpPr/>
          <p:nvPr/>
        </p:nvSpPr>
        <p:spPr>
          <a:xfrm>
            <a:off x="3251512" y="3368865"/>
            <a:ext cx="2616632" cy="1221086"/>
          </a:xfrm>
          <a:prstGeom prst="rect">
            <a:avLst/>
          </a:prstGeom>
          <a:solidFill>
            <a:srgbClr val="FFFFFF"/>
          </a:solidFill>
          <a:ln w="3175">
            <a:solidFill>
              <a:srgbClr val="A5ACB0"/>
            </a:solidFill>
            <a:prstDash val="dash"/>
          </a:ln>
        </p:spPr>
        <p:txBody>
          <a:bodyPr lIns="0" tIns="0" rIns="0" bIns="0" anchor="ctr"/>
          <a:lstStyle/>
          <a:p>
            <a:pPr lvl="0" algn="ctr">
              <a:defRPr sz="1600" b="1">
                <a:solidFill>
                  <a:srgbClr val="FFFFFF"/>
                </a:solidFill>
              </a:defRPr>
            </a:pPr>
            <a:endParaRPr/>
          </a:p>
        </p:txBody>
      </p:sp>
      <p:sp>
        <p:nvSpPr>
          <p:cNvPr id="12" name="Shape 510"/>
          <p:cNvSpPr/>
          <p:nvPr/>
        </p:nvSpPr>
        <p:spPr>
          <a:xfrm>
            <a:off x="5987815" y="3368865"/>
            <a:ext cx="2616633" cy="1221086"/>
          </a:xfrm>
          <a:prstGeom prst="rect">
            <a:avLst/>
          </a:prstGeom>
          <a:solidFill>
            <a:srgbClr val="FFFFFF"/>
          </a:solidFill>
          <a:ln w="3175">
            <a:solidFill>
              <a:srgbClr val="A5ACB0"/>
            </a:solidFill>
            <a:prstDash val="dash"/>
          </a:ln>
        </p:spPr>
        <p:txBody>
          <a:bodyPr lIns="0" tIns="0" rIns="0" bIns="0" anchor="ctr"/>
          <a:lstStyle/>
          <a:p>
            <a:pPr lvl="0" algn="ctr">
              <a:defRPr sz="1600" b="1">
                <a:solidFill>
                  <a:srgbClr val="FFFFFF"/>
                </a:solidFill>
              </a:defRPr>
            </a:pPr>
            <a:endParaRPr/>
          </a:p>
        </p:txBody>
      </p:sp>
      <p:sp>
        <p:nvSpPr>
          <p:cNvPr id="13" name="Shape 511"/>
          <p:cNvSpPr/>
          <p:nvPr/>
        </p:nvSpPr>
        <p:spPr>
          <a:xfrm>
            <a:off x="536724" y="4774547"/>
            <a:ext cx="2616632" cy="1221086"/>
          </a:xfrm>
          <a:prstGeom prst="rect">
            <a:avLst/>
          </a:prstGeom>
          <a:solidFill>
            <a:srgbClr val="FFFFFF"/>
          </a:solidFill>
          <a:ln w="3175">
            <a:solidFill>
              <a:srgbClr val="A5ACB0"/>
            </a:solidFill>
            <a:prstDash val="dash"/>
          </a:ln>
        </p:spPr>
        <p:txBody>
          <a:bodyPr lIns="0" tIns="0" rIns="0" bIns="0" anchor="ctr"/>
          <a:lstStyle/>
          <a:p>
            <a:pPr lvl="0" algn="ctr">
              <a:defRPr sz="1600" b="1">
                <a:solidFill>
                  <a:srgbClr val="FFFFFF"/>
                </a:solidFill>
              </a:defRPr>
            </a:pPr>
            <a:endParaRPr/>
          </a:p>
        </p:txBody>
      </p:sp>
      <p:sp>
        <p:nvSpPr>
          <p:cNvPr id="14" name="Shape 512"/>
          <p:cNvSpPr/>
          <p:nvPr/>
        </p:nvSpPr>
        <p:spPr>
          <a:xfrm>
            <a:off x="3251512" y="4774547"/>
            <a:ext cx="2616632" cy="1221086"/>
          </a:xfrm>
          <a:prstGeom prst="rect">
            <a:avLst/>
          </a:prstGeom>
          <a:solidFill>
            <a:srgbClr val="FFFFFF"/>
          </a:solidFill>
          <a:ln w="3175">
            <a:solidFill>
              <a:srgbClr val="A5ACB0"/>
            </a:solidFill>
            <a:prstDash val="dash"/>
          </a:ln>
        </p:spPr>
        <p:txBody>
          <a:bodyPr lIns="0" tIns="0" rIns="0" bIns="0" anchor="ctr"/>
          <a:lstStyle/>
          <a:p>
            <a:pPr lvl="0" algn="ctr">
              <a:defRPr sz="1600" b="1">
                <a:solidFill>
                  <a:srgbClr val="FFFFFF"/>
                </a:solidFill>
              </a:defRPr>
            </a:pPr>
            <a:endParaRPr/>
          </a:p>
        </p:txBody>
      </p:sp>
      <p:sp>
        <p:nvSpPr>
          <p:cNvPr id="15" name="Shape 513"/>
          <p:cNvSpPr/>
          <p:nvPr/>
        </p:nvSpPr>
        <p:spPr>
          <a:xfrm>
            <a:off x="5987815" y="4774547"/>
            <a:ext cx="2616633" cy="1221086"/>
          </a:xfrm>
          <a:prstGeom prst="rect">
            <a:avLst/>
          </a:prstGeom>
          <a:solidFill>
            <a:srgbClr val="FFFFFF"/>
          </a:solidFill>
          <a:ln w="3175">
            <a:solidFill>
              <a:srgbClr val="A5ACB0"/>
            </a:solidFill>
            <a:prstDash val="dash"/>
          </a:ln>
        </p:spPr>
        <p:txBody>
          <a:bodyPr lIns="0" tIns="0" rIns="0" bIns="0" anchor="ctr"/>
          <a:lstStyle/>
          <a:p>
            <a:pPr lvl="0" algn="ctr">
              <a:defRPr sz="1600" b="1">
                <a:solidFill>
                  <a:srgbClr val="FFFFFF"/>
                </a:solidFill>
              </a:defRPr>
            </a:pPr>
            <a:endParaRPr/>
          </a:p>
        </p:txBody>
      </p:sp>
      <p:sp>
        <p:nvSpPr>
          <p:cNvPr id="17" name="Shape 514"/>
          <p:cNvSpPr/>
          <p:nvPr/>
        </p:nvSpPr>
        <p:spPr>
          <a:xfrm>
            <a:off x="1004104" y="2107199"/>
            <a:ext cx="1589536" cy="769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4400" b="1" spc="-300">
                <a:solidFill>
                  <a:srgbClr val="991F3D"/>
                </a:solidFill>
              </a:defRPr>
            </a:lvl1pPr>
          </a:lstStyle>
          <a:p>
            <a:pPr lvl="0">
              <a:defRPr sz="1800" b="0" spc="0">
                <a:solidFill>
                  <a:srgbClr val="000000"/>
                </a:solidFill>
              </a:defRPr>
            </a:pPr>
            <a:r>
              <a:rPr sz="4400" b="1" spc="-300" dirty="0" smtClean="0">
                <a:solidFill>
                  <a:srgbClr val="991F3D"/>
                </a:solidFill>
              </a:rPr>
              <a:t>6</a:t>
            </a:r>
            <a:r>
              <a:rPr lang="en-GB" sz="4400" b="1" spc="-300" dirty="0" smtClean="0">
                <a:solidFill>
                  <a:srgbClr val="991F3D"/>
                </a:solidFill>
              </a:rPr>
              <a:t>5</a:t>
            </a:r>
            <a:r>
              <a:rPr sz="4400" b="1" spc="-300" dirty="0" smtClean="0">
                <a:solidFill>
                  <a:srgbClr val="991F3D"/>
                </a:solidFill>
              </a:rPr>
              <a:t>,000</a:t>
            </a:r>
            <a:endParaRPr sz="4400" b="1" spc="-300" dirty="0">
              <a:solidFill>
                <a:srgbClr val="991F3D"/>
              </a:solidFill>
            </a:endParaRPr>
          </a:p>
        </p:txBody>
      </p:sp>
      <p:sp>
        <p:nvSpPr>
          <p:cNvPr id="18" name="Shape 515"/>
          <p:cNvSpPr/>
          <p:nvPr/>
        </p:nvSpPr>
        <p:spPr>
          <a:xfrm>
            <a:off x="1225318" y="2691975"/>
            <a:ext cx="1151755" cy="2888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400">
                <a:solidFill>
                  <a:srgbClr val="292827"/>
                </a:solidFill>
              </a:defRPr>
            </a:lvl1pPr>
          </a:lstStyle>
          <a:p>
            <a:pPr lvl="0">
              <a:defRPr sz="1800">
                <a:solidFill>
                  <a:srgbClr val="000000"/>
                </a:solidFill>
              </a:defRPr>
            </a:pPr>
            <a:r>
              <a:rPr sz="1400" dirty="0">
                <a:solidFill>
                  <a:srgbClr val="292827"/>
                </a:solidFill>
              </a:rPr>
              <a:t>professionals</a:t>
            </a:r>
          </a:p>
        </p:txBody>
      </p:sp>
      <p:sp>
        <p:nvSpPr>
          <p:cNvPr id="20" name="Shape 517"/>
          <p:cNvSpPr/>
          <p:nvPr/>
        </p:nvSpPr>
        <p:spPr>
          <a:xfrm>
            <a:off x="4005698" y="2107199"/>
            <a:ext cx="1108260" cy="7081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4400" b="1" spc="-300">
                <a:solidFill>
                  <a:srgbClr val="991F3D"/>
                </a:solidFill>
              </a:defRPr>
            </a:lvl1pPr>
          </a:lstStyle>
          <a:p>
            <a:pPr lvl="0">
              <a:defRPr sz="1800" b="0" spc="0">
                <a:solidFill>
                  <a:srgbClr val="000000"/>
                </a:solidFill>
              </a:defRPr>
            </a:pPr>
            <a:r>
              <a:rPr sz="4400" b="1" spc="-300">
                <a:solidFill>
                  <a:srgbClr val="991F3D"/>
                </a:solidFill>
              </a:rPr>
              <a:t>75%</a:t>
            </a:r>
          </a:p>
        </p:txBody>
      </p:sp>
      <p:sp>
        <p:nvSpPr>
          <p:cNvPr id="21" name="Shape 518"/>
          <p:cNvSpPr/>
          <p:nvPr/>
        </p:nvSpPr>
        <p:spPr>
          <a:xfrm>
            <a:off x="3983869" y="2691975"/>
            <a:ext cx="1126267" cy="3077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1400">
                <a:solidFill>
                  <a:srgbClr val="292827"/>
                </a:solidFill>
              </a:defRPr>
            </a:lvl1pPr>
          </a:lstStyle>
          <a:p>
            <a:pPr lvl="0">
              <a:defRPr sz="1800">
                <a:solidFill>
                  <a:srgbClr val="000000"/>
                </a:solidFill>
              </a:defRPr>
            </a:pPr>
            <a:r>
              <a:rPr sz="1400" dirty="0">
                <a:solidFill>
                  <a:schemeClr val="tx1">
                    <a:lumMod val="75000"/>
                  </a:schemeClr>
                </a:solidFill>
              </a:rPr>
              <a:t>shareholders</a:t>
            </a:r>
          </a:p>
        </p:txBody>
      </p:sp>
      <p:sp>
        <p:nvSpPr>
          <p:cNvPr id="23" name="Shape 520"/>
          <p:cNvSpPr/>
          <p:nvPr/>
        </p:nvSpPr>
        <p:spPr>
          <a:xfrm>
            <a:off x="6754827" y="2107199"/>
            <a:ext cx="1108260" cy="7081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4400" b="1" spc="-300">
                <a:solidFill>
                  <a:srgbClr val="991F3D"/>
                </a:solidFill>
              </a:defRPr>
            </a:lvl1pPr>
          </a:lstStyle>
          <a:p>
            <a:pPr lvl="0">
              <a:defRPr sz="1800" b="0" spc="0">
                <a:solidFill>
                  <a:srgbClr val="000000"/>
                </a:solidFill>
              </a:defRPr>
            </a:pPr>
            <a:r>
              <a:rPr sz="4400" b="1" spc="-300">
                <a:solidFill>
                  <a:srgbClr val="991F3D"/>
                </a:solidFill>
              </a:rPr>
              <a:t>95%</a:t>
            </a:r>
          </a:p>
        </p:txBody>
      </p:sp>
      <p:sp>
        <p:nvSpPr>
          <p:cNvPr id="24" name="Shape 521"/>
          <p:cNvSpPr/>
          <p:nvPr/>
        </p:nvSpPr>
        <p:spPr>
          <a:xfrm>
            <a:off x="5987815" y="2691975"/>
            <a:ext cx="2616634" cy="3077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1400">
                <a:solidFill>
                  <a:srgbClr val="292827"/>
                </a:solidFill>
              </a:defRPr>
            </a:lvl1pPr>
          </a:lstStyle>
          <a:p>
            <a:pPr lvl="0">
              <a:defRPr sz="1800">
                <a:solidFill>
                  <a:srgbClr val="000000"/>
                </a:solidFill>
              </a:defRPr>
            </a:pPr>
            <a:r>
              <a:rPr sz="1400" dirty="0">
                <a:solidFill>
                  <a:schemeClr val="tx1">
                    <a:lumMod val="75000"/>
                  </a:schemeClr>
                </a:solidFill>
              </a:rPr>
              <a:t>on-time, within budget delivery</a:t>
            </a:r>
          </a:p>
        </p:txBody>
      </p:sp>
      <p:sp>
        <p:nvSpPr>
          <p:cNvPr id="26" name="Shape 523"/>
          <p:cNvSpPr/>
          <p:nvPr/>
        </p:nvSpPr>
        <p:spPr>
          <a:xfrm>
            <a:off x="1380567" y="3547360"/>
            <a:ext cx="1028842" cy="769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4400" b="1" spc="-300">
                <a:solidFill>
                  <a:srgbClr val="991F3D"/>
                </a:solidFill>
              </a:defRPr>
            </a:lvl1pPr>
          </a:lstStyle>
          <a:p>
            <a:pPr lvl="0">
              <a:defRPr sz="1800" b="0" spc="0">
                <a:solidFill>
                  <a:srgbClr val="000000"/>
                </a:solidFill>
              </a:defRPr>
            </a:pPr>
            <a:r>
              <a:rPr sz="4400" b="1" spc="-300" dirty="0" smtClean="0">
                <a:solidFill>
                  <a:srgbClr val="991F3D"/>
                </a:solidFill>
              </a:rPr>
              <a:t>400</a:t>
            </a:r>
            <a:endParaRPr sz="4400" b="1" spc="-300" dirty="0">
              <a:solidFill>
                <a:srgbClr val="991F3D"/>
              </a:solidFill>
            </a:endParaRPr>
          </a:p>
        </p:txBody>
      </p:sp>
      <p:sp>
        <p:nvSpPr>
          <p:cNvPr id="27" name="Shape 524"/>
          <p:cNvSpPr/>
          <p:nvPr/>
        </p:nvSpPr>
        <p:spPr>
          <a:xfrm>
            <a:off x="1640838" y="4117161"/>
            <a:ext cx="621956" cy="3077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400">
                <a:solidFill>
                  <a:srgbClr val="292827"/>
                </a:solidFill>
              </a:defRPr>
            </a:lvl1pPr>
          </a:lstStyle>
          <a:p>
            <a:pPr lvl="0">
              <a:defRPr sz="1800">
                <a:solidFill>
                  <a:srgbClr val="000000"/>
                </a:solidFill>
              </a:defRPr>
            </a:pPr>
            <a:r>
              <a:rPr lang="en-US" sz="1400" dirty="0" smtClean="0">
                <a:solidFill>
                  <a:srgbClr val="292827"/>
                </a:solidFill>
              </a:rPr>
              <a:t>of</a:t>
            </a:r>
            <a:r>
              <a:rPr sz="1400" dirty="0" smtClean="0">
                <a:solidFill>
                  <a:srgbClr val="292827"/>
                </a:solidFill>
              </a:rPr>
              <a:t>fices</a:t>
            </a:r>
            <a:endParaRPr sz="1400" dirty="0">
              <a:solidFill>
                <a:srgbClr val="292827"/>
              </a:solidFill>
            </a:endParaRPr>
          </a:p>
        </p:txBody>
      </p:sp>
      <p:sp>
        <p:nvSpPr>
          <p:cNvPr id="29" name="Shape 529"/>
          <p:cNvSpPr/>
          <p:nvPr/>
        </p:nvSpPr>
        <p:spPr>
          <a:xfrm>
            <a:off x="4052988" y="3470830"/>
            <a:ext cx="1039328" cy="7081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4400" b="1" spc="-300">
                <a:solidFill>
                  <a:srgbClr val="991F3D"/>
                </a:solidFill>
              </a:defRPr>
            </a:lvl1pPr>
          </a:lstStyle>
          <a:p>
            <a:pPr lvl="0">
              <a:defRPr sz="1800" b="0" spc="0">
                <a:solidFill>
                  <a:srgbClr val="000000"/>
                </a:solidFill>
              </a:defRPr>
            </a:pPr>
            <a:r>
              <a:rPr sz="4400" b="1" spc="-300" dirty="0">
                <a:solidFill>
                  <a:srgbClr val="991F3D"/>
                </a:solidFill>
              </a:rPr>
              <a:t>9/10</a:t>
            </a:r>
          </a:p>
        </p:txBody>
      </p:sp>
      <p:sp>
        <p:nvSpPr>
          <p:cNvPr id="30" name="Shape 530"/>
          <p:cNvSpPr/>
          <p:nvPr/>
        </p:nvSpPr>
        <p:spPr>
          <a:xfrm>
            <a:off x="3251510" y="4117161"/>
            <a:ext cx="2616634" cy="2888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1400">
                <a:solidFill>
                  <a:srgbClr val="292827"/>
                </a:solidFill>
              </a:defRPr>
            </a:lvl1pPr>
          </a:lstStyle>
          <a:p>
            <a:pPr lvl="0">
              <a:defRPr sz="1800">
                <a:solidFill>
                  <a:srgbClr val="000000"/>
                </a:solidFill>
              </a:defRPr>
            </a:pPr>
            <a:r>
              <a:rPr sz="1400" dirty="0">
                <a:solidFill>
                  <a:srgbClr val="292827"/>
                </a:solidFill>
              </a:rPr>
              <a:t>client satisfaction score</a:t>
            </a:r>
          </a:p>
        </p:txBody>
      </p:sp>
      <p:sp>
        <p:nvSpPr>
          <p:cNvPr id="32" name="Shape 532"/>
          <p:cNvSpPr/>
          <p:nvPr/>
        </p:nvSpPr>
        <p:spPr>
          <a:xfrm>
            <a:off x="6229062" y="3621036"/>
            <a:ext cx="919480" cy="769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4400" b="1" spc="-300">
                <a:solidFill>
                  <a:srgbClr val="991F3D"/>
                </a:solidFill>
              </a:defRPr>
            </a:lvl1pPr>
          </a:lstStyle>
          <a:p>
            <a:pPr lvl="0">
              <a:defRPr sz="1800" b="0" spc="0">
                <a:solidFill>
                  <a:srgbClr val="000000"/>
                </a:solidFill>
              </a:defRPr>
            </a:pPr>
            <a:r>
              <a:rPr sz="4400" b="1" spc="-300" dirty="0" smtClean="0">
                <a:solidFill>
                  <a:srgbClr val="991F3D"/>
                </a:solidFill>
              </a:rPr>
              <a:t>1</a:t>
            </a:r>
            <a:r>
              <a:rPr lang="en-GB" sz="4400" b="1" spc="-300" dirty="0" smtClean="0">
                <a:solidFill>
                  <a:srgbClr val="991F3D"/>
                </a:solidFill>
              </a:rPr>
              <a:t>76</a:t>
            </a:r>
            <a:endParaRPr sz="4400" b="1" spc="-300" dirty="0">
              <a:solidFill>
                <a:srgbClr val="991F3D"/>
              </a:solidFill>
            </a:endParaRPr>
          </a:p>
        </p:txBody>
      </p:sp>
      <p:sp>
        <p:nvSpPr>
          <p:cNvPr id="33" name="Shape 533"/>
          <p:cNvSpPr/>
          <p:nvPr/>
        </p:nvSpPr>
        <p:spPr>
          <a:xfrm>
            <a:off x="7252041" y="3636424"/>
            <a:ext cx="1352408" cy="7386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lvl="0">
              <a:defRPr>
                <a:solidFill>
                  <a:srgbClr val="000000"/>
                </a:solidFill>
              </a:defRPr>
            </a:pPr>
            <a:r>
              <a:rPr sz="1400" dirty="0">
                <a:solidFill>
                  <a:schemeClr val="tx1">
                    <a:lumMod val="75000"/>
                  </a:schemeClr>
                </a:solidFill>
              </a:rPr>
              <a:t>mission-critical </a:t>
            </a:r>
          </a:p>
          <a:p>
            <a:pPr lvl="0">
              <a:defRPr>
                <a:solidFill>
                  <a:srgbClr val="000000"/>
                </a:solidFill>
              </a:defRPr>
            </a:pPr>
            <a:r>
              <a:rPr sz="1400" dirty="0">
                <a:solidFill>
                  <a:schemeClr val="tx1">
                    <a:lumMod val="75000"/>
                  </a:schemeClr>
                </a:solidFill>
              </a:rPr>
              <a:t>IP-based solutions</a:t>
            </a:r>
          </a:p>
        </p:txBody>
      </p:sp>
      <p:sp>
        <p:nvSpPr>
          <p:cNvPr id="35" name="Shape 535"/>
          <p:cNvSpPr/>
          <p:nvPr/>
        </p:nvSpPr>
        <p:spPr>
          <a:xfrm>
            <a:off x="3646436" y="5000370"/>
            <a:ext cx="1801132" cy="769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4400" b="1" spc="-300">
                <a:solidFill>
                  <a:srgbClr val="991F3D"/>
                </a:solidFill>
              </a:defRPr>
            </a:lvl1pPr>
          </a:lstStyle>
          <a:p>
            <a:r>
              <a:rPr lang="en-GB" dirty="0" smtClean="0"/>
              <a:t>$10.3B </a:t>
            </a:r>
            <a:endParaRPr lang="en-GB" dirty="0"/>
          </a:p>
        </p:txBody>
      </p:sp>
      <p:sp>
        <p:nvSpPr>
          <p:cNvPr id="36" name="Shape 536"/>
          <p:cNvSpPr/>
          <p:nvPr/>
        </p:nvSpPr>
        <p:spPr>
          <a:xfrm>
            <a:off x="3983109" y="5620273"/>
            <a:ext cx="1325041" cy="3077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400">
                <a:solidFill>
                  <a:srgbClr val="292827"/>
                </a:solidFill>
              </a:defRPr>
            </a:lvl1pPr>
          </a:lstStyle>
          <a:p>
            <a:pPr lvl="0">
              <a:defRPr sz="1800">
                <a:solidFill>
                  <a:srgbClr val="000000"/>
                </a:solidFill>
              </a:defRPr>
            </a:pPr>
            <a:r>
              <a:rPr lang="en-US" sz="1400" dirty="0" smtClean="0">
                <a:solidFill>
                  <a:schemeClr val="tx1">
                    <a:lumMod val="75000"/>
                  </a:schemeClr>
                </a:solidFill>
              </a:rPr>
              <a:t>an</a:t>
            </a:r>
            <a:r>
              <a:rPr sz="1400" dirty="0" smtClean="0">
                <a:solidFill>
                  <a:schemeClr val="tx1">
                    <a:lumMod val="75000"/>
                  </a:schemeClr>
                </a:solidFill>
              </a:rPr>
              <a:t>nual </a:t>
            </a:r>
            <a:r>
              <a:rPr sz="1400" dirty="0">
                <a:solidFill>
                  <a:schemeClr val="tx1">
                    <a:lumMod val="75000"/>
                  </a:schemeClr>
                </a:solidFill>
              </a:rPr>
              <a:t>revenue</a:t>
            </a:r>
          </a:p>
        </p:txBody>
      </p:sp>
      <p:sp>
        <p:nvSpPr>
          <p:cNvPr id="38" name="Shape 538"/>
          <p:cNvSpPr/>
          <p:nvPr/>
        </p:nvSpPr>
        <p:spPr>
          <a:xfrm>
            <a:off x="6443179" y="4919465"/>
            <a:ext cx="1682510" cy="769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4400" b="1" spc="-300">
                <a:solidFill>
                  <a:srgbClr val="991F3D"/>
                </a:solidFill>
              </a:defRPr>
            </a:lvl1pPr>
          </a:lstStyle>
          <a:p>
            <a:pPr lvl="0">
              <a:defRPr sz="1800" b="0" spc="0">
                <a:solidFill>
                  <a:srgbClr val="000000"/>
                </a:solidFill>
              </a:defRPr>
            </a:pPr>
            <a:r>
              <a:rPr sz="4400" b="1" spc="-300" dirty="0" smtClean="0">
                <a:solidFill>
                  <a:srgbClr val="991F3D"/>
                </a:solidFill>
              </a:rPr>
              <a:t>$</a:t>
            </a:r>
            <a:r>
              <a:rPr lang="en-GB" sz="4400" b="1" spc="-300" dirty="0" smtClean="0">
                <a:solidFill>
                  <a:srgbClr val="991F3D"/>
                </a:solidFill>
              </a:rPr>
              <a:t>20</a:t>
            </a:r>
            <a:r>
              <a:rPr lang="en-US" sz="4400" b="1" spc="-300" dirty="0" smtClean="0">
                <a:solidFill>
                  <a:srgbClr val="991F3D"/>
                </a:solidFill>
              </a:rPr>
              <a:t>.7</a:t>
            </a:r>
            <a:r>
              <a:rPr sz="4400" b="1" spc="-300" dirty="0" smtClean="0">
                <a:solidFill>
                  <a:srgbClr val="991F3D"/>
                </a:solidFill>
              </a:rPr>
              <a:t>B</a:t>
            </a:r>
            <a:endParaRPr sz="4400" b="1" spc="-300" dirty="0">
              <a:solidFill>
                <a:srgbClr val="991F3D"/>
              </a:solidFill>
            </a:endParaRPr>
          </a:p>
        </p:txBody>
      </p:sp>
      <p:sp>
        <p:nvSpPr>
          <p:cNvPr id="39" name="Shape 539"/>
          <p:cNvSpPr/>
          <p:nvPr/>
        </p:nvSpPr>
        <p:spPr>
          <a:xfrm>
            <a:off x="5963291" y="5546845"/>
            <a:ext cx="2616634" cy="3077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1400">
                <a:solidFill>
                  <a:srgbClr val="292827"/>
                </a:solidFill>
              </a:defRPr>
            </a:lvl1pPr>
          </a:lstStyle>
          <a:p>
            <a:pPr lvl="0">
              <a:defRPr sz="1800">
                <a:solidFill>
                  <a:srgbClr val="000000"/>
                </a:solidFill>
              </a:defRPr>
            </a:pPr>
            <a:r>
              <a:rPr sz="1400" dirty="0" smtClean="0">
                <a:solidFill>
                  <a:schemeClr val="tx1">
                    <a:lumMod val="75000"/>
                  </a:schemeClr>
                </a:solidFill>
              </a:rPr>
              <a:t>backlog</a:t>
            </a:r>
            <a:endParaRPr sz="1400" dirty="0">
              <a:solidFill>
                <a:schemeClr val="tx1">
                  <a:lumMod val="75000"/>
                </a:schemeClr>
              </a:solidFill>
            </a:endParaRPr>
          </a:p>
        </p:txBody>
      </p:sp>
      <p:sp>
        <p:nvSpPr>
          <p:cNvPr id="44" name="Shape 524"/>
          <p:cNvSpPr/>
          <p:nvPr/>
        </p:nvSpPr>
        <p:spPr>
          <a:xfrm>
            <a:off x="1430652" y="5604862"/>
            <a:ext cx="863999" cy="3077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400">
                <a:solidFill>
                  <a:srgbClr val="292827"/>
                </a:solidFill>
              </a:defRPr>
            </a:lvl1pPr>
          </a:lstStyle>
          <a:p>
            <a:pPr lvl="0">
              <a:defRPr sz="1800">
                <a:solidFill>
                  <a:srgbClr val="000000"/>
                </a:solidFill>
              </a:defRPr>
            </a:pPr>
            <a:r>
              <a:rPr lang="en-PH" sz="1400" dirty="0" smtClean="0">
                <a:solidFill>
                  <a:srgbClr val="292827"/>
                </a:solidFill>
              </a:rPr>
              <a:t>countries</a:t>
            </a:r>
            <a:endParaRPr sz="1400" dirty="0">
              <a:solidFill>
                <a:srgbClr val="292827"/>
              </a:solidFill>
            </a:endParaRPr>
          </a:p>
        </p:txBody>
      </p:sp>
      <p:sp>
        <p:nvSpPr>
          <p:cNvPr id="46" name="Shape 523"/>
          <p:cNvSpPr/>
          <p:nvPr/>
        </p:nvSpPr>
        <p:spPr>
          <a:xfrm>
            <a:off x="1348231" y="4931293"/>
            <a:ext cx="1028842" cy="769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4400" b="1" spc="-300">
                <a:solidFill>
                  <a:srgbClr val="991F3D"/>
                </a:solidFill>
              </a:defRPr>
            </a:lvl1pPr>
          </a:lstStyle>
          <a:p>
            <a:pPr lvl="0">
              <a:defRPr sz="1800" b="0" spc="0">
                <a:solidFill>
                  <a:srgbClr val="000000"/>
                </a:solidFill>
              </a:defRPr>
            </a:pPr>
            <a:r>
              <a:rPr sz="4400" b="1" spc="-300" dirty="0" smtClean="0">
                <a:solidFill>
                  <a:srgbClr val="991F3D"/>
                </a:solidFill>
              </a:rPr>
              <a:t>40</a:t>
            </a:r>
            <a:endParaRPr sz="4400" b="1" spc="-300" dirty="0">
              <a:solidFill>
                <a:srgbClr val="991F3D"/>
              </a:solidFill>
            </a:endParaRPr>
          </a:p>
        </p:txBody>
      </p:sp>
      <p:sp>
        <p:nvSpPr>
          <p:cNvPr id="3" name="TextBox 2"/>
          <p:cNvSpPr txBox="1"/>
          <p:nvPr/>
        </p:nvSpPr>
        <p:spPr bwMode="auto">
          <a:xfrm>
            <a:off x="809120" y="6221136"/>
            <a:ext cx="3439531" cy="215444"/>
          </a:xfrm>
          <a:prstGeom prst="rect">
            <a:avLst/>
          </a:prstGeom>
          <a:noFill/>
          <a:ln w="9525" algn="ctr">
            <a:noFill/>
            <a:miter lim="800000"/>
            <a:headEnd/>
            <a:tailEnd/>
          </a:ln>
          <a:effectLst/>
        </p:spPr>
        <p:txBody>
          <a:bodyPr wrap="none" lIns="0" tIns="0" rIns="0" bIns="0" rtlCol="0">
            <a:spAutoFit/>
          </a:bodyPr>
          <a:lstStyle/>
          <a:p>
            <a:r>
              <a:rPr lang="en-US" sz="1400" i="1" dirty="0" smtClean="0"/>
              <a:t>Statistics </a:t>
            </a:r>
            <a:r>
              <a:rPr lang="en-US" sz="1400" i="1" dirty="0"/>
              <a:t>verified as of </a:t>
            </a:r>
            <a:r>
              <a:rPr lang="en-GB" sz="1400" i="1" dirty="0" smtClean="0"/>
              <a:t>November 11, </a:t>
            </a:r>
            <a:r>
              <a:rPr lang="en-GB" sz="1400" i="1" dirty="0"/>
              <a:t>2015</a:t>
            </a:r>
            <a:r>
              <a:rPr lang="en-US" sz="1400" i="1" dirty="0" smtClean="0"/>
              <a:t>.</a:t>
            </a:r>
            <a:endParaRPr lang="en-US" sz="1400" i="1" dirty="0" smtClean="0">
              <a:cs typeface="Arial" pitchFamily="34" charset="0"/>
            </a:endParaRPr>
          </a:p>
        </p:txBody>
      </p:sp>
      <p:sp>
        <p:nvSpPr>
          <p:cNvPr id="2" name="TextBox 1"/>
          <p:cNvSpPr txBox="1"/>
          <p:nvPr/>
        </p:nvSpPr>
        <p:spPr bwMode="auto">
          <a:xfrm>
            <a:off x="1640838" y="1188942"/>
            <a:ext cx="5035674" cy="553998"/>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wrap="none" lIns="0" tIns="0" rIns="0" bIns="0" rtlCol="0">
            <a:spAutoFit/>
          </a:bodyPr>
          <a:lstStyle/>
          <a:p>
            <a:r>
              <a:rPr lang="en-PH" dirty="0" smtClean="0">
                <a:solidFill>
                  <a:schemeClr val="bg2"/>
                </a:solidFill>
              </a:rPr>
              <a:t>5th </a:t>
            </a:r>
            <a:r>
              <a:rPr lang="en-PH" dirty="0">
                <a:solidFill>
                  <a:schemeClr val="bg2"/>
                </a:solidFill>
              </a:rPr>
              <a:t>largest independent IT and business process </a:t>
            </a:r>
            <a:endParaRPr lang="en-PH" dirty="0" smtClean="0">
              <a:solidFill>
                <a:schemeClr val="bg2"/>
              </a:solidFill>
            </a:endParaRPr>
          </a:p>
          <a:p>
            <a:r>
              <a:rPr lang="en-PH" dirty="0" smtClean="0">
                <a:solidFill>
                  <a:schemeClr val="bg2"/>
                </a:solidFill>
              </a:rPr>
              <a:t>services </a:t>
            </a:r>
            <a:r>
              <a:rPr lang="en-PH" dirty="0">
                <a:solidFill>
                  <a:schemeClr val="bg2"/>
                </a:solidFill>
              </a:rPr>
              <a:t>firm in the </a:t>
            </a:r>
            <a:r>
              <a:rPr lang="en-PH" dirty="0" smtClean="0">
                <a:solidFill>
                  <a:schemeClr val="bg2"/>
                </a:solidFill>
              </a:rPr>
              <a:t>world</a:t>
            </a:r>
            <a:endParaRPr lang="en-GB" dirty="0" smtClean="0">
              <a:solidFill>
                <a:schemeClr val="bg2"/>
              </a:solidFill>
              <a:cs typeface="Arial" pitchFamily="34" charset="0"/>
            </a:endParaRPr>
          </a:p>
        </p:txBody>
      </p:sp>
    </p:spTree>
    <p:extLst>
      <p:ext uri="{BB962C8B-B14F-4D97-AF65-F5344CB8AC3E}">
        <p14:creationId xmlns:p14="http://schemas.microsoft.com/office/powerpoint/2010/main" val="20195949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Topics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70</a:t>
            </a:fld>
            <a:endParaRPr lang="en-US" dirty="0"/>
          </a:p>
        </p:txBody>
      </p:sp>
      <p:sp>
        <p:nvSpPr>
          <p:cNvPr id="4" name="Content Placeholder 3"/>
          <p:cNvSpPr>
            <a:spLocks noGrp="1"/>
          </p:cNvSpPr>
          <p:nvPr>
            <p:ph sz="quarter" idx="17"/>
          </p:nvPr>
        </p:nvSpPr>
        <p:spPr/>
        <p:txBody>
          <a:bodyPr>
            <a:normAutofit/>
          </a:bodyPr>
          <a:lstStyle/>
          <a:p>
            <a:pPr marL="342900" indent="-342900">
              <a:buFont typeface="Arial" pitchFamily="34" charset="0"/>
              <a:buChar char="•"/>
            </a:pPr>
            <a:r>
              <a:rPr lang="en-GB" sz="2400" dirty="0" smtClean="0"/>
              <a:t>About </a:t>
            </a:r>
            <a:r>
              <a:rPr lang="en-GB" sz="2400" dirty="0"/>
              <a:t>CGI</a:t>
            </a:r>
          </a:p>
          <a:p>
            <a:pPr marL="342900" indent="-342900">
              <a:buFont typeface="Arial" pitchFamily="34" charset="0"/>
              <a:buChar char="•"/>
            </a:pPr>
            <a:r>
              <a:rPr lang="en-GB" sz="2400" dirty="0" smtClean="0"/>
              <a:t>Laptops </a:t>
            </a:r>
            <a:r>
              <a:rPr lang="en-GB" sz="2400" dirty="0"/>
              <a:t>and Phones</a:t>
            </a:r>
          </a:p>
          <a:p>
            <a:pPr marL="342900" indent="-342900">
              <a:buFont typeface="Arial" pitchFamily="34" charset="0"/>
              <a:buChar char="•"/>
            </a:pPr>
            <a:r>
              <a:rPr lang="en-GB" sz="2400" dirty="0" smtClean="0"/>
              <a:t>Software</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Break and Tour Office</a:t>
            </a:r>
            <a:endParaRPr lang="en-GB" sz="2400" dirty="0"/>
          </a:p>
          <a:p>
            <a:pPr marL="342900" indent="-342900">
              <a:buFont typeface="Arial" pitchFamily="34" charset="0"/>
              <a:buChar char="•"/>
            </a:pPr>
            <a:endParaRPr lang="en-GB" sz="2400" dirty="0"/>
          </a:p>
          <a:p>
            <a:pPr marL="342900" indent="-342900">
              <a:buFont typeface="Arial" pitchFamily="34" charset="0"/>
              <a:buChar char="•"/>
            </a:pPr>
            <a:r>
              <a:rPr lang="en-GB" sz="2400" dirty="0" smtClean="0"/>
              <a:t>Timesheets</a:t>
            </a:r>
          </a:p>
          <a:p>
            <a:pPr marL="342900" indent="-342900">
              <a:buFont typeface="Arial" pitchFamily="34" charset="0"/>
              <a:buChar char="•"/>
            </a:pPr>
            <a:r>
              <a:rPr lang="en-GB" sz="2400" dirty="0" smtClean="0"/>
              <a:t>Expenses &amp; Travel</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Book Desks and Rooms</a:t>
            </a:r>
          </a:p>
          <a:p>
            <a:pPr marL="342900" indent="-342900">
              <a:buFont typeface="Arial" pitchFamily="34" charset="0"/>
              <a:buChar char="•"/>
            </a:pPr>
            <a:r>
              <a:rPr lang="en-GB" sz="2400" dirty="0" smtClean="0"/>
              <a:t>Remote Working</a:t>
            </a:r>
          </a:p>
        </p:txBody>
      </p:sp>
      <p:sp>
        <p:nvSpPr>
          <p:cNvPr id="5" name="Content Placeholder 4"/>
          <p:cNvSpPr>
            <a:spLocks noGrp="1"/>
          </p:cNvSpPr>
          <p:nvPr>
            <p:ph sz="quarter" idx="18"/>
          </p:nvPr>
        </p:nvSpPr>
        <p:spPr>
          <a:xfrm>
            <a:off x="4754116" y="1255104"/>
            <a:ext cx="3945384" cy="4871259"/>
          </a:xfrm>
        </p:spPr>
        <p:txBody>
          <a:bodyPr>
            <a:normAutofit lnSpcReduction="10000"/>
          </a:bodyPr>
          <a:lstStyle/>
          <a:p>
            <a:pPr marL="342900" indent="-342900">
              <a:buFont typeface="Arial" pitchFamily="34" charset="0"/>
              <a:buChar char="•"/>
            </a:pPr>
            <a:r>
              <a:rPr lang="en-GB" sz="2400" dirty="0" smtClean="0"/>
              <a:t>E-learning and </a:t>
            </a:r>
            <a:r>
              <a:rPr lang="en-GB" sz="2400" dirty="0" err="1" smtClean="0"/>
              <a:t>Skillport</a:t>
            </a:r>
            <a:endParaRPr lang="en-GB" sz="2400" dirty="0" smtClean="0"/>
          </a:p>
          <a:p>
            <a:pPr marL="342900" indent="-342900">
              <a:buFont typeface="Arial" pitchFamily="34" charset="0"/>
              <a:buChar char="•"/>
            </a:pPr>
            <a:r>
              <a:rPr lang="en-GB" sz="2400" dirty="0" smtClean="0"/>
              <a:t>Social Media</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Holidays &amp; Sick Leave</a:t>
            </a:r>
          </a:p>
          <a:p>
            <a:pPr marL="342900" indent="-342900">
              <a:buFont typeface="Arial" pitchFamily="34" charset="0"/>
              <a:buChar char="•"/>
            </a:pPr>
            <a:r>
              <a:rPr lang="en-GB" sz="2400" dirty="0" smtClean="0"/>
              <a:t>Flexible Benefits</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Break</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Dress Code</a:t>
            </a:r>
          </a:p>
          <a:p>
            <a:pPr marL="342900" indent="-342900">
              <a:buFont typeface="Arial" pitchFamily="34" charset="0"/>
              <a:buChar char="•"/>
            </a:pPr>
            <a:r>
              <a:rPr lang="en-GB" sz="2400" dirty="0" smtClean="0"/>
              <a:t>Resource Management</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Wrap-Up</a:t>
            </a:r>
          </a:p>
          <a:p>
            <a:endParaRPr lang="en-GB" dirty="0"/>
          </a:p>
        </p:txBody>
      </p:sp>
      <p:sp>
        <p:nvSpPr>
          <p:cNvPr id="6" name="Rectangle 5"/>
          <p:cNvSpPr/>
          <p:nvPr/>
        </p:nvSpPr>
        <p:spPr bwMode="gray">
          <a:xfrm flipV="1">
            <a:off x="312247" y="5680301"/>
            <a:ext cx="3925924" cy="484186"/>
          </a:xfrm>
          <a:prstGeom prst="rect">
            <a:avLst/>
          </a:prstGeom>
          <a:noFill/>
          <a:ln w="38100">
            <a:headEnd/>
            <a:tailEn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spTree>
    <p:extLst>
      <p:ext uri="{BB962C8B-B14F-4D97-AF65-F5344CB8AC3E}">
        <p14:creationId xmlns:p14="http://schemas.microsoft.com/office/powerpoint/2010/main" val="242289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unroe\AppData\Local\Microsoft\Windows\Temporary Internet Files\Content.IE5\YXA3XWGK\out_to_lunch[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354" y="754728"/>
            <a:ext cx="7353905" cy="5515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Lunch Break</a:t>
            </a:r>
            <a:endParaRPr lang="en-GB" dirty="0"/>
          </a:p>
        </p:txBody>
      </p:sp>
    </p:spTree>
    <p:extLst>
      <p:ext uri="{BB962C8B-B14F-4D97-AF65-F5344CB8AC3E}">
        <p14:creationId xmlns:p14="http://schemas.microsoft.com/office/powerpoint/2010/main" val="152396774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Topics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72</a:t>
            </a:fld>
            <a:endParaRPr lang="en-US" dirty="0"/>
          </a:p>
        </p:txBody>
      </p:sp>
      <p:sp>
        <p:nvSpPr>
          <p:cNvPr id="4" name="Content Placeholder 3"/>
          <p:cNvSpPr>
            <a:spLocks noGrp="1"/>
          </p:cNvSpPr>
          <p:nvPr>
            <p:ph sz="quarter" idx="17"/>
          </p:nvPr>
        </p:nvSpPr>
        <p:spPr/>
        <p:txBody>
          <a:bodyPr>
            <a:normAutofit/>
          </a:bodyPr>
          <a:lstStyle/>
          <a:p>
            <a:pPr marL="342900" indent="-342900">
              <a:buFont typeface="Arial" pitchFamily="34" charset="0"/>
              <a:buChar char="•"/>
            </a:pPr>
            <a:r>
              <a:rPr lang="en-GB" sz="2400" dirty="0" smtClean="0"/>
              <a:t>About </a:t>
            </a:r>
            <a:r>
              <a:rPr lang="en-GB" sz="2400" dirty="0"/>
              <a:t>CGI</a:t>
            </a:r>
          </a:p>
          <a:p>
            <a:pPr marL="342900" indent="-342900">
              <a:buFont typeface="Arial" pitchFamily="34" charset="0"/>
              <a:buChar char="•"/>
            </a:pPr>
            <a:r>
              <a:rPr lang="en-GB" sz="2400" dirty="0" smtClean="0"/>
              <a:t>Laptops </a:t>
            </a:r>
            <a:r>
              <a:rPr lang="en-GB" sz="2400" dirty="0"/>
              <a:t>and Phones</a:t>
            </a:r>
          </a:p>
          <a:p>
            <a:pPr marL="342900" indent="-342900">
              <a:buFont typeface="Arial" pitchFamily="34" charset="0"/>
              <a:buChar char="•"/>
            </a:pPr>
            <a:r>
              <a:rPr lang="en-GB" sz="2400" dirty="0" smtClean="0"/>
              <a:t>Software</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Break and Tour Office</a:t>
            </a:r>
            <a:endParaRPr lang="en-GB" sz="2400" dirty="0"/>
          </a:p>
          <a:p>
            <a:pPr marL="342900" indent="-342900">
              <a:buFont typeface="Arial" pitchFamily="34" charset="0"/>
              <a:buChar char="•"/>
            </a:pPr>
            <a:endParaRPr lang="en-GB" sz="2400" dirty="0"/>
          </a:p>
          <a:p>
            <a:pPr marL="342900" indent="-342900">
              <a:buFont typeface="Arial" pitchFamily="34" charset="0"/>
              <a:buChar char="•"/>
            </a:pPr>
            <a:r>
              <a:rPr lang="en-GB" sz="2400" dirty="0" smtClean="0"/>
              <a:t>Timesheets</a:t>
            </a:r>
          </a:p>
          <a:p>
            <a:pPr marL="342900" indent="-342900">
              <a:buFont typeface="Arial" pitchFamily="34" charset="0"/>
              <a:buChar char="•"/>
            </a:pPr>
            <a:r>
              <a:rPr lang="en-GB" sz="2400" dirty="0" smtClean="0"/>
              <a:t>Expenses &amp; Travel</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Book Desks and Rooms</a:t>
            </a:r>
          </a:p>
          <a:p>
            <a:pPr marL="342900" indent="-342900">
              <a:buFont typeface="Arial" pitchFamily="34" charset="0"/>
              <a:buChar char="•"/>
            </a:pPr>
            <a:r>
              <a:rPr lang="en-GB" sz="2400" dirty="0" smtClean="0"/>
              <a:t>Remote Working</a:t>
            </a:r>
          </a:p>
        </p:txBody>
      </p:sp>
      <p:sp>
        <p:nvSpPr>
          <p:cNvPr id="5" name="Content Placeholder 4"/>
          <p:cNvSpPr>
            <a:spLocks noGrp="1"/>
          </p:cNvSpPr>
          <p:nvPr>
            <p:ph sz="quarter" idx="18"/>
          </p:nvPr>
        </p:nvSpPr>
        <p:spPr>
          <a:xfrm>
            <a:off x="4754116" y="1255104"/>
            <a:ext cx="3945384" cy="4871259"/>
          </a:xfrm>
        </p:spPr>
        <p:txBody>
          <a:bodyPr>
            <a:normAutofit lnSpcReduction="10000"/>
          </a:bodyPr>
          <a:lstStyle/>
          <a:p>
            <a:pPr marL="342900" indent="-342900">
              <a:buFont typeface="Arial" pitchFamily="34" charset="0"/>
              <a:buChar char="•"/>
            </a:pPr>
            <a:r>
              <a:rPr lang="en-GB" sz="2400" dirty="0" smtClean="0"/>
              <a:t>E-learning and </a:t>
            </a:r>
            <a:r>
              <a:rPr lang="en-GB" sz="2400" dirty="0" err="1" smtClean="0"/>
              <a:t>Skillport</a:t>
            </a:r>
            <a:endParaRPr lang="en-GB" sz="2400" dirty="0" smtClean="0"/>
          </a:p>
          <a:p>
            <a:pPr marL="342900" indent="-342900">
              <a:buFont typeface="Arial" pitchFamily="34" charset="0"/>
              <a:buChar char="•"/>
            </a:pPr>
            <a:r>
              <a:rPr lang="en-GB" sz="2400" dirty="0" smtClean="0"/>
              <a:t>Social Media</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Holidays &amp; Sick Leave</a:t>
            </a:r>
          </a:p>
          <a:p>
            <a:pPr marL="342900" indent="-342900">
              <a:buFont typeface="Arial" pitchFamily="34" charset="0"/>
              <a:buChar char="•"/>
            </a:pPr>
            <a:r>
              <a:rPr lang="en-GB" sz="2400" dirty="0" smtClean="0"/>
              <a:t>Flexible Benefits</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Break</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Dress Code</a:t>
            </a:r>
          </a:p>
          <a:p>
            <a:pPr marL="342900" indent="-342900">
              <a:buFont typeface="Arial" pitchFamily="34" charset="0"/>
              <a:buChar char="•"/>
            </a:pPr>
            <a:r>
              <a:rPr lang="en-GB" sz="2400" dirty="0" smtClean="0"/>
              <a:t>Resource Management</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Wrap-Up</a:t>
            </a:r>
          </a:p>
          <a:p>
            <a:endParaRPr lang="en-GB" dirty="0"/>
          </a:p>
        </p:txBody>
      </p:sp>
      <p:sp>
        <p:nvSpPr>
          <p:cNvPr id="6" name="Rectangle 5"/>
          <p:cNvSpPr/>
          <p:nvPr/>
        </p:nvSpPr>
        <p:spPr bwMode="gray">
          <a:xfrm flipV="1">
            <a:off x="4593961" y="2366968"/>
            <a:ext cx="3925924" cy="484186"/>
          </a:xfrm>
          <a:prstGeom prst="rect">
            <a:avLst/>
          </a:prstGeom>
          <a:noFill/>
          <a:ln w="38100">
            <a:headEnd/>
            <a:tailEn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spTree>
    <p:extLst>
      <p:ext uri="{BB962C8B-B14F-4D97-AF65-F5344CB8AC3E}">
        <p14:creationId xmlns:p14="http://schemas.microsoft.com/office/powerpoint/2010/main" val="67444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Holidays                                                          1/2</a:t>
            </a:r>
            <a:endParaRPr lang="en-GB" dirty="0"/>
          </a:p>
        </p:txBody>
      </p:sp>
      <p:sp>
        <p:nvSpPr>
          <p:cNvPr id="3" name="Content Placeholder 2"/>
          <p:cNvSpPr>
            <a:spLocks noGrp="1"/>
          </p:cNvSpPr>
          <p:nvPr>
            <p:ph sz="quarter" idx="17"/>
          </p:nvPr>
        </p:nvSpPr>
        <p:spPr/>
        <p:txBody>
          <a:bodyPr>
            <a:normAutofit/>
          </a:bodyPr>
          <a:lstStyle/>
          <a:p>
            <a:pPr marL="342900" indent="-342900">
              <a:buFont typeface="Arial" pitchFamily="34" charset="0"/>
              <a:buChar char="•"/>
            </a:pPr>
            <a:r>
              <a:rPr lang="en-GB" dirty="0" smtClean="0"/>
              <a:t>CGI’s Annual Leave policy for the UK is here:</a:t>
            </a:r>
          </a:p>
          <a:p>
            <a:endParaRPr lang="en-GB" dirty="0" smtClean="0"/>
          </a:p>
          <a:p>
            <a:pPr algn="ctr"/>
            <a:r>
              <a:rPr lang="en-GB" sz="1400" dirty="0">
                <a:hlinkClick r:id="rId2" tooltip="http://portal.ent.cgi.com/lib/bs/hr/uk/cb/GBR_HR_Annual_Leave_Public_Holidays_Policy.pdf"/>
              </a:rPr>
              <a:t>http://</a:t>
            </a:r>
            <a:r>
              <a:rPr lang="en-GB" sz="1400" dirty="0" smtClean="0">
                <a:hlinkClick r:id="rId2" tooltip="http://portal.ent.cgi.com/lib/bs/hr/uk/cb/GBR_HR_Annual_Leave_Public_Holidays_Policy.pdf"/>
              </a:rPr>
              <a:t>portal.ent.cgi.com/lib/bs/hr/uk/cb/GBR_HR_Annual_Leave_Public_Holidays_Policy.pdf</a:t>
            </a:r>
            <a:endParaRPr lang="en-GB" sz="1400" dirty="0" smtClean="0"/>
          </a:p>
          <a:p>
            <a:endParaRPr lang="en-GB" dirty="0" smtClean="0"/>
          </a:p>
          <a:p>
            <a:pPr marL="342900" indent="-342900">
              <a:buFont typeface="Arial" pitchFamily="34" charset="0"/>
              <a:buChar char="•"/>
            </a:pPr>
            <a:r>
              <a:rPr lang="en-GB" dirty="0" smtClean="0"/>
              <a:t>You get a holiday allowance that accrues each month according to the days you’ve worked.  </a:t>
            </a:r>
          </a:p>
          <a:p>
            <a:pPr marL="342900" indent="-342900">
              <a:buFont typeface="Arial" pitchFamily="34" charset="0"/>
              <a:buChar char="•"/>
            </a:pPr>
            <a:r>
              <a:rPr lang="en-GB" dirty="0"/>
              <a:t>You are expected to save 3 of your annual leave days for the period between Xmas and New Year</a:t>
            </a:r>
            <a:endParaRPr lang="en-GB" dirty="0" smtClean="0"/>
          </a:p>
          <a:p>
            <a:pPr marL="342900" indent="-342900">
              <a:buFont typeface="Arial" pitchFamily="34" charset="0"/>
              <a:buChar char="•"/>
            </a:pPr>
            <a:r>
              <a:rPr lang="en-GB" dirty="0" smtClean="0"/>
              <a:t>At the end of the calendar year the holiday balance is reset</a:t>
            </a:r>
          </a:p>
          <a:p>
            <a:pPr marL="342900" indent="-342900">
              <a:buFont typeface="Arial" pitchFamily="34" charset="0"/>
              <a:buChar char="•"/>
            </a:pPr>
            <a:r>
              <a:rPr lang="en-GB" dirty="0" smtClean="0"/>
              <a:t>if you haven’t taken your holiday entitlement you lose it,  </a:t>
            </a:r>
          </a:p>
          <a:p>
            <a:pPr marL="342900" indent="-342900">
              <a:buFont typeface="Arial" pitchFamily="34" charset="0"/>
              <a:buChar char="•"/>
            </a:pPr>
            <a:r>
              <a:rPr lang="en-GB" dirty="0" smtClean="0"/>
              <a:t>In exception circumstances the company may grant permission to carry over no more than 5 days, by no more than 3 months.</a:t>
            </a:r>
          </a:p>
          <a:p>
            <a:pPr marL="342900" indent="-342900">
              <a:buFont typeface="Arial" pitchFamily="34" charset="0"/>
              <a:buChar char="•"/>
            </a:pPr>
            <a:endParaRPr lang="en-GB" dirty="0" smtClean="0"/>
          </a:p>
          <a:p>
            <a:endParaRPr lang="en-GB" dirty="0" smtClean="0"/>
          </a:p>
        </p:txBody>
      </p:sp>
      <p:sp>
        <p:nvSpPr>
          <p:cNvPr id="4" name="Slide Number Placeholder 3"/>
          <p:cNvSpPr>
            <a:spLocks noGrp="1"/>
          </p:cNvSpPr>
          <p:nvPr>
            <p:ph type="sldNum" sz="quarter" idx="12"/>
          </p:nvPr>
        </p:nvSpPr>
        <p:spPr/>
        <p:txBody>
          <a:bodyPr/>
          <a:lstStyle/>
          <a:p>
            <a:fld id="{525A3C56-E491-49B2-93F3-63532DF516BC}" type="slidenum">
              <a:rPr lang="en-US" smtClean="0"/>
              <a:pPr/>
              <a:t>73</a:t>
            </a:fld>
            <a:endParaRPr lang="en-US" dirty="0"/>
          </a:p>
        </p:txBody>
      </p:sp>
      <p:sp>
        <p:nvSpPr>
          <p:cNvPr id="5" name="Rectangle 4"/>
          <p:cNvSpPr/>
          <p:nvPr/>
        </p:nvSpPr>
        <p:spPr bwMode="gray">
          <a:xfrm>
            <a:off x="534543" y="1858000"/>
            <a:ext cx="8118172" cy="517585"/>
          </a:xfrm>
          <a:prstGeom prst="rect">
            <a:avLst/>
          </a:prstGeom>
          <a:noFill/>
          <a:ln w="38100">
            <a:headEnd/>
            <a:tailEn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spTree>
    <p:extLst>
      <p:ext uri="{BB962C8B-B14F-4D97-AF65-F5344CB8AC3E}">
        <p14:creationId xmlns:p14="http://schemas.microsoft.com/office/powerpoint/2010/main" val="90882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gray">
          <a:xfrm>
            <a:off x="667654" y="3643086"/>
            <a:ext cx="7968343" cy="1843314"/>
          </a:xfrm>
          <a:prstGeom prst="rect">
            <a:avLst/>
          </a:prstGeom>
          <a:solidFill>
            <a:schemeClr val="bg2">
              <a:lumMod val="85000"/>
            </a:schemeClr>
          </a:solidFill>
          <a:ln w="9525" algn="ctr">
            <a:noFill/>
            <a:miter lim="800000"/>
            <a:headEnd/>
            <a:tailEnd/>
          </a:ln>
          <a:effectLst/>
        </p:spPr>
        <p:txBody>
          <a:bodyPr lIns="63500" tIns="0" rIns="64800" bIns="0" rtlCol="0" anchor="ctr"/>
          <a:lstStyle/>
          <a:p>
            <a:r>
              <a:rPr lang="en-GB" sz="2400" dirty="0" smtClean="0"/>
              <a:t>          Scotland local holiday rules:</a:t>
            </a:r>
          </a:p>
          <a:p>
            <a:endParaRPr lang="en-GB" sz="1600" dirty="0"/>
          </a:p>
          <a:p>
            <a:r>
              <a:rPr lang="en-GB" sz="1600" dirty="0"/>
              <a:t>Scotland members have some public holiday days translated into annual leave so </a:t>
            </a:r>
            <a:r>
              <a:rPr lang="en-GB" sz="1600" dirty="0" err="1" smtClean="0"/>
              <a:t>S</a:t>
            </a:r>
            <a:r>
              <a:rPr lang="en-GB" sz="1600" dirty="0" err="1" smtClean="0"/>
              <a:t>cotish</a:t>
            </a:r>
            <a:r>
              <a:rPr lang="en-GB" sz="1600" dirty="0" smtClean="0"/>
              <a:t> </a:t>
            </a:r>
            <a:r>
              <a:rPr lang="en-GB" sz="1600" dirty="0" smtClean="0"/>
              <a:t>members do </a:t>
            </a:r>
            <a:r>
              <a:rPr lang="en-GB" sz="1600" dirty="0"/>
              <a:t>not have to adhere to English public holidays, except Xmas </a:t>
            </a:r>
            <a:r>
              <a:rPr lang="en-GB" sz="1600" dirty="0" smtClean="0"/>
              <a:t>Day</a:t>
            </a:r>
            <a:r>
              <a:rPr lang="en-GB" sz="1600" dirty="0"/>
              <a:t>, Boxing </a:t>
            </a:r>
            <a:r>
              <a:rPr lang="en-GB" sz="1600" dirty="0" smtClean="0"/>
              <a:t>Day </a:t>
            </a:r>
            <a:r>
              <a:rPr lang="en-GB" sz="1600" dirty="0"/>
              <a:t>and New </a:t>
            </a:r>
            <a:r>
              <a:rPr lang="en-GB" sz="1600" dirty="0" smtClean="0"/>
              <a:t>Years </a:t>
            </a:r>
            <a:r>
              <a:rPr lang="en-GB" sz="1600" dirty="0"/>
              <a:t>D</a:t>
            </a:r>
            <a:r>
              <a:rPr lang="en-GB" sz="1600" dirty="0" smtClean="0"/>
              <a:t>ay </a:t>
            </a:r>
            <a:r>
              <a:rPr lang="en-GB" sz="1600" dirty="0"/>
              <a:t>which are mandatory.  In short, you don’t have any more holiday entitlement than </a:t>
            </a:r>
            <a:r>
              <a:rPr lang="en-GB" sz="1600" dirty="0" smtClean="0"/>
              <a:t>English </a:t>
            </a:r>
            <a:r>
              <a:rPr lang="en-GB" sz="1600" dirty="0"/>
              <a:t>colleagues, but you do have more flexibility.</a:t>
            </a:r>
          </a:p>
        </p:txBody>
      </p:sp>
      <p:sp>
        <p:nvSpPr>
          <p:cNvPr id="2" name="Title 1"/>
          <p:cNvSpPr>
            <a:spLocks noGrp="1"/>
          </p:cNvSpPr>
          <p:nvPr>
            <p:ph type="title"/>
          </p:nvPr>
        </p:nvSpPr>
        <p:spPr/>
        <p:txBody>
          <a:bodyPr/>
          <a:lstStyle/>
          <a:p>
            <a:r>
              <a:rPr lang="en-GB" dirty="0" smtClean="0"/>
              <a:t>Holidays                                                          2/2</a:t>
            </a:r>
            <a:endParaRPr lang="en-GB" dirty="0"/>
          </a:p>
        </p:txBody>
      </p:sp>
      <p:sp>
        <p:nvSpPr>
          <p:cNvPr id="3" name="Content Placeholder 2"/>
          <p:cNvSpPr>
            <a:spLocks noGrp="1"/>
          </p:cNvSpPr>
          <p:nvPr>
            <p:ph sz="quarter" idx="17"/>
          </p:nvPr>
        </p:nvSpPr>
        <p:spPr/>
        <p:txBody>
          <a:bodyPr>
            <a:normAutofit/>
          </a:bodyPr>
          <a:lstStyle/>
          <a:p>
            <a:pPr marL="342900" indent="-342900">
              <a:buFont typeface="Arial" pitchFamily="34" charset="0"/>
              <a:buChar char="•"/>
            </a:pPr>
            <a:r>
              <a:rPr lang="en-GB" dirty="0" smtClean="0"/>
              <a:t>Let both your line manager and career mentor know your are taking leave in plenty of time</a:t>
            </a:r>
          </a:p>
          <a:p>
            <a:pPr marL="342900" indent="-342900">
              <a:buFont typeface="Arial" pitchFamily="34" charset="0"/>
              <a:buChar char="•"/>
            </a:pPr>
            <a:r>
              <a:rPr lang="en-GB" dirty="0" smtClean="0"/>
              <a:t>Book your leave through the </a:t>
            </a:r>
            <a:r>
              <a:rPr lang="en-GB" dirty="0"/>
              <a:t>PSA HR Service </a:t>
            </a:r>
            <a:r>
              <a:rPr lang="en-GB" dirty="0" err="1"/>
              <a:t>Center</a:t>
            </a:r>
            <a:r>
              <a:rPr lang="en-GB" dirty="0"/>
              <a:t> (HRSC</a:t>
            </a:r>
            <a:r>
              <a:rPr lang="en-GB" dirty="0" smtClean="0"/>
              <a:t>)</a:t>
            </a:r>
          </a:p>
          <a:p>
            <a:pPr marL="342900" indent="-342900">
              <a:buFont typeface="Arial" pitchFamily="34" charset="0"/>
              <a:buChar char="•"/>
            </a:pPr>
            <a:r>
              <a:rPr lang="en-GB" dirty="0" smtClean="0"/>
              <a:t>Don’t book your holiday travel unless your holiday is </a:t>
            </a:r>
            <a:r>
              <a:rPr lang="en-GB" dirty="0" smtClean="0"/>
              <a:t>approved</a:t>
            </a:r>
            <a:endParaRPr lang="en-GB" dirty="0" smtClean="0"/>
          </a:p>
        </p:txBody>
      </p:sp>
      <p:sp>
        <p:nvSpPr>
          <p:cNvPr id="4" name="Slide Number Placeholder 3"/>
          <p:cNvSpPr>
            <a:spLocks noGrp="1"/>
          </p:cNvSpPr>
          <p:nvPr>
            <p:ph type="sldNum" sz="quarter" idx="12"/>
          </p:nvPr>
        </p:nvSpPr>
        <p:spPr/>
        <p:txBody>
          <a:bodyPr/>
          <a:lstStyle/>
          <a:p>
            <a:fld id="{525A3C56-E491-49B2-93F3-63532DF516BC}" type="slidenum">
              <a:rPr lang="en-US" smtClean="0"/>
              <a:pPr/>
              <a:t>74</a:t>
            </a:fld>
            <a:endParaRPr lang="en-US" dirty="0"/>
          </a:p>
        </p:txBody>
      </p:sp>
      <p:pic>
        <p:nvPicPr>
          <p:cNvPr id="4098" name="Picture 2" descr="C:\Users\munroe\AppData\Local\Microsoft\Windows\Temporary Internet Files\Content.IE5\5RP0Z246\Animated-Flag-Scotland-1[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0330" y="3150065"/>
            <a:ext cx="1497920" cy="986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7724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Sick Leave</a:t>
            </a:r>
            <a:endParaRPr lang="en-GB" dirty="0"/>
          </a:p>
        </p:txBody>
      </p:sp>
      <p:sp>
        <p:nvSpPr>
          <p:cNvPr id="3" name="Content Placeholder 2"/>
          <p:cNvSpPr>
            <a:spLocks noGrp="1"/>
          </p:cNvSpPr>
          <p:nvPr>
            <p:ph sz="quarter" idx="17"/>
          </p:nvPr>
        </p:nvSpPr>
        <p:spPr/>
        <p:txBody>
          <a:bodyPr/>
          <a:lstStyle/>
          <a:p>
            <a:r>
              <a:rPr lang="en-GB" dirty="0" smtClean="0"/>
              <a:t>CGI’s Absence Management Policy is here:</a:t>
            </a:r>
          </a:p>
          <a:p>
            <a:endParaRPr lang="en-GB" dirty="0" smtClean="0"/>
          </a:p>
          <a:p>
            <a:r>
              <a:rPr lang="en-GB" sz="1800" dirty="0">
                <a:hlinkClick r:id="rId2" tooltip="http://portal.ent.cgi.com/lib/bs/hr/uk/cb/GBR_HR_Sickness_Absence_Policy.pdf"/>
              </a:rPr>
              <a:t>http://</a:t>
            </a:r>
            <a:r>
              <a:rPr lang="en-GB" sz="1800" dirty="0" smtClean="0">
                <a:hlinkClick r:id="rId2" tooltip="http://portal.ent.cgi.com/lib/bs/hr/uk/cb/GBR_HR_Sickness_Absence_Policy.pdf"/>
              </a:rPr>
              <a:t>portal.ent.cgi.com/lib/bs/hr/uk/cb/GBR_HR_Sickness_Absence_Policy.pdf</a:t>
            </a:r>
            <a:endParaRPr lang="en-GB" sz="1800" dirty="0" smtClean="0"/>
          </a:p>
          <a:p>
            <a:endParaRPr lang="en-GB" dirty="0" smtClean="0"/>
          </a:p>
          <a:p>
            <a:r>
              <a:rPr lang="en-GB" dirty="0" smtClean="0"/>
              <a:t>Some rules of thumb:</a:t>
            </a:r>
          </a:p>
          <a:p>
            <a:pPr marL="342900" indent="-342900">
              <a:buFont typeface="Arial" pitchFamily="34" charset="0"/>
              <a:buChar char="•"/>
            </a:pPr>
            <a:r>
              <a:rPr lang="en-GB" dirty="0" smtClean="0"/>
              <a:t>Let your manager know by phone, before 09:30 if you are off-sick</a:t>
            </a:r>
          </a:p>
          <a:p>
            <a:pPr marL="342900" indent="-342900">
              <a:buFont typeface="Arial" pitchFamily="34" charset="0"/>
              <a:buChar char="•"/>
            </a:pPr>
            <a:r>
              <a:rPr lang="en-GB" dirty="0" smtClean="0"/>
              <a:t>Record your absence in PSA HRSC</a:t>
            </a:r>
          </a:p>
          <a:p>
            <a:pPr marL="342900" indent="-342900">
              <a:buFont typeface="Arial" pitchFamily="34" charset="0"/>
              <a:buChar char="•"/>
            </a:pPr>
            <a:r>
              <a:rPr lang="en-GB" dirty="0" smtClean="0"/>
              <a:t>After 7 days you need a doctors note</a:t>
            </a:r>
          </a:p>
          <a:p>
            <a:pPr marL="342900" indent="-342900">
              <a:buFont typeface="Arial" pitchFamily="34" charset="0"/>
              <a:buChar char="•"/>
            </a:pPr>
            <a:r>
              <a:rPr lang="en-GB" dirty="0" smtClean="0"/>
              <a:t>After a set number of instances of sick leave in a given period a review can be triggered.</a:t>
            </a:r>
          </a:p>
          <a:p>
            <a:pPr marL="342900" indent="-342900">
              <a:buFont typeface="Arial" pitchFamily="34" charset="0"/>
              <a:buChar char="•"/>
            </a:pPr>
            <a:r>
              <a:rPr lang="en-GB" dirty="0" smtClean="0"/>
              <a:t>For short absences, such as GP appointments, it suggested they are taken and worked off  “in-lieu”</a:t>
            </a:r>
          </a:p>
          <a:p>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75</a:t>
            </a:fld>
            <a:endParaRPr lang="en-US" dirty="0"/>
          </a:p>
        </p:txBody>
      </p:sp>
      <p:sp>
        <p:nvSpPr>
          <p:cNvPr id="6" name="Rectangle 5"/>
          <p:cNvSpPr/>
          <p:nvPr/>
        </p:nvSpPr>
        <p:spPr bwMode="gray">
          <a:xfrm>
            <a:off x="302319" y="1858000"/>
            <a:ext cx="8275624" cy="517585"/>
          </a:xfrm>
          <a:prstGeom prst="rect">
            <a:avLst/>
          </a:prstGeom>
          <a:noFill/>
          <a:ln w="38100">
            <a:headEnd/>
            <a:tailEn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spTree>
    <p:extLst>
      <p:ext uri="{BB962C8B-B14F-4D97-AF65-F5344CB8AC3E}">
        <p14:creationId xmlns:p14="http://schemas.microsoft.com/office/powerpoint/2010/main" val="148641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Topics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76</a:t>
            </a:fld>
            <a:endParaRPr lang="en-US" dirty="0"/>
          </a:p>
        </p:txBody>
      </p:sp>
      <p:sp>
        <p:nvSpPr>
          <p:cNvPr id="4" name="Content Placeholder 3"/>
          <p:cNvSpPr>
            <a:spLocks noGrp="1"/>
          </p:cNvSpPr>
          <p:nvPr>
            <p:ph sz="quarter" idx="17"/>
          </p:nvPr>
        </p:nvSpPr>
        <p:spPr/>
        <p:txBody>
          <a:bodyPr>
            <a:normAutofit/>
          </a:bodyPr>
          <a:lstStyle/>
          <a:p>
            <a:pPr marL="342900" indent="-342900">
              <a:buFont typeface="Arial" pitchFamily="34" charset="0"/>
              <a:buChar char="•"/>
            </a:pPr>
            <a:r>
              <a:rPr lang="en-GB" sz="2400" dirty="0" smtClean="0"/>
              <a:t>About </a:t>
            </a:r>
            <a:r>
              <a:rPr lang="en-GB" sz="2400" dirty="0"/>
              <a:t>CGI</a:t>
            </a:r>
          </a:p>
          <a:p>
            <a:pPr marL="342900" indent="-342900">
              <a:buFont typeface="Arial" pitchFamily="34" charset="0"/>
              <a:buChar char="•"/>
            </a:pPr>
            <a:r>
              <a:rPr lang="en-GB" sz="2400" dirty="0" smtClean="0"/>
              <a:t>Laptops </a:t>
            </a:r>
            <a:r>
              <a:rPr lang="en-GB" sz="2400" dirty="0"/>
              <a:t>and Phones</a:t>
            </a:r>
          </a:p>
          <a:p>
            <a:pPr marL="342900" indent="-342900">
              <a:buFont typeface="Arial" pitchFamily="34" charset="0"/>
              <a:buChar char="•"/>
            </a:pPr>
            <a:r>
              <a:rPr lang="en-GB" sz="2400" dirty="0" smtClean="0"/>
              <a:t>Software</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Break and Tour Office</a:t>
            </a:r>
            <a:endParaRPr lang="en-GB" sz="2400" dirty="0"/>
          </a:p>
          <a:p>
            <a:pPr marL="342900" indent="-342900">
              <a:buFont typeface="Arial" pitchFamily="34" charset="0"/>
              <a:buChar char="•"/>
            </a:pPr>
            <a:endParaRPr lang="en-GB" sz="2400" dirty="0"/>
          </a:p>
          <a:p>
            <a:pPr marL="342900" indent="-342900">
              <a:buFont typeface="Arial" pitchFamily="34" charset="0"/>
              <a:buChar char="•"/>
            </a:pPr>
            <a:r>
              <a:rPr lang="en-GB" sz="2400" dirty="0" smtClean="0"/>
              <a:t>Timesheets</a:t>
            </a:r>
          </a:p>
          <a:p>
            <a:pPr marL="342900" indent="-342900">
              <a:buFont typeface="Arial" pitchFamily="34" charset="0"/>
              <a:buChar char="•"/>
            </a:pPr>
            <a:r>
              <a:rPr lang="en-GB" sz="2400" dirty="0" smtClean="0"/>
              <a:t>Expenses &amp; Travel</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Book Desks and Rooms</a:t>
            </a:r>
          </a:p>
          <a:p>
            <a:pPr marL="342900" indent="-342900">
              <a:buFont typeface="Arial" pitchFamily="34" charset="0"/>
              <a:buChar char="•"/>
            </a:pPr>
            <a:r>
              <a:rPr lang="en-GB" sz="2400" dirty="0" smtClean="0"/>
              <a:t>Remote Working</a:t>
            </a:r>
          </a:p>
        </p:txBody>
      </p:sp>
      <p:sp>
        <p:nvSpPr>
          <p:cNvPr id="5" name="Content Placeholder 4"/>
          <p:cNvSpPr>
            <a:spLocks noGrp="1"/>
          </p:cNvSpPr>
          <p:nvPr>
            <p:ph sz="quarter" idx="18"/>
          </p:nvPr>
        </p:nvSpPr>
        <p:spPr>
          <a:xfrm>
            <a:off x="4754116" y="1255104"/>
            <a:ext cx="3945384" cy="4871259"/>
          </a:xfrm>
        </p:spPr>
        <p:txBody>
          <a:bodyPr>
            <a:normAutofit lnSpcReduction="10000"/>
          </a:bodyPr>
          <a:lstStyle/>
          <a:p>
            <a:pPr marL="342900" indent="-342900">
              <a:buFont typeface="Arial" pitchFamily="34" charset="0"/>
              <a:buChar char="•"/>
            </a:pPr>
            <a:r>
              <a:rPr lang="en-GB" sz="2400" dirty="0" smtClean="0"/>
              <a:t>E-learning and </a:t>
            </a:r>
            <a:r>
              <a:rPr lang="en-GB" sz="2400" dirty="0" err="1" smtClean="0"/>
              <a:t>Skillport</a:t>
            </a:r>
            <a:endParaRPr lang="en-GB" sz="2400" dirty="0" smtClean="0"/>
          </a:p>
          <a:p>
            <a:pPr marL="342900" indent="-342900">
              <a:buFont typeface="Arial" pitchFamily="34" charset="0"/>
              <a:buChar char="•"/>
            </a:pPr>
            <a:r>
              <a:rPr lang="en-GB" sz="2400" dirty="0" smtClean="0"/>
              <a:t>Social Media</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Holidays &amp; Sick Leave</a:t>
            </a:r>
          </a:p>
          <a:p>
            <a:pPr marL="342900" indent="-342900">
              <a:buFont typeface="Arial" pitchFamily="34" charset="0"/>
              <a:buChar char="•"/>
            </a:pPr>
            <a:r>
              <a:rPr lang="en-GB" sz="2400" dirty="0" smtClean="0"/>
              <a:t>Flexible Benefits</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Break</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Dress Code</a:t>
            </a:r>
          </a:p>
          <a:p>
            <a:pPr marL="342900" indent="-342900">
              <a:buFont typeface="Arial" pitchFamily="34" charset="0"/>
              <a:buChar char="•"/>
            </a:pPr>
            <a:r>
              <a:rPr lang="en-GB" sz="2400" dirty="0" smtClean="0"/>
              <a:t>Resource Management</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Wrap-Up</a:t>
            </a:r>
          </a:p>
          <a:p>
            <a:endParaRPr lang="en-GB" dirty="0"/>
          </a:p>
        </p:txBody>
      </p:sp>
      <p:sp>
        <p:nvSpPr>
          <p:cNvPr id="6" name="Rectangle 5"/>
          <p:cNvSpPr/>
          <p:nvPr/>
        </p:nvSpPr>
        <p:spPr bwMode="gray">
          <a:xfrm flipV="1">
            <a:off x="4593961" y="2802388"/>
            <a:ext cx="3925924" cy="484186"/>
          </a:xfrm>
          <a:prstGeom prst="rect">
            <a:avLst/>
          </a:prstGeom>
          <a:noFill/>
          <a:ln w="38100">
            <a:headEnd/>
            <a:tailEn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spTree>
    <p:extLst>
      <p:ext uri="{BB962C8B-B14F-4D97-AF65-F5344CB8AC3E}">
        <p14:creationId xmlns:p14="http://schemas.microsoft.com/office/powerpoint/2010/main" val="339627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Flexible benefits                                             1/3</a:t>
            </a:r>
            <a:endParaRPr lang="en-GB" dirty="0"/>
          </a:p>
        </p:txBody>
      </p:sp>
      <p:sp>
        <p:nvSpPr>
          <p:cNvPr id="3" name="Content Placeholder 2"/>
          <p:cNvSpPr>
            <a:spLocks noGrp="1"/>
          </p:cNvSpPr>
          <p:nvPr>
            <p:ph sz="quarter" idx="17"/>
          </p:nvPr>
        </p:nvSpPr>
        <p:spPr/>
        <p:txBody>
          <a:bodyPr>
            <a:normAutofit/>
          </a:bodyPr>
          <a:lstStyle/>
          <a:p>
            <a:pPr marL="342900" indent="-342900">
              <a:buFont typeface="Arial" pitchFamily="34" charset="0"/>
              <a:buChar char="•"/>
            </a:pPr>
            <a:r>
              <a:rPr lang="en-GB" dirty="0" smtClean="0"/>
              <a:t>CGI’s benefits package has some flexibility.</a:t>
            </a:r>
          </a:p>
          <a:p>
            <a:pPr marL="342900" indent="-342900">
              <a:buFont typeface="Arial" pitchFamily="34" charset="0"/>
              <a:buChar char="•"/>
            </a:pPr>
            <a:endParaRPr lang="en-GB" dirty="0"/>
          </a:p>
          <a:p>
            <a:pPr marL="342900" indent="-342900">
              <a:buFont typeface="Arial" pitchFamily="34" charset="0"/>
              <a:buChar char="•"/>
            </a:pPr>
            <a:r>
              <a:rPr lang="en-GB" dirty="0" smtClean="0"/>
              <a:t>You will be invited to specify some preferences not long after joining and then annually, just before the end of the calendar year.</a:t>
            </a:r>
          </a:p>
          <a:p>
            <a:pPr marL="342900" indent="-342900">
              <a:buFont typeface="Arial" pitchFamily="34" charset="0"/>
              <a:buChar char="•"/>
            </a:pPr>
            <a:endParaRPr lang="en-GB" dirty="0"/>
          </a:p>
          <a:p>
            <a:pPr marL="342900" indent="-342900">
              <a:buFont typeface="Arial" pitchFamily="34" charset="0"/>
              <a:buChar char="•"/>
            </a:pPr>
            <a:r>
              <a:rPr lang="en-GB" dirty="0" smtClean="0"/>
              <a:t>Most benefits are services for sacrifice of salary.  The are a simple way of purchase services such as dental cover or travel insurance</a:t>
            </a:r>
          </a:p>
          <a:p>
            <a:pPr marL="342900" indent="-342900">
              <a:buFont typeface="Arial" pitchFamily="34" charset="0"/>
              <a:buChar char="•"/>
            </a:pPr>
            <a:endParaRPr lang="en-GB" dirty="0"/>
          </a:p>
          <a:p>
            <a:pPr marL="342900" indent="-342900">
              <a:buFont typeface="Arial" pitchFamily="34" charset="0"/>
              <a:buChar char="•"/>
            </a:pPr>
            <a:r>
              <a:rPr lang="en-GB" dirty="0"/>
              <a:t>I</a:t>
            </a:r>
            <a:r>
              <a:rPr lang="en-GB" dirty="0" smtClean="0"/>
              <a:t>mportant ones that are not are</a:t>
            </a:r>
          </a:p>
          <a:p>
            <a:pPr marL="342900" indent="-342900">
              <a:buFont typeface="Arial" pitchFamily="34" charset="0"/>
              <a:buChar char="•"/>
            </a:pPr>
            <a:endParaRPr lang="en-GB" dirty="0"/>
          </a:p>
          <a:p>
            <a:pPr marL="342900" indent="-342900">
              <a:buFont typeface="Arial" pitchFamily="34" charset="0"/>
              <a:buChar char="•"/>
            </a:pPr>
            <a:r>
              <a:rPr lang="en-GB" dirty="0" smtClean="0"/>
              <a:t>Contributory Pension – if you put money in, so does CGI</a:t>
            </a:r>
          </a:p>
          <a:p>
            <a:pPr marL="342900" indent="-342900">
              <a:buFont typeface="Arial" pitchFamily="34" charset="0"/>
              <a:buChar char="•"/>
            </a:pPr>
            <a:r>
              <a:rPr lang="en-GB" dirty="0" smtClean="0"/>
              <a:t>Share Purchase Plan – if you buy shares, so does CGI</a:t>
            </a:r>
          </a:p>
          <a:p>
            <a:pPr marL="342900" indent="-342900">
              <a:buFont typeface="Arial" pitchFamily="34" charset="0"/>
              <a:buChar char="•"/>
            </a:pPr>
            <a:r>
              <a:rPr lang="en-GB" dirty="0" smtClean="0"/>
              <a:t>Life Insurance</a:t>
            </a:r>
          </a:p>
          <a:p>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77</a:t>
            </a:fld>
            <a:endParaRPr lang="en-US" dirty="0"/>
          </a:p>
        </p:txBody>
      </p:sp>
    </p:spTree>
    <p:extLst>
      <p:ext uri="{BB962C8B-B14F-4D97-AF65-F5344CB8AC3E}">
        <p14:creationId xmlns:p14="http://schemas.microsoft.com/office/powerpoint/2010/main" val="239178687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Flexible benefits                                             2/3</a:t>
            </a:r>
            <a:endParaRPr lang="en-GB" dirty="0"/>
          </a:p>
        </p:txBody>
      </p:sp>
      <p:sp>
        <p:nvSpPr>
          <p:cNvPr id="3" name="Content Placeholder 2"/>
          <p:cNvSpPr>
            <a:spLocks noGrp="1"/>
          </p:cNvSpPr>
          <p:nvPr>
            <p:ph sz="quarter" idx="17"/>
          </p:nvPr>
        </p:nvSpPr>
        <p:spPr/>
        <p:txBody>
          <a:bodyPr>
            <a:normAutofit/>
          </a:bodyPr>
          <a:lstStyle/>
          <a:p>
            <a:pPr marL="342900" indent="-342900">
              <a:buFont typeface="Arial" pitchFamily="34" charset="0"/>
              <a:buChar char="•"/>
            </a:pPr>
            <a:r>
              <a:rPr lang="en-GB" dirty="0" smtClean="0"/>
              <a:t>One enrolled you can review your selected benefits here:</a:t>
            </a:r>
          </a:p>
          <a:p>
            <a:pPr algn="ctr"/>
            <a:r>
              <a:rPr lang="en-GB" dirty="0">
                <a:hlinkClick r:id="rId2"/>
              </a:rPr>
              <a:t>Member Flexible </a:t>
            </a:r>
            <a:r>
              <a:rPr lang="en-GB" dirty="0" smtClean="0">
                <a:hlinkClick r:id="rId2"/>
              </a:rPr>
              <a:t>Benefits</a:t>
            </a:r>
            <a:endParaRPr lang="en-GB" dirty="0" smtClean="0"/>
          </a:p>
          <a:p>
            <a:endParaRPr lang="en-GB" dirty="0" smtClean="0"/>
          </a:p>
          <a:p>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78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57" y="2262948"/>
            <a:ext cx="8026400" cy="3855982"/>
          </a:xfrm>
          <a:prstGeom prst="rect">
            <a:avLst/>
          </a:prstGeom>
        </p:spPr>
      </p:pic>
      <p:sp>
        <p:nvSpPr>
          <p:cNvPr id="6" name="Rectangular Callout 5"/>
          <p:cNvSpPr/>
          <p:nvPr/>
        </p:nvSpPr>
        <p:spPr bwMode="gray">
          <a:xfrm>
            <a:off x="5856515" y="2140402"/>
            <a:ext cx="1915886" cy="1401083"/>
          </a:xfrm>
          <a:prstGeom prst="wedgeRectCallout">
            <a:avLst>
              <a:gd name="adj1" fmla="val 378"/>
              <a:gd name="adj2" fmla="val 115244"/>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Review your selections here</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266595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Flexible benefits                                             3/3</a:t>
            </a: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79</a:t>
            </a:fld>
            <a:endParaRPr lang="en-US" dirty="0"/>
          </a:p>
        </p:txBody>
      </p:sp>
      <p:pic>
        <p:nvPicPr>
          <p:cNvPr id="7" name="Content Placeholder 6"/>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1443694" y="1263650"/>
            <a:ext cx="6261374" cy="4889500"/>
          </a:xfrm>
        </p:spPr>
      </p:pic>
    </p:spTree>
    <p:extLst>
      <p:ext uri="{BB962C8B-B14F-4D97-AF65-F5344CB8AC3E}">
        <p14:creationId xmlns:p14="http://schemas.microsoft.com/office/powerpoint/2010/main" val="27488251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675" y="185739"/>
            <a:ext cx="8354111" cy="920750"/>
          </a:xfrm>
        </p:spPr>
        <p:txBody>
          <a:bodyPr/>
          <a:lstStyle/>
          <a:p>
            <a:r>
              <a:rPr lang="en-US" altLang="en-US" dirty="0" smtClean="0">
                <a:latin typeface="Arial" charset="0"/>
              </a:rPr>
              <a:t>About CGI - Key credentials</a:t>
            </a:r>
            <a:endParaRPr lang="en-US"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8</a:t>
            </a:fld>
            <a:endParaRPr lang="en-US" dirty="0"/>
          </a:p>
        </p:txBody>
      </p:sp>
      <p:sp>
        <p:nvSpPr>
          <p:cNvPr id="4" name="Round Diagonal Corner Rectangle 3"/>
          <p:cNvSpPr>
            <a:spLocks/>
          </p:cNvSpPr>
          <p:nvPr/>
        </p:nvSpPr>
        <p:spPr bwMode="gray">
          <a:xfrm>
            <a:off x="437130" y="928976"/>
            <a:ext cx="1645920" cy="453777"/>
          </a:xfrm>
          <a:prstGeom prst="round2DiagRect">
            <a:avLst>
              <a:gd name="adj1" fmla="val 0"/>
              <a:gd name="adj2" fmla="val 0"/>
            </a:avLst>
          </a:prstGeom>
          <a:solidFill>
            <a:schemeClr val="bg1"/>
          </a:solidFill>
          <a:ln w="19050" algn="ctr">
            <a:noFill/>
            <a:miter lim="800000"/>
            <a:headEnd/>
            <a:tailEnd/>
          </a:ln>
          <a:effectLst/>
        </p:spPr>
        <p:txBody>
          <a:bodyPr lIns="0" tIns="0" rIns="0" bIns="0" rtlCol="0" anchor="ctr"/>
          <a:lstStyle/>
          <a:p>
            <a:pPr algn="ctr">
              <a:spcBef>
                <a:spcPct val="0"/>
              </a:spcBef>
              <a:buClrTx/>
              <a:buSzPct val="90000"/>
            </a:pPr>
            <a:r>
              <a:rPr lang="en-US" sz="1300" b="1" dirty="0" smtClean="0">
                <a:solidFill>
                  <a:schemeClr val="accent1"/>
                </a:solidFill>
                <a:cs typeface="Arial" pitchFamily="34" charset="0"/>
              </a:rPr>
              <a:t>Financial Services</a:t>
            </a:r>
            <a:endParaRPr lang="en-US" sz="1300" b="1" dirty="0">
              <a:solidFill>
                <a:schemeClr val="accent1"/>
              </a:solidFill>
              <a:cs typeface="Arial" pitchFamily="34" charset="0"/>
            </a:endParaRPr>
          </a:p>
        </p:txBody>
      </p:sp>
      <p:sp>
        <p:nvSpPr>
          <p:cNvPr id="5" name="Round Diagonal Corner Rectangle 4"/>
          <p:cNvSpPr>
            <a:spLocks/>
          </p:cNvSpPr>
          <p:nvPr/>
        </p:nvSpPr>
        <p:spPr bwMode="gray">
          <a:xfrm>
            <a:off x="2116814" y="928976"/>
            <a:ext cx="1645920" cy="453777"/>
          </a:xfrm>
          <a:prstGeom prst="round2DiagRect">
            <a:avLst>
              <a:gd name="adj1" fmla="val 0"/>
              <a:gd name="adj2" fmla="val 0"/>
            </a:avLst>
          </a:prstGeom>
          <a:noFill/>
          <a:ln w="19050" algn="ctr">
            <a:noFill/>
            <a:miter lim="800000"/>
            <a:headEnd/>
            <a:tailEnd/>
          </a:ln>
          <a:effectLst/>
        </p:spPr>
        <p:txBody>
          <a:bodyPr lIns="0" tIns="0" rIns="0" bIns="0" rtlCol="0" anchor="ctr"/>
          <a:lstStyle/>
          <a:p>
            <a:pPr algn="ctr">
              <a:spcBef>
                <a:spcPct val="0"/>
              </a:spcBef>
              <a:buClrTx/>
              <a:buSzPct val="90000"/>
            </a:pPr>
            <a:r>
              <a:rPr lang="en-US" sz="1300" b="1" dirty="0" smtClean="0">
                <a:solidFill>
                  <a:schemeClr val="accent1"/>
                </a:solidFill>
                <a:cs typeface="Arial" pitchFamily="34" charset="0"/>
              </a:rPr>
              <a:t>Health</a:t>
            </a:r>
          </a:p>
        </p:txBody>
      </p:sp>
      <p:sp>
        <p:nvSpPr>
          <p:cNvPr id="6" name="Round Diagonal Corner Rectangle 5"/>
          <p:cNvSpPr>
            <a:spLocks/>
          </p:cNvSpPr>
          <p:nvPr/>
        </p:nvSpPr>
        <p:spPr bwMode="gray">
          <a:xfrm>
            <a:off x="3796498" y="928976"/>
            <a:ext cx="1645920" cy="453777"/>
          </a:xfrm>
          <a:prstGeom prst="round2DiagRect">
            <a:avLst>
              <a:gd name="adj1" fmla="val 0"/>
              <a:gd name="adj2" fmla="val 0"/>
            </a:avLst>
          </a:prstGeom>
          <a:noFill/>
          <a:ln w="19050" algn="ctr">
            <a:noFill/>
            <a:miter lim="800000"/>
            <a:headEnd/>
            <a:tailEnd/>
          </a:ln>
          <a:effectLst/>
        </p:spPr>
        <p:txBody>
          <a:bodyPr lIns="0" tIns="0" rIns="0" bIns="0" rtlCol="0" anchor="ctr"/>
          <a:lstStyle/>
          <a:p>
            <a:pPr algn="ctr">
              <a:spcBef>
                <a:spcPct val="0"/>
              </a:spcBef>
              <a:buSzPct val="90000"/>
            </a:pPr>
            <a:r>
              <a:rPr lang="en-GB" sz="1300" b="1" dirty="0" smtClean="0">
                <a:solidFill>
                  <a:schemeClr val="accent1"/>
                </a:solidFill>
                <a:cs typeface="Arial" pitchFamily="34" charset="0"/>
              </a:rPr>
              <a:t>Government</a:t>
            </a:r>
            <a:endParaRPr lang="en-US" sz="1300" b="1" dirty="0">
              <a:solidFill>
                <a:schemeClr val="accent1"/>
              </a:solidFill>
              <a:cs typeface="Arial" pitchFamily="34" charset="0"/>
            </a:endParaRPr>
          </a:p>
        </p:txBody>
      </p:sp>
      <p:sp>
        <p:nvSpPr>
          <p:cNvPr id="7" name="Round Diagonal Corner Rectangle 6"/>
          <p:cNvSpPr>
            <a:spLocks/>
          </p:cNvSpPr>
          <p:nvPr/>
        </p:nvSpPr>
        <p:spPr bwMode="gray">
          <a:xfrm>
            <a:off x="5476182" y="928976"/>
            <a:ext cx="1645920" cy="453777"/>
          </a:xfrm>
          <a:prstGeom prst="round2DiagRect">
            <a:avLst>
              <a:gd name="adj1" fmla="val 0"/>
              <a:gd name="adj2" fmla="val 0"/>
            </a:avLst>
          </a:prstGeom>
          <a:noFill/>
          <a:ln w="19050" algn="ctr">
            <a:noFill/>
            <a:miter lim="800000"/>
            <a:headEnd/>
            <a:tailEnd/>
          </a:ln>
          <a:effectLst/>
        </p:spPr>
        <p:txBody>
          <a:bodyPr lIns="0" tIns="0" rIns="0" bIns="0" rtlCol="0" anchor="ctr"/>
          <a:lstStyle/>
          <a:p>
            <a:pPr algn="ctr">
              <a:spcBef>
                <a:spcPct val="0"/>
              </a:spcBef>
              <a:buSzPct val="90000"/>
            </a:pPr>
            <a:r>
              <a:rPr lang="en-GB" sz="1300" b="1" dirty="0" smtClean="0">
                <a:solidFill>
                  <a:schemeClr val="accent1"/>
                </a:solidFill>
                <a:cs typeface="Arial" pitchFamily="34" charset="0"/>
              </a:rPr>
              <a:t>Communications</a:t>
            </a:r>
            <a:endParaRPr lang="en-US" sz="1300" b="1" dirty="0">
              <a:solidFill>
                <a:schemeClr val="accent1"/>
              </a:solidFill>
              <a:cs typeface="Arial" pitchFamily="34" charset="0"/>
            </a:endParaRPr>
          </a:p>
        </p:txBody>
      </p:sp>
      <p:sp>
        <p:nvSpPr>
          <p:cNvPr id="12" name="Round Diagonal Corner Rectangle 11"/>
          <p:cNvSpPr>
            <a:spLocks/>
          </p:cNvSpPr>
          <p:nvPr/>
        </p:nvSpPr>
        <p:spPr bwMode="gray">
          <a:xfrm>
            <a:off x="7155866" y="928976"/>
            <a:ext cx="1645920" cy="453777"/>
          </a:xfrm>
          <a:prstGeom prst="round2DiagRect">
            <a:avLst>
              <a:gd name="adj1" fmla="val 0"/>
              <a:gd name="adj2" fmla="val 0"/>
            </a:avLst>
          </a:prstGeom>
          <a:noFill/>
          <a:ln w="19050" algn="ctr">
            <a:noFill/>
            <a:miter lim="800000"/>
            <a:headEnd/>
            <a:tailEnd/>
          </a:ln>
          <a:effectLst/>
        </p:spPr>
        <p:txBody>
          <a:bodyPr lIns="0" tIns="0" rIns="0" bIns="0" rtlCol="0" anchor="ctr"/>
          <a:lstStyle/>
          <a:p>
            <a:pPr algn="ctr">
              <a:spcBef>
                <a:spcPct val="0"/>
              </a:spcBef>
              <a:buClrTx/>
              <a:buSzPct val="90000"/>
            </a:pPr>
            <a:r>
              <a:rPr lang="en-US" sz="1300" b="1" dirty="0" smtClean="0">
                <a:solidFill>
                  <a:schemeClr val="accent1"/>
                </a:solidFill>
                <a:cs typeface="Arial" pitchFamily="34" charset="0"/>
              </a:rPr>
              <a:t>Utilities</a:t>
            </a:r>
            <a:endParaRPr lang="en-US" sz="1300" b="1" dirty="0">
              <a:solidFill>
                <a:schemeClr val="accent1"/>
              </a:solidFill>
              <a:cs typeface="Arial" pitchFamily="34" charset="0"/>
            </a:endParaRPr>
          </a:p>
        </p:txBody>
      </p:sp>
      <p:sp>
        <p:nvSpPr>
          <p:cNvPr id="16" name="Round Diagonal Corner Rectangle 15"/>
          <p:cNvSpPr>
            <a:spLocks/>
          </p:cNvSpPr>
          <p:nvPr/>
        </p:nvSpPr>
        <p:spPr bwMode="gray">
          <a:xfrm>
            <a:off x="437130" y="3347306"/>
            <a:ext cx="1645920" cy="674571"/>
          </a:xfrm>
          <a:prstGeom prst="round2DiagRect">
            <a:avLst>
              <a:gd name="adj1" fmla="val 0"/>
              <a:gd name="adj2" fmla="val 0"/>
            </a:avLst>
          </a:prstGeom>
          <a:noFill/>
          <a:ln w="19050" algn="ctr">
            <a:noFill/>
            <a:miter lim="800000"/>
            <a:headEnd/>
            <a:tailEnd/>
          </a:ln>
          <a:effectLst/>
        </p:spPr>
        <p:txBody>
          <a:bodyPr lIns="0" tIns="0" rIns="0" bIns="0" rtlCol="0" anchor="ctr"/>
          <a:lstStyle/>
          <a:p>
            <a:pPr algn="ctr">
              <a:spcBef>
                <a:spcPct val="0"/>
              </a:spcBef>
              <a:buSzPct val="90000"/>
            </a:pPr>
            <a:r>
              <a:rPr lang="en-GB" sz="1300" b="1" dirty="0" smtClean="0">
                <a:solidFill>
                  <a:schemeClr val="accent1"/>
                </a:solidFill>
                <a:cs typeface="Arial" pitchFamily="34" charset="0"/>
              </a:rPr>
              <a:t>Oil &amp; Gas</a:t>
            </a:r>
            <a:endParaRPr lang="en-US" sz="1300" b="1" dirty="0">
              <a:solidFill>
                <a:schemeClr val="accent1"/>
              </a:solidFill>
              <a:cs typeface="Arial" pitchFamily="34" charset="0"/>
            </a:endParaRPr>
          </a:p>
        </p:txBody>
      </p:sp>
      <p:sp>
        <p:nvSpPr>
          <p:cNvPr id="17" name="Round Diagonal Corner Rectangle 16"/>
          <p:cNvSpPr>
            <a:spLocks/>
          </p:cNvSpPr>
          <p:nvPr/>
        </p:nvSpPr>
        <p:spPr bwMode="gray">
          <a:xfrm>
            <a:off x="2116814" y="3347306"/>
            <a:ext cx="1645920" cy="674571"/>
          </a:xfrm>
          <a:prstGeom prst="round2DiagRect">
            <a:avLst>
              <a:gd name="adj1" fmla="val 0"/>
              <a:gd name="adj2" fmla="val 0"/>
            </a:avLst>
          </a:prstGeom>
          <a:noFill/>
          <a:ln w="19050" algn="ctr">
            <a:noFill/>
            <a:miter lim="800000"/>
            <a:headEnd/>
            <a:tailEnd/>
          </a:ln>
          <a:effectLst/>
        </p:spPr>
        <p:txBody>
          <a:bodyPr lIns="0" tIns="0" rIns="0" bIns="0" rtlCol="0" anchor="ctr"/>
          <a:lstStyle/>
          <a:p>
            <a:pPr algn="ctr">
              <a:spcBef>
                <a:spcPct val="0"/>
              </a:spcBef>
              <a:buSzPct val="90000"/>
            </a:pPr>
            <a:r>
              <a:rPr lang="en-GB" sz="1300" b="1" dirty="0" smtClean="0">
                <a:solidFill>
                  <a:schemeClr val="accent1"/>
                </a:solidFill>
                <a:cs typeface="Arial" pitchFamily="34" charset="0"/>
              </a:rPr>
              <a:t>Manufacturing</a:t>
            </a:r>
            <a:endParaRPr lang="en-US" sz="1300" b="1" dirty="0">
              <a:solidFill>
                <a:schemeClr val="accent1"/>
              </a:solidFill>
              <a:cs typeface="Arial" pitchFamily="34" charset="0"/>
            </a:endParaRPr>
          </a:p>
        </p:txBody>
      </p:sp>
      <p:sp>
        <p:nvSpPr>
          <p:cNvPr id="18" name="Round Diagonal Corner Rectangle 17"/>
          <p:cNvSpPr>
            <a:spLocks/>
          </p:cNvSpPr>
          <p:nvPr/>
        </p:nvSpPr>
        <p:spPr bwMode="gray">
          <a:xfrm>
            <a:off x="3796498" y="3347306"/>
            <a:ext cx="1645920" cy="674571"/>
          </a:xfrm>
          <a:prstGeom prst="round2DiagRect">
            <a:avLst>
              <a:gd name="adj1" fmla="val 0"/>
              <a:gd name="adj2" fmla="val 0"/>
            </a:avLst>
          </a:prstGeom>
          <a:noFill/>
          <a:ln w="19050" algn="ctr">
            <a:noFill/>
            <a:miter lim="800000"/>
            <a:headEnd/>
            <a:tailEnd/>
          </a:ln>
          <a:effectLst/>
        </p:spPr>
        <p:txBody>
          <a:bodyPr lIns="0" tIns="0" rIns="0" bIns="0" rtlCol="0" anchor="ctr"/>
          <a:lstStyle/>
          <a:p>
            <a:pPr algn="ctr">
              <a:spcBef>
                <a:spcPct val="0"/>
              </a:spcBef>
              <a:buSzPct val="90000"/>
            </a:pPr>
            <a:r>
              <a:rPr lang="en-GB" sz="1300" b="1" dirty="0" smtClean="0">
                <a:solidFill>
                  <a:schemeClr val="accent1"/>
                </a:solidFill>
                <a:cs typeface="Arial" pitchFamily="34" charset="0"/>
              </a:rPr>
              <a:t>Transportation</a:t>
            </a:r>
            <a:endParaRPr lang="en-US" sz="1300" b="1" dirty="0">
              <a:solidFill>
                <a:schemeClr val="accent1"/>
              </a:solidFill>
              <a:cs typeface="Arial" pitchFamily="34" charset="0"/>
            </a:endParaRPr>
          </a:p>
        </p:txBody>
      </p:sp>
      <p:sp>
        <p:nvSpPr>
          <p:cNvPr id="19" name="Round Diagonal Corner Rectangle 18"/>
          <p:cNvSpPr>
            <a:spLocks/>
          </p:cNvSpPr>
          <p:nvPr/>
        </p:nvSpPr>
        <p:spPr bwMode="gray">
          <a:xfrm>
            <a:off x="5476182" y="3347306"/>
            <a:ext cx="1645920" cy="674571"/>
          </a:xfrm>
          <a:prstGeom prst="round2DiagRect">
            <a:avLst>
              <a:gd name="adj1" fmla="val 0"/>
              <a:gd name="adj2" fmla="val 0"/>
            </a:avLst>
          </a:prstGeom>
          <a:noFill/>
          <a:ln w="19050" algn="ctr">
            <a:noFill/>
            <a:miter lim="800000"/>
            <a:headEnd/>
            <a:tailEnd/>
          </a:ln>
          <a:effectLst/>
        </p:spPr>
        <p:txBody>
          <a:bodyPr lIns="0" tIns="0" rIns="0" bIns="0" rtlCol="0" anchor="ctr"/>
          <a:lstStyle/>
          <a:p>
            <a:pPr algn="ctr">
              <a:spcBef>
                <a:spcPct val="0"/>
              </a:spcBef>
              <a:buClrTx/>
              <a:buSzPct val="90000"/>
            </a:pPr>
            <a:r>
              <a:rPr lang="en-GB" sz="1300" b="1" dirty="0" smtClean="0">
                <a:solidFill>
                  <a:schemeClr val="accent1"/>
                </a:solidFill>
                <a:cs typeface="Arial" pitchFamily="34" charset="0"/>
              </a:rPr>
              <a:t>Post &amp; Logistics</a:t>
            </a:r>
            <a:endParaRPr lang="en-US" sz="1300" b="1" dirty="0">
              <a:solidFill>
                <a:schemeClr val="accent1"/>
              </a:solidFill>
              <a:cs typeface="Arial" pitchFamily="34" charset="0"/>
            </a:endParaRPr>
          </a:p>
        </p:txBody>
      </p:sp>
      <p:sp>
        <p:nvSpPr>
          <p:cNvPr id="20" name="Round Diagonal Corner Rectangle 19"/>
          <p:cNvSpPr>
            <a:spLocks/>
          </p:cNvSpPr>
          <p:nvPr/>
        </p:nvSpPr>
        <p:spPr bwMode="gray">
          <a:xfrm>
            <a:off x="7155866" y="3347306"/>
            <a:ext cx="1645920" cy="674571"/>
          </a:xfrm>
          <a:prstGeom prst="round2DiagRect">
            <a:avLst>
              <a:gd name="adj1" fmla="val 0"/>
              <a:gd name="adj2" fmla="val 0"/>
            </a:avLst>
          </a:prstGeom>
          <a:noFill/>
          <a:ln w="19050" algn="ctr">
            <a:noFill/>
            <a:miter lim="800000"/>
            <a:headEnd/>
            <a:tailEnd/>
          </a:ln>
          <a:effectLst/>
        </p:spPr>
        <p:txBody>
          <a:bodyPr lIns="0" tIns="0" rIns="0" bIns="0" rtlCol="0" anchor="ctr"/>
          <a:lstStyle/>
          <a:p>
            <a:pPr algn="ctr">
              <a:spcBef>
                <a:spcPct val="0"/>
              </a:spcBef>
              <a:buSzPct val="90000"/>
            </a:pPr>
            <a:r>
              <a:rPr lang="en-GB" sz="1300" b="1" dirty="0" smtClean="0">
                <a:solidFill>
                  <a:schemeClr val="accent1"/>
                </a:solidFill>
                <a:cs typeface="Arial" pitchFamily="34" charset="0"/>
              </a:rPr>
              <a:t>Retail &amp;</a:t>
            </a:r>
            <a:br>
              <a:rPr lang="en-GB" sz="1300" b="1" dirty="0" smtClean="0">
                <a:solidFill>
                  <a:schemeClr val="accent1"/>
                </a:solidFill>
                <a:cs typeface="Arial" pitchFamily="34" charset="0"/>
              </a:rPr>
            </a:br>
            <a:r>
              <a:rPr lang="en-GB" sz="1300" b="1" dirty="0" smtClean="0">
                <a:solidFill>
                  <a:schemeClr val="accent1"/>
                </a:solidFill>
                <a:cs typeface="Arial" pitchFamily="34" charset="0"/>
              </a:rPr>
              <a:t>Consumer Services</a:t>
            </a:r>
            <a:endParaRPr lang="en-US" sz="1300" b="1" dirty="0">
              <a:solidFill>
                <a:schemeClr val="accent1"/>
              </a:solidFill>
              <a:cs typeface="Arial" pitchFamily="34" charset="0"/>
            </a:endParaRPr>
          </a:p>
        </p:txBody>
      </p:sp>
      <p:cxnSp>
        <p:nvCxnSpPr>
          <p:cNvPr id="76" name="Straight Connector 75"/>
          <p:cNvCxnSpPr/>
          <p:nvPr/>
        </p:nvCxnSpPr>
        <p:spPr bwMode="gray">
          <a:xfrm>
            <a:off x="2116814" y="958860"/>
            <a:ext cx="16788" cy="4902966"/>
          </a:xfrm>
          <a:prstGeom prst="line">
            <a:avLst/>
          </a:prstGeom>
          <a:noFill/>
          <a:ln w="12700">
            <a:solidFill>
              <a:schemeClr val="bg1">
                <a:lumMod val="85000"/>
              </a:schemeClr>
            </a:solidFill>
            <a:round/>
            <a:headEnd/>
            <a:tailEnd/>
          </a:ln>
          <a:effectLst/>
        </p:spPr>
      </p:cxnSp>
      <p:cxnSp>
        <p:nvCxnSpPr>
          <p:cNvPr id="77" name="Straight Connector 76"/>
          <p:cNvCxnSpPr/>
          <p:nvPr/>
        </p:nvCxnSpPr>
        <p:spPr bwMode="gray">
          <a:xfrm>
            <a:off x="3793213" y="958860"/>
            <a:ext cx="16788" cy="4902966"/>
          </a:xfrm>
          <a:prstGeom prst="line">
            <a:avLst/>
          </a:prstGeom>
          <a:noFill/>
          <a:ln w="12700">
            <a:solidFill>
              <a:schemeClr val="bg1">
                <a:lumMod val="85000"/>
              </a:schemeClr>
            </a:solidFill>
            <a:round/>
            <a:headEnd/>
            <a:tailEnd/>
          </a:ln>
          <a:effectLst/>
        </p:spPr>
      </p:cxnSp>
      <p:cxnSp>
        <p:nvCxnSpPr>
          <p:cNvPr id="78" name="Straight Connector 77"/>
          <p:cNvCxnSpPr/>
          <p:nvPr/>
        </p:nvCxnSpPr>
        <p:spPr bwMode="gray">
          <a:xfrm>
            <a:off x="5469612" y="958860"/>
            <a:ext cx="16788" cy="4902966"/>
          </a:xfrm>
          <a:prstGeom prst="line">
            <a:avLst/>
          </a:prstGeom>
          <a:noFill/>
          <a:ln w="12700">
            <a:solidFill>
              <a:schemeClr val="bg1">
                <a:lumMod val="85000"/>
              </a:schemeClr>
            </a:solidFill>
            <a:round/>
            <a:headEnd/>
            <a:tailEnd/>
          </a:ln>
          <a:effectLst/>
        </p:spPr>
      </p:cxnSp>
      <p:cxnSp>
        <p:nvCxnSpPr>
          <p:cNvPr id="79" name="Straight Connector 78"/>
          <p:cNvCxnSpPr/>
          <p:nvPr/>
        </p:nvCxnSpPr>
        <p:spPr bwMode="gray">
          <a:xfrm>
            <a:off x="7146012" y="958860"/>
            <a:ext cx="16788" cy="4902966"/>
          </a:xfrm>
          <a:prstGeom prst="line">
            <a:avLst/>
          </a:prstGeom>
          <a:noFill/>
          <a:ln w="12700">
            <a:solidFill>
              <a:schemeClr val="bg1">
                <a:lumMod val="85000"/>
              </a:schemeClr>
            </a:solidFill>
            <a:round/>
            <a:headEnd/>
            <a:tailEnd/>
          </a:ln>
          <a:effectLst/>
        </p:spPr>
      </p:cxnSp>
      <p:cxnSp>
        <p:nvCxnSpPr>
          <p:cNvPr id="84" name="Straight Connector 83"/>
          <p:cNvCxnSpPr/>
          <p:nvPr/>
        </p:nvCxnSpPr>
        <p:spPr bwMode="gray">
          <a:xfrm>
            <a:off x="542695" y="3442013"/>
            <a:ext cx="8177559" cy="7436"/>
          </a:xfrm>
          <a:prstGeom prst="line">
            <a:avLst/>
          </a:prstGeom>
          <a:ln>
            <a:headEnd/>
            <a:tailEnd/>
          </a:ln>
        </p:spPr>
        <p:style>
          <a:lnRef idx="1">
            <a:schemeClr val="accent6"/>
          </a:lnRef>
          <a:fillRef idx="0">
            <a:schemeClr val="accent6"/>
          </a:fillRef>
          <a:effectRef idx="0">
            <a:schemeClr val="accent6"/>
          </a:effectRef>
          <a:fontRef idx="minor">
            <a:schemeClr val="tx1"/>
          </a:fontRef>
        </p:style>
      </p:cxnSp>
      <p:sp>
        <p:nvSpPr>
          <p:cNvPr id="8" name="TextBox 7"/>
          <p:cNvSpPr txBox="1"/>
          <p:nvPr/>
        </p:nvSpPr>
        <p:spPr bwMode="auto">
          <a:xfrm>
            <a:off x="542694" y="1349117"/>
            <a:ext cx="1540355" cy="2031325"/>
          </a:xfrm>
          <a:prstGeom prst="rect">
            <a:avLst/>
          </a:prstGeom>
          <a:noFill/>
          <a:ln w="9525" algn="ctr">
            <a:noFill/>
            <a:miter lim="800000"/>
            <a:headEnd/>
            <a:tailEnd/>
          </a:ln>
          <a:effectLst/>
        </p:spPr>
        <p:txBody>
          <a:bodyPr wrap="square" lIns="0" tIns="0" rIns="0" bIns="0" rtlCol="0">
            <a:spAutoFit/>
          </a:bodyPr>
          <a:lstStyle/>
          <a:p>
            <a:pPr marL="171450" indent="-171450">
              <a:buFont typeface="Arial" panose="020B0604020202020204" pitchFamily="34" charset="0"/>
              <a:buChar char="•"/>
            </a:pPr>
            <a:r>
              <a:rPr lang="en-GB" sz="1100" dirty="0">
                <a:cs typeface="Arial" pitchFamily="34" charset="0"/>
              </a:rPr>
              <a:t>More than 16,000 finance professionals, helping clients across all five continents to drive profitable growth</a:t>
            </a:r>
          </a:p>
          <a:p>
            <a:pPr marL="171450" indent="-171450">
              <a:buFont typeface="Arial" panose="020B0604020202020204" pitchFamily="34" charset="0"/>
              <a:buChar char="•"/>
            </a:pPr>
            <a:r>
              <a:rPr lang="en-GB" sz="1100" dirty="0">
                <a:cs typeface="Arial" pitchFamily="34" charset="0"/>
              </a:rPr>
              <a:t>Provider for 23 of the top 25 banks in the Americas, 21 of the top 25 banks in Europe, and 7 of the top 10 global insurers</a:t>
            </a:r>
          </a:p>
        </p:txBody>
      </p:sp>
      <p:sp>
        <p:nvSpPr>
          <p:cNvPr id="74" name="TextBox 73"/>
          <p:cNvSpPr txBox="1"/>
          <p:nvPr/>
        </p:nvSpPr>
        <p:spPr bwMode="auto">
          <a:xfrm>
            <a:off x="2229266" y="1356001"/>
            <a:ext cx="1533468" cy="1523494"/>
          </a:xfrm>
          <a:prstGeom prst="rect">
            <a:avLst/>
          </a:prstGeom>
          <a:noFill/>
          <a:ln w="9525" algn="ctr">
            <a:noFill/>
            <a:miter lim="800000"/>
            <a:headEnd/>
            <a:tailEnd/>
          </a:ln>
          <a:effectLst/>
        </p:spPr>
        <p:txBody>
          <a:bodyPr wrap="square" lIns="0" tIns="0" rIns="0" bIns="0" rtlCol="0">
            <a:spAutoFit/>
          </a:bodyPr>
          <a:lstStyle/>
          <a:p>
            <a:pPr marL="171450" indent="-171450">
              <a:buFont typeface="Arial" panose="020B0604020202020204" pitchFamily="34" charset="0"/>
              <a:buChar char="•"/>
            </a:pPr>
            <a:r>
              <a:rPr lang="en-GB" sz="1100" dirty="0"/>
              <a:t>CGI provides secure EMRs for millions of European citizens in several </a:t>
            </a:r>
            <a:r>
              <a:rPr lang="en-GB" sz="1100" dirty="0" smtClean="0"/>
              <a:t>countries</a:t>
            </a:r>
          </a:p>
          <a:p>
            <a:pPr marL="171450" indent="-171450">
              <a:buFont typeface="Arial" panose="020B0604020202020204" pitchFamily="34" charset="0"/>
              <a:buChar char="•"/>
            </a:pPr>
            <a:r>
              <a:rPr lang="en-GB" sz="1100" dirty="0"/>
              <a:t>CGI </a:t>
            </a:r>
            <a:r>
              <a:rPr lang="en-GB" sz="1100" dirty="0" err="1"/>
              <a:t>Sovera</a:t>
            </a:r>
            <a:r>
              <a:rPr lang="en-GB" sz="1100" dirty="0"/>
              <a:t>® ECM solutions are used by 200,000+ health professionals and 170+ hospitals</a:t>
            </a:r>
            <a:endParaRPr lang="en-GB" sz="1100" dirty="0" smtClean="0">
              <a:cs typeface="Arial" pitchFamily="34" charset="0"/>
            </a:endParaRPr>
          </a:p>
        </p:txBody>
      </p:sp>
      <p:sp>
        <p:nvSpPr>
          <p:cNvPr id="75" name="TextBox 74"/>
          <p:cNvSpPr txBox="1"/>
          <p:nvPr/>
        </p:nvSpPr>
        <p:spPr bwMode="auto">
          <a:xfrm>
            <a:off x="3920966" y="1356001"/>
            <a:ext cx="1521452" cy="2031325"/>
          </a:xfrm>
          <a:prstGeom prst="rect">
            <a:avLst/>
          </a:prstGeom>
          <a:noFill/>
          <a:ln w="9525" algn="ctr">
            <a:noFill/>
            <a:miter lim="800000"/>
            <a:headEnd/>
            <a:tailEnd/>
          </a:ln>
          <a:effectLst/>
        </p:spPr>
        <p:txBody>
          <a:bodyPr wrap="square" lIns="0" tIns="0" rIns="0" bIns="0" rtlCol="0">
            <a:spAutoFit/>
          </a:bodyPr>
          <a:lstStyle/>
          <a:p>
            <a:pPr marL="171450" indent="-171450">
              <a:buFont typeface="Arial" panose="020B0604020202020204" pitchFamily="34" charset="0"/>
              <a:buChar char="•"/>
            </a:pPr>
            <a:r>
              <a:rPr lang="en-GB" sz="1100" dirty="0"/>
              <a:t>For more than 38 years, CGI has </a:t>
            </a:r>
            <a:r>
              <a:rPr lang="en-GB" sz="1100" dirty="0" smtClean="0"/>
              <a:t>worked with over </a:t>
            </a:r>
            <a:r>
              <a:rPr lang="en-GB" sz="1100" dirty="0"/>
              <a:t>2,000 government clients in 15 countries </a:t>
            </a:r>
          </a:p>
          <a:p>
            <a:pPr marL="171450" indent="-171450">
              <a:buFont typeface="Arial" panose="020B0604020202020204" pitchFamily="34" charset="0"/>
              <a:buChar char="•"/>
            </a:pPr>
            <a:r>
              <a:rPr lang="en-GB" sz="1100" dirty="0" smtClean="0"/>
              <a:t>CGI </a:t>
            </a:r>
            <a:r>
              <a:rPr lang="en-GB" sz="1100" dirty="0"/>
              <a:t>solutions help defend against more than 473 million cyber events per month on military and intelligence networks and </a:t>
            </a:r>
            <a:r>
              <a:rPr lang="en-GB" sz="1100" dirty="0" smtClean="0"/>
              <a:t>infrastructures</a:t>
            </a:r>
            <a:endParaRPr lang="en-GB" sz="1100" dirty="0" smtClean="0">
              <a:cs typeface="Arial" pitchFamily="34" charset="0"/>
            </a:endParaRPr>
          </a:p>
        </p:txBody>
      </p:sp>
      <p:sp>
        <p:nvSpPr>
          <p:cNvPr id="81" name="TextBox 80"/>
          <p:cNvSpPr txBox="1"/>
          <p:nvPr/>
        </p:nvSpPr>
        <p:spPr bwMode="auto">
          <a:xfrm>
            <a:off x="5588634" y="1349117"/>
            <a:ext cx="1533468" cy="1184940"/>
          </a:xfrm>
          <a:prstGeom prst="rect">
            <a:avLst/>
          </a:prstGeom>
          <a:noFill/>
          <a:ln w="9525" algn="ctr">
            <a:noFill/>
            <a:miter lim="800000"/>
            <a:headEnd/>
            <a:tailEnd/>
          </a:ln>
          <a:effectLst/>
        </p:spPr>
        <p:txBody>
          <a:bodyPr wrap="square" lIns="0" tIns="0" rIns="0" bIns="0" rtlCol="0">
            <a:spAutoFit/>
          </a:bodyPr>
          <a:lstStyle/>
          <a:p>
            <a:pPr marL="171450" indent="-171450">
              <a:buFont typeface="Arial" panose="020B0604020202020204" pitchFamily="34" charset="0"/>
              <a:buChar char="•"/>
            </a:pPr>
            <a:r>
              <a:rPr lang="en-GB" sz="1100" dirty="0">
                <a:cs typeface="Arial" pitchFamily="34" charset="0"/>
              </a:rPr>
              <a:t>20+ years of extensive telecom experience gained in working with the leading CSPs across the U.S., Canada, Europe and </a:t>
            </a:r>
            <a:r>
              <a:rPr lang="en-GB" sz="1100" dirty="0" smtClean="0">
                <a:cs typeface="Arial" pitchFamily="34" charset="0"/>
              </a:rPr>
              <a:t>Australia</a:t>
            </a:r>
          </a:p>
        </p:txBody>
      </p:sp>
      <p:sp>
        <p:nvSpPr>
          <p:cNvPr id="82" name="TextBox 81"/>
          <p:cNvSpPr txBox="1"/>
          <p:nvPr/>
        </p:nvSpPr>
        <p:spPr bwMode="auto">
          <a:xfrm>
            <a:off x="7268318" y="1356001"/>
            <a:ext cx="1533468" cy="1862048"/>
          </a:xfrm>
          <a:prstGeom prst="rect">
            <a:avLst/>
          </a:prstGeom>
          <a:noFill/>
          <a:ln w="9525" algn="ctr">
            <a:noFill/>
            <a:miter lim="800000"/>
            <a:headEnd/>
            <a:tailEnd/>
          </a:ln>
          <a:effectLst/>
        </p:spPr>
        <p:txBody>
          <a:bodyPr wrap="square" lIns="0" tIns="0" rIns="0" bIns="0" rtlCol="0">
            <a:spAutoFit/>
          </a:bodyPr>
          <a:lstStyle/>
          <a:p>
            <a:pPr marL="171450" indent="-171450">
              <a:buFont typeface="Arial" panose="020B0604020202020204" pitchFamily="34" charset="0"/>
              <a:buChar char="•"/>
            </a:pPr>
            <a:r>
              <a:rPr lang="en-GB" sz="1100" dirty="0" smtClean="0">
                <a:cs typeface="Arial" pitchFamily="34" charset="0"/>
              </a:rPr>
              <a:t>Working </a:t>
            </a:r>
            <a:r>
              <a:rPr lang="en-GB" sz="1100" dirty="0">
                <a:cs typeface="Arial" pitchFamily="34" charset="0"/>
              </a:rPr>
              <a:t>with 250+ clients worldwide and a partner to 8 of the 10 largest utilities in both Europe and North America</a:t>
            </a:r>
          </a:p>
          <a:p>
            <a:pPr marL="171450" indent="-171450">
              <a:buFont typeface="Arial" panose="020B0604020202020204" pitchFamily="34" charset="0"/>
              <a:buChar char="•"/>
            </a:pPr>
            <a:r>
              <a:rPr lang="en-GB" sz="1100" dirty="0"/>
              <a:t>Designed and built 11 of the 17 central energy market systems in the world today</a:t>
            </a:r>
            <a:endParaRPr lang="en-GB" sz="1100" dirty="0" smtClean="0">
              <a:cs typeface="Arial" pitchFamily="34" charset="0"/>
            </a:endParaRPr>
          </a:p>
        </p:txBody>
      </p:sp>
      <p:sp>
        <p:nvSpPr>
          <p:cNvPr id="83" name="TextBox 82"/>
          <p:cNvSpPr txBox="1"/>
          <p:nvPr/>
        </p:nvSpPr>
        <p:spPr bwMode="auto">
          <a:xfrm>
            <a:off x="549582" y="3892107"/>
            <a:ext cx="1533467" cy="2539157"/>
          </a:xfrm>
          <a:prstGeom prst="rect">
            <a:avLst/>
          </a:prstGeom>
          <a:noFill/>
          <a:ln w="9525" algn="ctr">
            <a:noFill/>
            <a:miter lim="800000"/>
            <a:headEnd/>
            <a:tailEnd/>
          </a:ln>
          <a:effectLst/>
        </p:spPr>
        <p:txBody>
          <a:bodyPr wrap="square" lIns="0" tIns="0" rIns="0" bIns="0" rtlCol="0">
            <a:spAutoFit/>
          </a:bodyPr>
          <a:lstStyle/>
          <a:p>
            <a:pPr marL="171450" indent="-171450">
              <a:buFont typeface="Arial" panose="020B0604020202020204" pitchFamily="34" charset="0"/>
              <a:buChar char="•"/>
            </a:pPr>
            <a:r>
              <a:rPr lang="en-GB" sz="1100" dirty="0">
                <a:cs typeface="Arial" pitchFamily="34" charset="0"/>
              </a:rPr>
              <a:t>We have decades of oil and gas expertise and operations in 40 countries.</a:t>
            </a:r>
          </a:p>
          <a:p>
            <a:pPr marL="171450" indent="-171450">
              <a:buFont typeface="Arial" panose="020B0604020202020204" pitchFamily="34" charset="0"/>
              <a:buChar char="•"/>
            </a:pPr>
            <a:r>
              <a:rPr lang="en-GB" sz="1100" dirty="0">
                <a:cs typeface="Arial" pitchFamily="34" charset="0"/>
              </a:rPr>
              <a:t>CGI is a key partner to 3 oil and gas majors.</a:t>
            </a:r>
          </a:p>
          <a:p>
            <a:pPr marL="171450" indent="-171450">
              <a:buFont typeface="Arial" panose="020B0604020202020204" pitchFamily="34" charset="0"/>
              <a:buChar char="•"/>
            </a:pPr>
            <a:r>
              <a:rPr lang="en-GB" sz="1100" dirty="0">
                <a:cs typeface="Arial" pitchFamily="34" charset="0"/>
              </a:rPr>
              <a:t>We provide support for more than 1,000 upstream exploration and production applications for global oil and gas companies.</a:t>
            </a:r>
          </a:p>
          <a:p>
            <a:pPr marL="171450" indent="-171450">
              <a:buFont typeface="Arial" panose="020B0604020202020204" pitchFamily="34" charset="0"/>
              <a:buChar char="•"/>
            </a:pPr>
            <a:endParaRPr lang="en-GB" sz="1100" dirty="0" smtClean="0">
              <a:cs typeface="Arial" pitchFamily="34" charset="0"/>
            </a:endParaRPr>
          </a:p>
        </p:txBody>
      </p:sp>
      <p:sp>
        <p:nvSpPr>
          <p:cNvPr id="85" name="TextBox 84"/>
          <p:cNvSpPr txBox="1"/>
          <p:nvPr/>
        </p:nvSpPr>
        <p:spPr bwMode="auto">
          <a:xfrm>
            <a:off x="2229266" y="3892107"/>
            <a:ext cx="1533468" cy="1862048"/>
          </a:xfrm>
          <a:prstGeom prst="rect">
            <a:avLst/>
          </a:prstGeom>
          <a:noFill/>
          <a:ln w="9525" algn="ctr">
            <a:noFill/>
            <a:miter lim="800000"/>
            <a:headEnd/>
            <a:tailEnd/>
          </a:ln>
          <a:effectLst/>
        </p:spPr>
        <p:txBody>
          <a:bodyPr wrap="square" lIns="0" tIns="0" rIns="0" bIns="0" rtlCol="0">
            <a:spAutoFit/>
          </a:bodyPr>
          <a:lstStyle/>
          <a:p>
            <a:pPr marL="171450" indent="-171450">
              <a:buFont typeface="Arial" panose="020B0604020202020204" pitchFamily="34" charset="0"/>
              <a:buChar char="•"/>
            </a:pPr>
            <a:r>
              <a:rPr lang="en-GB" sz="1100" dirty="0">
                <a:cs typeface="Arial" pitchFamily="34" charset="0"/>
              </a:rPr>
              <a:t>Manufacturing clients that span numerous industries, from mining, metals, pulp and paper and chemicals to aerospace, automotive, high tech, electronics and other industrial products</a:t>
            </a:r>
            <a:endParaRPr lang="en-GB" sz="1100" dirty="0" smtClean="0">
              <a:cs typeface="Arial" pitchFamily="34" charset="0"/>
            </a:endParaRPr>
          </a:p>
        </p:txBody>
      </p:sp>
      <p:sp>
        <p:nvSpPr>
          <p:cNvPr id="87" name="TextBox 86"/>
          <p:cNvSpPr txBox="1"/>
          <p:nvPr/>
        </p:nvSpPr>
        <p:spPr bwMode="auto">
          <a:xfrm>
            <a:off x="3908950" y="3892107"/>
            <a:ext cx="1533468" cy="2200602"/>
          </a:xfrm>
          <a:prstGeom prst="rect">
            <a:avLst/>
          </a:prstGeom>
          <a:noFill/>
          <a:ln w="9525" algn="ctr">
            <a:noFill/>
            <a:miter lim="800000"/>
            <a:headEnd/>
            <a:tailEnd/>
          </a:ln>
          <a:effectLst/>
        </p:spPr>
        <p:txBody>
          <a:bodyPr wrap="square" lIns="0" tIns="0" rIns="0" bIns="0" rtlCol="0">
            <a:spAutoFit/>
          </a:bodyPr>
          <a:lstStyle/>
          <a:p>
            <a:pPr marL="171450" indent="-171450">
              <a:buFont typeface="Arial" panose="020B0604020202020204" pitchFamily="34" charset="0"/>
              <a:buChar char="•"/>
            </a:pPr>
            <a:r>
              <a:rPr lang="en-GB" sz="1100" dirty="0">
                <a:cs typeface="Arial" pitchFamily="34" charset="0"/>
              </a:rPr>
              <a:t>Provider of end-to-end IT transport and logistics services, from consulting to full IT outsourcing,  along with specialized IT aviation, rail, and road and regional services</a:t>
            </a:r>
          </a:p>
          <a:p>
            <a:pPr marL="171450" indent="-171450">
              <a:buFont typeface="Arial" panose="020B0604020202020204" pitchFamily="34" charset="0"/>
              <a:buChar char="•"/>
            </a:pPr>
            <a:r>
              <a:rPr lang="en-GB" sz="1100" dirty="0">
                <a:cs typeface="Arial" pitchFamily="34" charset="0"/>
              </a:rPr>
              <a:t>30+ years of transport and logistics experience</a:t>
            </a:r>
          </a:p>
          <a:p>
            <a:pPr marL="171450" indent="-171450">
              <a:buFont typeface="Arial" panose="020B0604020202020204" pitchFamily="34" charset="0"/>
              <a:buChar char="•"/>
            </a:pPr>
            <a:endParaRPr lang="en-GB" sz="1100" dirty="0" smtClean="0">
              <a:cs typeface="Arial" pitchFamily="34" charset="0"/>
            </a:endParaRPr>
          </a:p>
        </p:txBody>
      </p:sp>
      <p:sp>
        <p:nvSpPr>
          <p:cNvPr id="88" name="TextBox 87"/>
          <p:cNvSpPr txBox="1"/>
          <p:nvPr/>
        </p:nvSpPr>
        <p:spPr bwMode="auto">
          <a:xfrm>
            <a:off x="5588634" y="3892107"/>
            <a:ext cx="1533468" cy="2539157"/>
          </a:xfrm>
          <a:prstGeom prst="rect">
            <a:avLst/>
          </a:prstGeom>
          <a:noFill/>
          <a:ln w="9525" algn="ctr">
            <a:noFill/>
            <a:miter lim="800000"/>
            <a:headEnd/>
            <a:tailEnd/>
          </a:ln>
          <a:effectLst/>
        </p:spPr>
        <p:txBody>
          <a:bodyPr wrap="square" lIns="0" tIns="0" rIns="0" bIns="0" rtlCol="0">
            <a:spAutoFit/>
          </a:bodyPr>
          <a:lstStyle/>
          <a:p>
            <a:pPr marL="171450" indent="-171450">
              <a:buFont typeface="Arial" panose="020B0604020202020204" pitchFamily="34" charset="0"/>
              <a:buChar char="•"/>
            </a:pPr>
            <a:r>
              <a:rPr lang="en-GB" sz="1100" dirty="0">
                <a:cs typeface="Arial" pitchFamily="34" charset="0"/>
              </a:rPr>
              <a:t>Partner to major logistics companies, such as Maersk Line, Hamburg </a:t>
            </a:r>
            <a:r>
              <a:rPr lang="en-GB" sz="1100" dirty="0" err="1">
                <a:cs typeface="Arial" pitchFamily="34" charset="0"/>
              </a:rPr>
              <a:t>Süd</a:t>
            </a:r>
            <a:r>
              <a:rPr lang="en-GB" sz="1100" dirty="0">
                <a:cs typeface="Arial" pitchFamily="34" charset="0"/>
              </a:rPr>
              <a:t> and DB </a:t>
            </a:r>
            <a:r>
              <a:rPr lang="en-GB" sz="1100" dirty="0" err="1">
                <a:cs typeface="Arial" pitchFamily="34" charset="0"/>
              </a:rPr>
              <a:t>Schenker</a:t>
            </a:r>
            <a:r>
              <a:rPr lang="en-GB" sz="1100" dirty="0">
                <a:cs typeface="Arial" pitchFamily="34" charset="0"/>
              </a:rPr>
              <a:t>, as well as numerous companies in other industries</a:t>
            </a:r>
          </a:p>
          <a:p>
            <a:pPr marL="171450" indent="-171450">
              <a:buFont typeface="Arial" panose="020B0604020202020204" pitchFamily="34" charset="0"/>
              <a:buChar char="•"/>
            </a:pPr>
            <a:r>
              <a:rPr lang="en-GB" sz="1100" dirty="0">
                <a:cs typeface="Arial" pitchFamily="34" charset="0"/>
              </a:rPr>
              <a:t>Decades of experience and a large staff of post and logistics experts with a reputation for on-time, on-budget </a:t>
            </a:r>
            <a:r>
              <a:rPr lang="en-GB" sz="1100" dirty="0" smtClean="0">
                <a:cs typeface="Arial" pitchFamily="34" charset="0"/>
              </a:rPr>
              <a:t>delivery.</a:t>
            </a:r>
          </a:p>
        </p:txBody>
      </p:sp>
      <p:sp>
        <p:nvSpPr>
          <p:cNvPr id="89" name="TextBox 88"/>
          <p:cNvSpPr txBox="1"/>
          <p:nvPr/>
        </p:nvSpPr>
        <p:spPr bwMode="auto">
          <a:xfrm>
            <a:off x="7268318" y="3892107"/>
            <a:ext cx="1533468" cy="1692771"/>
          </a:xfrm>
          <a:prstGeom prst="rect">
            <a:avLst/>
          </a:prstGeom>
          <a:noFill/>
          <a:ln w="9525" algn="ctr">
            <a:noFill/>
            <a:miter lim="800000"/>
            <a:headEnd/>
            <a:tailEnd/>
          </a:ln>
          <a:effectLst/>
        </p:spPr>
        <p:txBody>
          <a:bodyPr wrap="square" lIns="0" tIns="0" rIns="0" bIns="0" rtlCol="0">
            <a:spAutoFit/>
          </a:bodyPr>
          <a:lstStyle/>
          <a:p>
            <a:pPr marL="171450" indent="-171450">
              <a:buFont typeface="Arial" panose="020B0604020202020204" pitchFamily="34" charset="0"/>
              <a:buChar char="•"/>
            </a:pPr>
            <a:r>
              <a:rPr lang="en-GB" sz="1100" dirty="0"/>
              <a:t>Over 4,300 professionals, including 750+ subject matter experts, helping over 700 clients globally across the retail, wholesale and consumer packaged goods sectors</a:t>
            </a:r>
            <a:endParaRPr lang="en-GB" sz="1100" dirty="0" smtClean="0">
              <a:cs typeface="Arial" pitchFamily="34" charset="0"/>
            </a:endParaRPr>
          </a:p>
        </p:txBody>
      </p:sp>
    </p:spTree>
    <p:extLst>
      <p:ext uri="{BB962C8B-B14F-4D97-AF65-F5344CB8AC3E}">
        <p14:creationId xmlns:p14="http://schemas.microsoft.com/office/powerpoint/2010/main" val="127738648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Topics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80</a:t>
            </a:fld>
            <a:endParaRPr lang="en-US" dirty="0"/>
          </a:p>
        </p:txBody>
      </p:sp>
      <p:sp>
        <p:nvSpPr>
          <p:cNvPr id="4" name="Content Placeholder 3"/>
          <p:cNvSpPr>
            <a:spLocks noGrp="1"/>
          </p:cNvSpPr>
          <p:nvPr>
            <p:ph sz="quarter" idx="17"/>
          </p:nvPr>
        </p:nvSpPr>
        <p:spPr/>
        <p:txBody>
          <a:bodyPr>
            <a:normAutofit/>
          </a:bodyPr>
          <a:lstStyle/>
          <a:p>
            <a:pPr marL="342900" indent="-342900">
              <a:buFont typeface="Arial" pitchFamily="34" charset="0"/>
              <a:buChar char="•"/>
            </a:pPr>
            <a:r>
              <a:rPr lang="en-GB" sz="2400" dirty="0" smtClean="0"/>
              <a:t>About </a:t>
            </a:r>
            <a:r>
              <a:rPr lang="en-GB" sz="2400" dirty="0"/>
              <a:t>CGI</a:t>
            </a:r>
          </a:p>
          <a:p>
            <a:pPr marL="342900" indent="-342900">
              <a:buFont typeface="Arial" pitchFamily="34" charset="0"/>
              <a:buChar char="•"/>
            </a:pPr>
            <a:r>
              <a:rPr lang="en-GB" sz="2400" dirty="0" smtClean="0"/>
              <a:t>Laptops </a:t>
            </a:r>
            <a:r>
              <a:rPr lang="en-GB" sz="2400" dirty="0"/>
              <a:t>and Phones</a:t>
            </a:r>
          </a:p>
          <a:p>
            <a:pPr marL="342900" indent="-342900">
              <a:buFont typeface="Arial" pitchFamily="34" charset="0"/>
              <a:buChar char="•"/>
            </a:pPr>
            <a:r>
              <a:rPr lang="en-GB" sz="2400" dirty="0" smtClean="0"/>
              <a:t>Software</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Break and Tour Office</a:t>
            </a:r>
            <a:endParaRPr lang="en-GB" sz="2400" dirty="0"/>
          </a:p>
          <a:p>
            <a:pPr marL="342900" indent="-342900">
              <a:buFont typeface="Arial" pitchFamily="34" charset="0"/>
              <a:buChar char="•"/>
            </a:pPr>
            <a:endParaRPr lang="en-GB" sz="2400" dirty="0"/>
          </a:p>
          <a:p>
            <a:pPr marL="342900" indent="-342900">
              <a:buFont typeface="Arial" pitchFamily="34" charset="0"/>
              <a:buChar char="•"/>
            </a:pPr>
            <a:r>
              <a:rPr lang="en-GB" sz="2400" dirty="0" smtClean="0"/>
              <a:t>Timesheets</a:t>
            </a:r>
          </a:p>
          <a:p>
            <a:pPr marL="342900" indent="-342900">
              <a:buFont typeface="Arial" pitchFamily="34" charset="0"/>
              <a:buChar char="•"/>
            </a:pPr>
            <a:r>
              <a:rPr lang="en-GB" sz="2400" dirty="0" smtClean="0"/>
              <a:t>Expenses &amp; Travel</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Book Desks and Rooms</a:t>
            </a:r>
          </a:p>
          <a:p>
            <a:pPr marL="342900" indent="-342900">
              <a:buFont typeface="Arial" pitchFamily="34" charset="0"/>
              <a:buChar char="•"/>
            </a:pPr>
            <a:r>
              <a:rPr lang="en-GB" sz="2400" dirty="0" smtClean="0"/>
              <a:t>Remote Working</a:t>
            </a:r>
          </a:p>
        </p:txBody>
      </p:sp>
      <p:sp>
        <p:nvSpPr>
          <p:cNvPr id="5" name="Content Placeholder 4"/>
          <p:cNvSpPr>
            <a:spLocks noGrp="1"/>
          </p:cNvSpPr>
          <p:nvPr>
            <p:ph sz="quarter" idx="18"/>
          </p:nvPr>
        </p:nvSpPr>
        <p:spPr>
          <a:xfrm>
            <a:off x="4754116" y="1255104"/>
            <a:ext cx="3945384" cy="4871259"/>
          </a:xfrm>
        </p:spPr>
        <p:txBody>
          <a:bodyPr>
            <a:normAutofit lnSpcReduction="10000"/>
          </a:bodyPr>
          <a:lstStyle/>
          <a:p>
            <a:pPr marL="342900" indent="-342900">
              <a:buFont typeface="Arial" pitchFamily="34" charset="0"/>
              <a:buChar char="•"/>
            </a:pPr>
            <a:r>
              <a:rPr lang="en-GB" sz="2400" dirty="0" smtClean="0"/>
              <a:t>E-learning and </a:t>
            </a:r>
            <a:r>
              <a:rPr lang="en-GB" sz="2400" dirty="0" err="1" smtClean="0"/>
              <a:t>Skillport</a:t>
            </a:r>
            <a:endParaRPr lang="en-GB" sz="2400" dirty="0" smtClean="0"/>
          </a:p>
          <a:p>
            <a:pPr marL="342900" indent="-342900">
              <a:buFont typeface="Arial" pitchFamily="34" charset="0"/>
              <a:buChar char="•"/>
            </a:pPr>
            <a:r>
              <a:rPr lang="en-GB" sz="2400" dirty="0" smtClean="0"/>
              <a:t>Social Media</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Holidays &amp; Sick Leave</a:t>
            </a:r>
          </a:p>
          <a:p>
            <a:pPr marL="342900" indent="-342900">
              <a:buFont typeface="Arial" pitchFamily="34" charset="0"/>
              <a:buChar char="•"/>
            </a:pPr>
            <a:r>
              <a:rPr lang="en-GB" sz="2400" dirty="0" smtClean="0"/>
              <a:t>Flexible Benefits</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Break</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Dress Code</a:t>
            </a:r>
          </a:p>
          <a:p>
            <a:pPr marL="342900" indent="-342900">
              <a:buFont typeface="Arial" pitchFamily="34" charset="0"/>
              <a:buChar char="•"/>
            </a:pPr>
            <a:r>
              <a:rPr lang="en-GB" sz="2400" dirty="0" smtClean="0"/>
              <a:t>Resource Management</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Wrap-Up</a:t>
            </a:r>
          </a:p>
          <a:p>
            <a:endParaRPr lang="en-GB" dirty="0"/>
          </a:p>
        </p:txBody>
      </p:sp>
      <p:sp>
        <p:nvSpPr>
          <p:cNvPr id="6" name="Rectangle 5"/>
          <p:cNvSpPr/>
          <p:nvPr/>
        </p:nvSpPr>
        <p:spPr bwMode="gray">
          <a:xfrm flipV="1">
            <a:off x="4593961" y="3644216"/>
            <a:ext cx="3925924" cy="484186"/>
          </a:xfrm>
          <a:prstGeom prst="rect">
            <a:avLst/>
          </a:prstGeom>
          <a:noFill/>
          <a:ln w="38100">
            <a:headEnd/>
            <a:tailEn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spTree>
    <p:extLst>
      <p:ext uri="{BB962C8B-B14F-4D97-AF65-F5344CB8AC3E}">
        <p14:creationId xmlns:p14="http://schemas.microsoft.com/office/powerpoint/2010/main" val="398886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Time for a Break ?</a:t>
            </a: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81</a:t>
            </a:fld>
            <a:endParaRPr lang="en-US" dirty="0"/>
          </a:p>
        </p:txBody>
      </p:sp>
      <p:pic>
        <p:nvPicPr>
          <p:cNvPr id="5123" name="Picture 3" descr="C:\Users\munroe\AppData\Local\Microsoft\Windows\Temporary Internet Files\Content.IE5\T5XZ7XS0\coffee_break_ahead_sig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547" y="1393369"/>
            <a:ext cx="5593765" cy="4703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44019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Topics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82</a:t>
            </a:fld>
            <a:endParaRPr lang="en-US" dirty="0"/>
          </a:p>
        </p:txBody>
      </p:sp>
      <p:sp>
        <p:nvSpPr>
          <p:cNvPr id="4" name="Content Placeholder 3"/>
          <p:cNvSpPr>
            <a:spLocks noGrp="1"/>
          </p:cNvSpPr>
          <p:nvPr>
            <p:ph sz="quarter" idx="17"/>
          </p:nvPr>
        </p:nvSpPr>
        <p:spPr/>
        <p:txBody>
          <a:bodyPr>
            <a:normAutofit/>
          </a:bodyPr>
          <a:lstStyle/>
          <a:p>
            <a:pPr marL="342900" indent="-342900">
              <a:buFont typeface="Arial" pitchFamily="34" charset="0"/>
              <a:buChar char="•"/>
            </a:pPr>
            <a:r>
              <a:rPr lang="en-GB" sz="2400" dirty="0" smtClean="0"/>
              <a:t>About </a:t>
            </a:r>
            <a:r>
              <a:rPr lang="en-GB" sz="2400" dirty="0"/>
              <a:t>CGI</a:t>
            </a:r>
          </a:p>
          <a:p>
            <a:pPr marL="342900" indent="-342900">
              <a:buFont typeface="Arial" pitchFamily="34" charset="0"/>
              <a:buChar char="•"/>
            </a:pPr>
            <a:r>
              <a:rPr lang="en-GB" sz="2400" dirty="0" smtClean="0"/>
              <a:t>Laptops </a:t>
            </a:r>
            <a:r>
              <a:rPr lang="en-GB" sz="2400" dirty="0"/>
              <a:t>and Phones</a:t>
            </a:r>
          </a:p>
          <a:p>
            <a:pPr marL="342900" indent="-342900">
              <a:buFont typeface="Arial" pitchFamily="34" charset="0"/>
              <a:buChar char="•"/>
            </a:pPr>
            <a:r>
              <a:rPr lang="en-GB" sz="2400" dirty="0" smtClean="0"/>
              <a:t>Software</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Break and Tour Office</a:t>
            </a:r>
            <a:endParaRPr lang="en-GB" sz="2400" dirty="0"/>
          </a:p>
          <a:p>
            <a:pPr marL="342900" indent="-342900">
              <a:buFont typeface="Arial" pitchFamily="34" charset="0"/>
              <a:buChar char="•"/>
            </a:pPr>
            <a:endParaRPr lang="en-GB" sz="2400" dirty="0"/>
          </a:p>
          <a:p>
            <a:pPr marL="342900" indent="-342900">
              <a:buFont typeface="Arial" pitchFamily="34" charset="0"/>
              <a:buChar char="•"/>
            </a:pPr>
            <a:r>
              <a:rPr lang="en-GB" sz="2400" dirty="0" smtClean="0"/>
              <a:t>Timesheets</a:t>
            </a:r>
          </a:p>
          <a:p>
            <a:pPr marL="342900" indent="-342900">
              <a:buFont typeface="Arial" pitchFamily="34" charset="0"/>
              <a:buChar char="•"/>
            </a:pPr>
            <a:r>
              <a:rPr lang="en-GB" sz="2400" dirty="0" smtClean="0"/>
              <a:t>Expenses &amp; Travel</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Book Desks and Rooms</a:t>
            </a:r>
          </a:p>
          <a:p>
            <a:pPr marL="342900" indent="-342900">
              <a:buFont typeface="Arial" pitchFamily="34" charset="0"/>
              <a:buChar char="•"/>
            </a:pPr>
            <a:r>
              <a:rPr lang="en-GB" sz="2400" dirty="0" smtClean="0"/>
              <a:t>Remote Working</a:t>
            </a:r>
          </a:p>
        </p:txBody>
      </p:sp>
      <p:sp>
        <p:nvSpPr>
          <p:cNvPr id="5" name="Content Placeholder 4"/>
          <p:cNvSpPr>
            <a:spLocks noGrp="1"/>
          </p:cNvSpPr>
          <p:nvPr>
            <p:ph sz="quarter" idx="18"/>
          </p:nvPr>
        </p:nvSpPr>
        <p:spPr>
          <a:xfrm>
            <a:off x="4754116" y="1255104"/>
            <a:ext cx="3945384" cy="4871259"/>
          </a:xfrm>
        </p:spPr>
        <p:txBody>
          <a:bodyPr>
            <a:normAutofit lnSpcReduction="10000"/>
          </a:bodyPr>
          <a:lstStyle/>
          <a:p>
            <a:pPr marL="342900" indent="-342900">
              <a:buFont typeface="Arial" pitchFamily="34" charset="0"/>
              <a:buChar char="•"/>
            </a:pPr>
            <a:r>
              <a:rPr lang="en-GB" sz="2400" dirty="0" smtClean="0"/>
              <a:t>E-learning and </a:t>
            </a:r>
            <a:r>
              <a:rPr lang="en-GB" sz="2400" dirty="0" err="1" smtClean="0"/>
              <a:t>Skillport</a:t>
            </a:r>
            <a:endParaRPr lang="en-GB" sz="2400" dirty="0" smtClean="0"/>
          </a:p>
          <a:p>
            <a:pPr marL="342900" indent="-342900">
              <a:buFont typeface="Arial" pitchFamily="34" charset="0"/>
              <a:buChar char="•"/>
            </a:pPr>
            <a:r>
              <a:rPr lang="en-GB" sz="2400" dirty="0" smtClean="0"/>
              <a:t>Social Media</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Holidays &amp; Sick Leave</a:t>
            </a:r>
          </a:p>
          <a:p>
            <a:pPr marL="342900" indent="-342900">
              <a:buFont typeface="Arial" pitchFamily="34" charset="0"/>
              <a:buChar char="•"/>
            </a:pPr>
            <a:r>
              <a:rPr lang="en-GB" sz="2400" dirty="0" smtClean="0"/>
              <a:t>Flexible Benefits</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Break</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Dress Code</a:t>
            </a:r>
          </a:p>
          <a:p>
            <a:pPr marL="342900" indent="-342900">
              <a:buFont typeface="Arial" pitchFamily="34" charset="0"/>
              <a:buChar char="•"/>
            </a:pPr>
            <a:r>
              <a:rPr lang="en-GB" sz="2400" dirty="0" smtClean="0"/>
              <a:t>Resource Management</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Wrap-Up</a:t>
            </a:r>
          </a:p>
          <a:p>
            <a:endParaRPr lang="en-GB" dirty="0"/>
          </a:p>
        </p:txBody>
      </p:sp>
      <p:sp>
        <p:nvSpPr>
          <p:cNvPr id="6" name="Rectangle 5"/>
          <p:cNvSpPr/>
          <p:nvPr/>
        </p:nvSpPr>
        <p:spPr bwMode="gray">
          <a:xfrm flipV="1">
            <a:off x="4593961" y="4355402"/>
            <a:ext cx="3925924" cy="484186"/>
          </a:xfrm>
          <a:prstGeom prst="rect">
            <a:avLst/>
          </a:prstGeom>
          <a:noFill/>
          <a:ln w="38100">
            <a:headEnd/>
            <a:tailEn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spTree>
    <p:extLst>
      <p:ext uri="{BB962C8B-B14F-4D97-AF65-F5344CB8AC3E}">
        <p14:creationId xmlns:p14="http://schemas.microsoft.com/office/powerpoint/2010/main" val="349848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Dress Code </a:t>
            </a:r>
            <a:endParaRPr lang="en-GB" dirty="0"/>
          </a:p>
        </p:txBody>
      </p:sp>
      <p:sp>
        <p:nvSpPr>
          <p:cNvPr id="3" name="Content Placeholder 2"/>
          <p:cNvSpPr>
            <a:spLocks noGrp="1"/>
          </p:cNvSpPr>
          <p:nvPr>
            <p:ph sz="quarter" idx="17"/>
          </p:nvPr>
        </p:nvSpPr>
        <p:spPr/>
        <p:txBody>
          <a:bodyPr/>
          <a:lstStyle/>
          <a:p>
            <a:r>
              <a:rPr lang="en-GB" dirty="0" smtClean="0"/>
              <a:t>CGI’s Dress code policy is here:</a:t>
            </a:r>
          </a:p>
          <a:p>
            <a:endParaRPr lang="en-GB" sz="1800" dirty="0" smtClean="0">
              <a:hlinkClick r:id="rId2" tooltip="http://portal.ent.cgi.com/lib/bs/hr/global/cme/CGI_HR_Dress_Code_Policy.pdf"/>
            </a:endParaRPr>
          </a:p>
          <a:p>
            <a:r>
              <a:rPr lang="en-GB" sz="1800" dirty="0" smtClean="0">
                <a:hlinkClick r:id="rId2" tooltip="http://portal.ent.cgi.com/lib/bs/hr/global/cme/CGI_HR_Dress_Code_Policy.pdf"/>
              </a:rPr>
              <a:t>http</a:t>
            </a:r>
            <a:r>
              <a:rPr lang="en-GB" sz="1800" dirty="0">
                <a:hlinkClick r:id="rId2" tooltip="http://portal.ent.cgi.com/lib/bs/hr/global/cme/CGI_HR_Dress_Code_Policy.pdf"/>
              </a:rPr>
              <a:t>://</a:t>
            </a:r>
            <a:r>
              <a:rPr lang="en-GB" sz="1800" dirty="0" smtClean="0">
                <a:hlinkClick r:id="rId2" tooltip="http://portal.ent.cgi.com/lib/bs/hr/global/cme/CGI_HR_Dress_Code_Policy.pdf"/>
              </a:rPr>
              <a:t>portal.ent.cgi.com/lib/bs/hr/global/cme/CGI_HR_Dress_Code_Policy.pdf</a:t>
            </a:r>
            <a:endParaRPr lang="en-GB" sz="1800" dirty="0" smtClean="0"/>
          </a:p>
        </p:txBody>
      </p:sp>
      <p:sp>
        <p:nvSpPr>
          <p:cNvPr id="4" name="Slide Number Placeholder 3"/>
          <p:cNvSpPr>
            <a:spLocks noGrp="1"/>
          </p:cNvSpPr>
          <p:nvPr>
            <p:ph type="sldNum" sz="quarter" idx="12"/>
          </p:nvPr>
        </p:nvSpPr>
        <p:spPr/>
        <p:txBody>
          <a:bodyPr/>
          <a:lstStyle/>
          <a:p>
            <a:fld id="{525A3C56-E491-49B2-93F3-63532DF516BC}" type="slidenum">
              <a:rPr lang="en-US" smtClean="0"/>
              <a:pPr/>
              <a:t>83</a:t>
            </a:fld>
            <a:endParaRPr lang="en-US" dirty="0"/>
          </a:p>
        </p:txBody>
      </p:sp>
      <p:pic>
        <p:nvPicPr>
          <p:cNvPr id="8194" name="Picture 2" descr="C:\Users\munroe\AppData\Local\Microsoft\Windows\Temporary Internet Files\Content.IE5\KILCIPNE\DrFagin_sui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2342" y="2905246"/>
            <a:ext cx="2157858" cy="289071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520639" y="2399708"/>
            <a:ext cx="5810678" cy="3815905"/>
          </a:xfrm>
          <a:prstGeom prst="rect">
            <a:avLst/>
          </a:prstGeom>
        </p:spPr>
        <p:txBody>
          <a:bodyPr lIns="0" tIns="0" rIns="0" bIns="0">
            <a:normAutofit/>
          </a:bodyPr>
          <a:lstStyle>
            <a:lvl1pPr marL="0" indent="0" algn="l" defTabSz="914400" rtl="0" eaLnBrk="1" latinLnBrk="0" hangingPunct="1">
              <a:spcBef>
                <a:spcPts val="500"/>
              </a:spcBef>
              <a:buClr>
                <a:schemeClr val="accent1"/>
              </a:buClr>
              <a:buSzPct val="110000"/>
              <a:buFont typeface="Arial" pitchFamily="34" charset="0"/>
              <a:buNone/>
              <a:defRPr sz="2000" kern="1200">
                <a:solidFill>
                  <a:schemeClr val="tx1"/>
                </a:solidFill>
                <a:latin typeface="Arial" pitchFamily="34" charset="0"/>
                <a:ea typeface="+mn-ea"/>
                <a:cs typeface="+mn-cs"/>
              </a:defRPr>
            </a:lvl1pPr>
            <a:lvl2pPr marL="263525" indent="-263525" algn="l" defTabSz="914400" rtl="0" eaLnBrk="1" latinLnBrk="0" hangingPunct="1">
              <a:spcBef>
                <a:spcPts val="500"/>
              </a:spcBef>
              <a:buClr>
                <a:schemeClr val="accent1"/>
              </a:buClr>
              <a:buSzPct val="110000"/>
              <a:buFont typeface="Arial" pitchFamily="34" charset="0"/>
              <a:buChar char="•"/>
              <a:defRPr sz="2000" kern="1200" baseline="0">
                <a:solidFill>
                  <a:schemeClr val="tx1"/>
                </a:solidFill>
                <a:latin typeface="Arial" pitchFamily="34" charset="0"/>
                <a:ea typeface="+mn-ea"/>
                <a:cs typeface="+mn-cs"/>
              </a:defRPr>
            </a:lvl2pPr>
            <a:lvl3pPr marL="536575" indent="-273050" algn="l" defTabSz="914400" rtl="0" eaLnBrk="1" latinLnBrk="0" hangingPunct="1">
              <a:spcBef>
                <a:spcPts val="500"/>
              </a:spcBef>
              <a:buClr>
                <a:schemeClr val="accent1"/>
              </a:buClr>
              <a:buSzPct val="110000"/>
              <a:buFont typeface="Arial" pitchFamily="34" charset="0"/>
              <a:buChar char="•"/>
              <a:defRPr sz="1800" kern="1200">
                <a:solidFill>
                  <a:schemeClr val="tx1"/>
                </a:solidFill>
                <a:latin typeface="Arial" pitchFamily="34" charset="0"/>
                <a:ea typeface="+mn-ea"/>
                <a:cs typeface="+mn-cs"/>
              </a:defRPr>
            </a:lvl3pPr>
            <a:lvl4pPr marL="811213" indent="-274638" algn="l" defTabSz="914400" rtl="0" eaLnBrk="1" latinLnBrk="0" hangingPunct="1">
              <a:spcBef>
                <a:spcPts val="500"/>
              </a:spcBef>
              <a:buClr>
                <a:schemeClr val="accent1"/>
              </a:buClr>
              <a:buSzPct val="110000"/>
              <a:buFont typeface="Arial" pitchFamily="34" charset="0"/>
              <a:buChar char="•"/>
              <a:defRPr sz="1600" kern="1200">
                <a:solidFill>
                  <a:schemeClr val="tx1"/>
                </a:solidFill>
                <a:latin typeface="Arial" pitchFamily="34" charset="0"/>
                <a:ea typeface="+mn-ea"/>
                <a:cs typeface="+mn-cs"/>
              </a:defRPr>
            </a:lvl4pPr>
            <a:lvl5pPr marL="1074738" indent="-263525" algn="l" defTabSz="914400" rtl="0" eaLnBrk="1" latinLnBrk="0" hangingPunct="1">
              <a:spcBef>
                <a:spcPts val="500"/>
              </a:spcBef>
              <a:buClr>
                <a:schemeClr val="accent1"/>
              </a:buClr>
              <a:buSzPct val="110000"/>
              <a:buFont typeface="Arial" pitchFamily="34" charset="0"/>
              <a:buChar char="•"/>
              <a:defRPr sz="1400" kern="1200">
                <a:solidFill>
                  <a:schemeClr val="tx1"/>
                </a:solidFill>
                <a:latin typeface="Arial" pitchFamily="34" charset="0"/>
                <a:ea typeface="+mn-ea"/>
                <a:cs typeface="+mn-cs"/>
              </a:defRPr>
            </a:lvl5pPr>
            <a:lvl6pPr marL="1136650" indent="-215900" algn="l" defTabSz="914400" rtl="0" eaLnBrk="1" latinLnBrk="0" hangingPunct="1">
              <a:spcBef>
                <a:spcPts val="500"/>
              </a:spcBef>
              <a:buClr>
                <a:schemeClr val="accent1"/>
              </a:buClr>
              <a:buFont typeface="Verdana" pitchFamily="34" charset="0"/>
              <a:buChar char="•"/>
              <a:defRPr sz="1400" kern="1200" baseline="0">
                <a:solidFill>
                  <a:schemeClr val="tx1"/>
                </a:solidFill>
                <a:latin typeface="+mn-lt"/>
                <a:ea typeface="+mn-ea"/>
                <a:cs typeface="+mn-cs"/>
              </a:defRPr>
            </a:lvl6pPr>
            <a:lvl7pPr marL="1343025" indent="-228600" algn="l" defTabSz="914400" rtl="0" eaLnBrk="1" latinLnBrk="0" hangingPunct="1">
              <a:spcBef>
                <a:spcPts val="500"/>
              </a:spcBef>
              <a:buClr>
                <a:schemeClr val="tx1">
                  <a:lumMod val="60000"/>
                  <a:lumOff val="40000"/>
                </a:schemeClr>
              </a:buClr>
              <a:buFont typeface="Verdana" pitchFamily="34" charset="0"/>
              <a:buChar char="•"/>
              <a:defRPr sz="1400" kern="1200" baseline="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dirty="0" smtClean="0"/>
          </a:p>
          <a:p>
            <a:r>
              <a:rPr lang="en-GB" dirty="0" smtClean="0"/>
              <a:t>Some rules of thumb:</a:t>
            </a:r>
          </a:p>
          <a:p>
            <a:pPr marL="342900" indent="-342900">
              <a:buFont typeface="Arial" pitchFamily="34" charset="0"/>
              <a:buChar char="•"/>
            </a:pPr>
            <a:r>
              <a:rPr lang="en-GB" dirty="0" smtClean="0"/>
              <a:t>Dress as smart or smarter than the client</a:t>
            </a:r>
          </a:p>
          <a:p>
            <a:pPr marL="342900" indent="-342900">
              <a:buFont typeface="Arial" pitchFamily="34" charset="0"/>
              <a:buChar char="•"/>
            </a:pPr>
            <a:r>
              <a:rPr lang="en-GB" dirty="0" smtClean="0"/>
              <a:t>When in doubt, stay on the conservative side, always look professional and never wear clothes that are designed for leisure. </a:t>
            </a:r>
          </a:p>
          <a:p>
            <a:pPr marL="342900" indent="-342900">
              <a:buFont typeface="Arial" pitchFamily="34" charset="0"/>
              <a:buChar char="•"/>
            </a:pPr>
            <a:endParaRPr lang="en-GB" dirty="0"/>
          </a:p>
        </p:txBody>
      </p:sp>
      <p:sp>
        <p:nvSpPr>
          <p:cNvPr id="7" name="Rectangle 6"/>
          <p:cNvSpPr/>
          <p:nvPr/>
        </p:nvSpPr>
        <p:spPr bwMode="gray">
          <a:xfrm>
            <a:off x="331347" y="1872514"/>
            <a:ext cx="8118172" cy="517585"/>
          </a:xfrm>
          <a:prstGeom prst="rect">
            <a:avLst/>
          </a:prstGeom>
          <a:noFill/>
          <a:ln w="38100">
            <a:headEnd/>
            <a:tailEn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spTree>
    <p:extLst>
      <p:ext uri="{BB962C8B-B14F-4D97-AF65-F5344CB8AC3E}">
        <p14:creationId xmlns:p14="http://schemas.microsoft.com/office/powerpoint/2010/main" val="132160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Walkthrough – Resource Management</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a:pPr/>
              <a:t>84</a:t>
            </a:fld>
            <a:endParaRPr lang="en-US"/>
          </a:p>
        </p:txBody>
      </p:sp>
      <p:sp>
        <p:nvSpPr>
          <p:cNvPr id="5" name="Content Placeholder 2"/>
          <p:cNvSpPr>
            <a:spLocks noGrp="1"/>
          </p:cNvSpPr>
          <p:nvPr>
            <p:ph sz="quarter" idx="17"/>
          </p:nvPr>
        </p:nvSpPr>
        <p:spPr>
          <a:xfrm>
            <a:off x="449263" y="1263408"/>
            <a:ext cx="8250237" cy="4889742"/>
          </a:xfrm>
        </p:spPr>
        <p:txBody>
          <a:bodyPr>
            <a:normAutofit/>
          </a:bodyPr>
          <a:lstStyle/>
          <a:p>
            <a:pPr marL="342900" indent="-342900">
              <a:buFont typeface="Arial" pitchFamily="34" charset="0"/>
              <a:buChar char="•"/>
            </a:pPr>
            <a:r>
              <a:rPr lang="en-GB" sz="2000" dirty="0" smtClean="0"/>
              <a:t>Part of the Applications Hub</a:t>
            </a:r>
          </a:p>
          <a:p>
            <a:r>
              <a:rPr lang="en-GB" sz="2000" dirty="0">
                <a:hlinkClick r:id="rId2"/>
              </a:rPr>
              <a:t>http://portal.ent.cginet:7540/psp/paprd/?</a:t>
            </a:r>
            <a:r>
              <a:rPr lang="en-GB" sz="2000" dirty="0" smtClean="0">
                <a:hlinkClick r:id="rId2"/>
              </a:rPr>
              <a:t>cmd=login</a:t>
            </a:r>
            <a:endParaRPr lang="en-GB" sz="2000" dirty="0" smtClean="0"/>
          </a:p>
          <a:p>
            <a:endParaRPr lang="en-GB" sz="2000" dirty="0" smtClean="0"/>
          </a:p>
          <a:p>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195" y="2071866"/>
            <a:ext cx="6559786" cy="4479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C:\Users\munroe\AppData\Local\Microsoft\Windows\Temporary Internet Files\Content.IE5\LKZ0TH5V\Internet-Explorer-9-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896" y="1878779"/>
            <a:ext cx="787400" cy="78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17605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Walkthrough – </a:t>
            </a:r>
            <a:r>
              <a:rPr lang="en-GB" dirty="0" smtClean="0"/>
              <a:t>Resource Management</a:t>
            </a:r>
            <a:endParaRPr lang="en-GB" dirty="0"/>
          </a:p>
        </p:txBody>
      </p:sp>
      <p:sp>
        <p:nvSpPr>
          <p:cNvPr id="3" name="Content Placeholder 2"/>
          <p:cNvSpPr>
            <a:spLocks noGrp="1"/>
          </p:cNvSpPr>
          <p:nvPr>
            <p:ph sz="quarter" idx="17"/>
          </p:nvPr>
        </p:nvSpPr>
        <p:spPr/>
        <p:txBody>
          <a:bodyPr>
            <a:normAutofit/>
          </a:bodyPr>
          <a:lstStyle/>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606425" lvl="1" indent="-342900"/>
            <a:endParaRPr lang="en-GB" sz="2400" dirty="0" smtClean="0"/>
          </a:p>
          <a:p>
            <a:pPr marL="606425" lvl="1" indent="-342900"/>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a:pPr/>
              <a:t>85</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1436"/>
            <a:ext cx="9144000" cy="2875128"/>
          </a:xfrm>
          <a:prstGeom prst="rect">
            <a:avLst/>
          </a:prstGeom>
        </p:spPr>
      </p:pic>
      <p:pic>
        <p:nvPicPr>
          <p:cNvPr id="6" name="Picture 2" descr="C:\Users\munroe\AppData\Local\Microsoft\Windows\Temporary Internet Files\Content.IE5\LKZ0TH5V\Internet-Explorer-9-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96" y="1385303"/>
            <a:ext cx="787400" cy="78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85299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Walkthrough – </a:t>
            </a:r>
            <a:r>
              <a:rPr lang="en-GB" dirty="0" smtClean="0"/>
              <a:t>Resource Management</a:t>
            </a:r>
            <a:endParaRPr lang="en-GB" dirty="0"/>
          </a:p>
        </p:txBody>
      </p:sp>
      <p:sp>
        <p:nvSpPr>
          <p:cNvPr id="3" name="Content Placeholder 2"/>
          <p:cNvSpPr>
            <a:spLocks noGrp="1"/>
          </p:cNvSpPr>
          <p:nvPr>
            <p:ph sz="quarter" idx="17"/>
          </p:nvPr>
        </p:nvSpPr>
        <p:spPr/>
        <p:txBody>
          <a:bodyPr>
            <a:normAutofit/>
          </a:bodyPr>
          <a:lstStyle/>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606425" lvl="1" indent="-342900"/>
            <a:endParaRPr lang="en-GB" sz="2400" dirty="0" smtClean="0"/>
          </a:p>
          <a:p>
            <a:pPr marL="606425" lvl="1" indent="-342900"/>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a:pPr/>
              <a:t>86</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7412"/>
            <a:ext cx="9144000" cy="3803176"/>
          </a:xfrm>
          <a:prstGeom prst="rect">
            <a:avLst/>
          </a:prstGeom>
        </p:spPr>
      </p:pic>
      <p:pic>
        <p:nvPicPr>
          <p:cNvPr id="6" name="Picture 2" descr="C:\Users\munroe\AppData\Local\Microsoft\Windows\Temporary Internet Files\Content.IE5\LKZ0TH5V\Internet-Explorer-9-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308" y="978911"/>
            <a:ext cx="787400" cy="787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ular Callout 6"/>
          <p:cNvSpPr/>
          <p:nvPr/>
        </p:nvSpPr>
        <p:spPr bwMode="gray">
          <a:xfrm>
            <a:off x="6275130" y="3112857"/>
            <a:ext cx="2157669" cy="1909086"/>
          </a:xfrm>
          <a:prstGeom prst="wedgeRectCallout">
            <a:avLst>
              <a:gd name="adj1" fmla="val -100380"/>
              <a:gd name="adj2" fmla="val -31390"/>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The tool contains  your work history.  This is built automatically on the basis of the projects you booked time to</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265567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Walkthrough – </a:t>
            </a:r>
            <a:r>
              <a:rPr lang="en-GB" dirty="0" smtClean="0"/>
              <a:t>Resource Management</a:t>
            </a:r>
            <a:endParaRPr lang="en-GB" dirty="0"/>
          </a:p>
        </p:txBody>
      </p:sp>
      <p:sp>
        <p:nvSpPr>
          <p:cNvPr id="3" name="Content Placeholder 2"/>
          <p:cNvSpPr>
            <a:spLocks noGrp="1"/>
          </p:cNvSpPr>
          <p:nvPr>
            <p:ph sz="quarter" idx="17"/>
          </p:nvPr>
        </p:nvSpPr>
        <p:spPr/>
        <p:txBody>
          <a:bodyPr>
            <a:normAutofit/>
          </a:bodyPr>
          <a:lstStyle/>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606425" lvl="1" indent="-342900"/>
            <a:endParaRPr lang="en-GB" sz="2400" dirty="0" smtClean="0"/>
          </a:p>
          <a:p>
            <a:pPr marL="606425" lvl="1" indent="-342900"/>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a:pPr/>
              <a:t>87</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0348"/>
            <a:ext cx="9144000" cy="3457303"/>
          </a:xfrm>
          <a:prstGeom prst="rect">
            <a:avLst/>
          </a:prstGeom>
        </p:spPr>
      </p:pic>
      <p:pic>
        <p:nvPicPr>
          <p:cNvPr id="7" name="Picture 2" descr="C:\Users\munroe\AppData\Local\Microsoft\Windows\Temporary Internet Files\Content.IE5\LKZ0TH5V\Internet-Explorer-9-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280" y="1065995"/>
            <a:ext cx="787400" cy="787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ular Callout 7"/>
          <p:cNvSpPr/>
          <p:nvPr/>
        </p:nvSpPr>
        <p:spPr bwMode="gray">
          <a:xfrm>
            <a:off x="6275130" y="3112857"/>
            <a:ext cx="2157669" cy="1197886"/>
          </a:xfrm>
          <a:prstGeom prst="wedgeRectCallout">
            <a:avLst>
              <a:gd name="adj1" fmla="val -100380"/>
              <a:gd name="adj2" fmla="val -31390"/>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Select skillsets and interests and report your level of expertize</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332800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Walkthrough – </a:t>
            </a:r>
            <a:r>
              <a:rPr lang="en-GB" dirty="0" smtClean="0"/>
              <a:t>Resource Management</a:t>
            </a:r>
            <a:endParaRPr lang="en-GB" dirty="0"/>
          </a:p>
        </p:txBody>
      </p:sp>
      <p:sp>
        <p:nvSpPr>
          <p:cNvPr id="3" name="Content Placeholder 2"/>
          <p:cNvSpPr>
            <a:spLocks noGrp="1"/>
          </p:cNvSpPr>
          <p:nvPr>
            <p:ph sz="quarter" idx="17"/>
          </p:nvPr>
        </p:nvSpPr>
        <p:spPr/>
        <p:txBody>
          <a:bodyPr>
            <a:normAutofit/>
          </a:bodyPr>
          <a:lstStyle/>
          <a:p>
            <a:pPr marL="342900" indent="-342900">
              <a:buFont typeface="Arial" pitchFamily="34" charset="0"/>
              <a:buChar char="•"/>
            </a:pPr>
            <a:endParaRPr lang="en-GB" sz="2400" dirty="0" smtClean="0"/>
          </a:p>
          <a:p>
            <a:pPr marL="342900" indent="-342900">
              <a:buFont typeface="Arial" pitchFamily="34" charset="0"/>
              <a:buChar char="•"/>
            </a:pPr>
            <a:endParaRPr lang="en-GB" sz="2400" dirty="0" smtClean="0"/>
          </a:p>
          <a:p>
            <a:pPr marL="606425" lvl="1" indent="-342900"/>
            <a:endParaRPr lang="en-GB" sz="2400" dirty="0" smtClean="0"/>
          </a:p>
          <a:p>
            <a:pPr marL="606425" lvl="1" indent="-342900"/>
            <a:endParaRPr lang="en-GB" sz="2400" dirty="0" smtClean="0"/>
          </a:p>
          <a:p>
            <a:pPr marL="342900" indent="-342900">
              <a:buFont typeface="Arial" pitchFamily="34" charset="0"/>
              <a:buChar char="•"/>
            </a:pPr>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a:pPr/>
              <a:t>88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5" y="1385887"/>
            <a:ext cx="8667750" cy="4086225"/>
          </a:xfrm>
          <a:prstGeom prst="rect">
            <a:avLst/>
          </a:prstGeom>
        </p:spPr>
      </p:pic>
      <p:pic>
        <p:nvPicPr>
          <p:cNvPr id="6" name="Picture 2" descr="C:\Users\munroe\AppData\Local\Microsoft\Windows\Temporary Internet Files\Content.IE5\LKZ0TH5V\Internet-Explorer-9-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018" y="833771"/>
            <a:ext cx="787400" cy="787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ular Callout 6"/>
          <p:cNvSpPr/>
          <p:nvPr/>
        </p:nvSpPr>
        <p:spPr bwMode="gray">
          <a:xfrm>
            <a:off x="6275130" y="3112857"/>
            <a:ext cx="2157669" cy="1197886"/>
          </a:xfrm>
          <a:prstGeom prst="wedgeRectCallout">
            <a:avLst>
              <a:gd name="adj1" fmla="val -100380"/>
              <a:gd name="adj2" fmla="val -31390"/>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r>
              <a:rPr lang="en-GB" sz="1600" b="1" dirty="0" smtClean="0">
                <a:solidFill>
                  <a:schemeClr val="bg1"/>
                </a:solidFill>
                <a:cs typeface="Arial" pitchFamily="34" charset="0"/>
              </a:rPr>
              <a:t>Your profile needs to be approved by your manager before it is published.</a:t>
            </a:r>
            <a:endParaRPr lang="en-GB" sz="1600" b="1" dirty="0">
              <a:solidFill>
                <a:schemeClr val="bg1"/>
              </a:solidFill>
              <a:cs typeface="Arial" pitchFamily="34" charset="0"/>
            </a:endParaRPr>
          </a:p>
        </p:txBody>
      </p:sp>
    </p:spTree>
    <p:extLst>
      <p:ext uri="{BB962C8B-B14F-4D97-AF65-F5344CB8AC3E}">
        <p14:creationId xmlns:p14="http://schemas.microsoft.com/office/powerpoint/2010/main" val="315364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Demonstration – Resource Management</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a:pPr/>
              <a:t>89</a:t>
            </a:fld>
            <a:endParaRPr lang="en-US"/>
          </a:p>
        </p:txBody>
      </p:sp>
      <p:pic>
        <p:nvPicPr>
          <p:cNvPr id="8194" name="Picture 2" descr="C:\Users\munroe\AppData\Local\Microsoft\Windows\Temporary Internet Files\Content.IE5\LKZ0TH5V\How-to-Guid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843" y="1017421"/>
            <a:ext cx="4633531" cy="4181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768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1082" y="3800900"/>
            <a:ext cx="7620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About CGI - A few of our clients</a:t>
            </a:r>
            <a:endParaRPr lang="en-US" dirty="0"/>
          </a:p>
        </p:txBody>
      </p:sp>
      <p:sp>
        <p:nvSpPr>
          <p:cNvPr id="3" name="Slide Number Placeholder 2"/>
          <p:cNvSpPr>
            <a:spLocks noGrp="1"/>
          </p:cNvSpPr>
          <p:nvPr>
            <p:ph type="sldNum" sz="quarter" idx="12"/>
          </p:nvPr>
        </p:nvSpPr>
        <p:spPr/>
        <p:txBody>
          <a:bodyPr/>
          <a:lstStyle/>
          <a:p>
            <a:fld id="{525A3C56-E491-49B2-93F3-63532DF516BC}" type="slidenum">
              <a:rPr lang="en-US"/>
              <a:pPr/>
              <a:t>9</a:t>
            </a:fld>
            <a:endParaRPr lang="en-US"/>
          </a:p>
        </p:txBody>
      </p:sp>
      <p:sp>
        <p:nvSpPr>
          <p:cNvPr id="4" name="Round Diagonal Corner Rectangle 3"/>
          <p:cNvSpPr>
            <a:spLocks/>
          </p:cNvSpPr>
          <p:nvPr/>
        </p:nvSpPr>
        <p:spPr bwMode="gray">
          <a:xfrm>
            <a:off x="437130" y="928976"/>
            <a:ext cx="1645920" cy="453777"/>
          </a:xfrm>
          <a:prstGeom prst="round2DiagRect">
            <a:avLst>
              <a:gd name="adj1" fmla="val 0"/>
              <a:gd name="adj2" fmla="val 0"/>
            </a:avLst>
          </a:prstGeom>
          <a:solidFill>
            <a:schemeClr val="bg1"/>
          </a:solidFill>
          <a:ln w="19050" algn="ctr">
            <a:noFill/>
            <a:miter lim="800000"/>
            <a:headEnd/>
            <a:tailEnd/>
          </a:ln>
          <a:effectLst/>
        </p:spPr>
        <p:txBody>
          <a:bodyPr lIns="0" tIns="0" rIns="0" bIns="0" rtlCol="0" anchor="ctr"/>
          <a:lstStyle/>
          <a:p>
            <a:pPr algn="ctr">
              <a:spcBef>
                <a:spcPct val="0"/>
              </a:spcBef>
              <a:buSzPct val="90000"/>
            </a:pPr>
            <a:r>
              <a:rPr lang="en-US" sz="1300" b="1" dirty="0" smtClean="0">
                <a:solidFill>
                  <a:srgbClr val="E31937"/>
                </a:solidFill>
                <a:cs typeface="Arial" pitchFamily="34" charset="0"/>
              </a:rPr>
              <a:t>Financial Services</a:t>
            </a:r>
            <a:endParaRPr lang="en-US" sz="1300" b="1" dirty="0">
              <a:solidFill>
                <a:srgbClr val="E31937"/>
              </a:solidFill>
              <a:cs typeface="Arial" pitchFamily="34" charset="0"/>
            </a:endParaRPr>
          </a:p>
        </p:txBody>
      </p:sp>
      <p:sp>
        <p:nvSpPr>
          <p:cNvPr id="5" name="Round Diagonal Corner Rectangle 4"/>
          <p:cNvSpPr>
            <a:spLocks/>
          </p:cNvSpPr>
          <p:nvPr/>
        </p:nvSpPr>
        <p:spPr bwMode="gray">
          <a:xfrm>
            <a:off x="2116814" y="928976"/>
            <a:ext cx="1645920" cy="453777"/>
          </a:xfrm>
          <a:prstGeom prst="round2DiagRect">
            <a:avLst>
              <a:gd name="adj1" fmla="val 0"/>
              <a:gd name="adj2" fmla="val 0"/>
            </a:avLst>
          </a:prstGeom>
          <a:noFill/>
          <a:ln w="19050" algn="ctr">
            <a:noFill/>
            <a:miter lim="800000"/>
            <a:headEnd/>
            <a:tailEnd/>
          </a:ln>
          <a:effectLst/>
        </p:spPr>
        <p:txBody>
          <a:bodyPr lIns="0" tIns="0" rIns="0" bIns="0" rtlCol="0" anchor="ctr"/>
          <a:lstStyle/>
          <a:p>
            <a:pPr algn="ctr">
              <a:spcBef>
                <a:spcPct val="0"/>
              </a:spcBef>
              <a:buSzPct val="90000"/>
            </a:pPr>
            <a:r>
              <a:rPr lang="en-US" sz="1300" b="1" dirty="0" smtClean="0">
                <a:solidFill>
                  <a:srgbClr val="E31937"/>
                </a:solidFill>
                <a:cs typeface="Arial" pitchFamily="34" charset="0"/>
              </a:rPr>
              <a:t>Health</a:t>
            </a:r>
          </a:p>
        </p:txBody>
      </p:sp>
      <p:sp>
        <p:nvSpPr>
          <p:cNvPr id="6" name="Round Diagonal Corner Rectangle 5"/>
          <p:cNvSpPr>
            <a:spLocks/>
          </p:cNvSpPr>
          <p:nvPr/>
        </p:nvSpPr>
        <p:spPr bwMode="gray">
          <a:xfrm>
            <a:off x="3796498" y="928976"/>
            <a:ext cx="1645920" cy="453777"/>
          </a:xfrm>
          <a:prstGeom prst="round2DiagRect">
            <a:avLst>
              <a:gd name="adj1" fmla="val 0"/>
              <a:gd name="adj2" fmla="val 0"/>
            </a:avLst>
          </a:prstGeom>
          <a:noFill/>
          <a:ln w="19050" algn="ctr">
            <a:noFill/>
            <a:miter lim="800000"/>
            <a:headEnd/>
            <a:tailEnd/>
          </a:ln>
          <a:effectLst/>
        </p:spPr>
        <p:txBody>
          <a:bodyPr lIns="0" tIns="0" rIns="0" bIns="0" rtlCol="0" anchor="ctr"/>
          <a:lstStyle/>
          <a:p>
            <a:pPr algn="ctr">
              <a:spcBef>
                <a:spcPct val="0"/>
              </a:spcBef>
              <a:buSzPct val="90000"/>
            </a:pPr>
            <a:r>
              <a:rPr lang="en-GB" sz="1300" b="1" dirty="0" smtClean="0">
                <a:solidFill>
                  <a:srgbClr val="E31937"/>
                </a:solidFill>
                <a:cs typeface="Arial" pitchFamily="34" charset="0"/>
              </a:rPr>
              <a:t>Government</a:t>
            </a:r>
            <a:endParaRPr lang="en-US" sz="1300" b="1" dirty="0">
              <a:solidFill>
                <a:srgbClr val="E31937"/>
              </a:solidFill>
              <a:cs typeface="Arial" pitchFamily="34" charset="0"/>
            </a:endParaRPr>
          </a:p>
        </p:txBody>
      </p:sp>
      <p:sp>
        <p:nvSpPr>
          <p:cNvPr id="7" name="Round Diagonal Corner Rectangle 6"/>
          <p:cNvSpPr>
            <a:spLocks/>
          </p:cNvSpPr>
          <p:nvPr/>
        </p:nvSpPr>
        <p:spPr bwMode="gray">
          <a:xfrm>
            <a:off x="5476182" y="928976"/>
            <a:ext cx="1645920" cy="453777"/>
          </a:xfrm>
          <a:prstGeom prst="round2DiagRect">
            <a:avLst>
              <a:gd name="adj1" fmla="val 0"/>
              <a:gd name="adj2" fmla="val 0"/>
            </a:avLst>
          </a:prstGeom>
          <a:noFill/>
          <a:ln w="19050" algn="ctr">
            <a:noFill/>
            <a:miter lim="800000"/>
            <a:headEnd/>
            <a:tailEnd/>
          </a:ln>
          <a:effectLst/>
        </p:spPr>
        <p:txBody>
          <a:bodyPr lIns="0" tIns="0" rIns="0" bIns="0" rtlCol="0" anchor="ctr"/>
          <a:lstStyle/>
          <a:p>
            <a:pPr algn="ctr">
              <a:spcBef>
                <a:spcPct val="0"/>
              </a:spcBef>
              <a:buSzPct val="90000"/>
            </a:pPr>
            <a:r>
              <a:rPr lang="en-GB" sz="1300" b="1" dirty="0" smtClean="0">
                <a:solidFill>
                  <a:srgbClr val="E31937"/>
                </a:solidFill>
                <a:cs typeface="Arial" pitchFamily="34" charset="0"/>
              </a:rPr>
              <a:t>Communications</a:t>
            </a:r>
            <a:endParaRPr lang="en-US" sz="1300" b="1" dirty="0">
              <a:solidFill>
                <a:srgbClr val="E31937"/>
              </a:solidFill>
              <a:cs typeface="Arial" pitchFamily="34" charset="0"/>
            </a:endParaRPr>
          </a:p>
        </p:txBody>
      </p:sp>
      <p:sp>
        <p:nvSpPr>
          <p:cNvPr id="12" name="Round Diagonal Corner Rectangle 11"/>
          <p:cNvSpPr>
            <a:spLocks/>
          </p:cNvSpPr>
          <p:nvPr/>
        </p:nvSpPr>
        <p:spPr bwMode="gray">
          <a:xfrm>
            <a:off x="7155866" y="928976"/>
            <a:ext cx="1645920" cy="453777"/>
          </a:xfrm>
          <a:prstGeom prst="round2DiagRect">
            <a:avLst>
              <a:gd name="adj1" fmla="val 0"/>
              <a:gd name="adj2" fmla="val 0"/>
            </a:avLst>
          </a:prstGeom>
          <a:noFill/>
          <a:ln w="19050" algn="ctr">
            <a:noFill/>
            <a:miter lim="800000"/>
            <a:headEnd/>
            <a:tailEnd/>
          </a:ln>
          <a:effectLst/>
        </p:spPr>
        <p:txBody>
          <a:bodyPr lIns="0" tIns="0" rIns="0" bIns="0" rtlCol="0" anchor="ctr"/>
          <a:lstStyle/>
          <a:p>
            <a:pPr algn="ctr">
              <a:spcBef>
                <a:spcPct val="0"/>
              </a:spcBef>
              <a:buSzPct val="90000"/>
            </a:pPr>
            <a:r>
              <a:rPr lang="en-US" sz="1300" b="1" dirty="0" smtClean="0">
                <a:solidFill>
                  <a:srgbClr val="E31937"/>
                </a:solidFill>
                <a:cs typeface="Arial" pitchFamily="34" charset="0"/>
              </a:rPr>
              <a:t>Utilities</a:t>
            </a:r>
            <a:endParaRPr lang="en-US" sz="1300" b="1" dirty="0">
              <a:solidFill>
                <a:srgbClr val="E31937"/>
              </a:solidFill>
              <a:cs typeface="Arial" pitchFamily="34" charset="0"/>
            </a:endParaRPr>
          </a:p>
        </p:txBody>
      </p:sp>
      <p:sp>
        <p:nvSpPr>
          <p:cNvPr id="16" name="Round Diagonal Corner Rectangle 15"/>
          <p:cNvSpPr>
            <a:spLocks/>
          </p:cNvSpPr>
          <p:nvPr/>
        </p:nvSpPr>
        <p:spPr bwMode="gray">
          <a:xfrm>
            <a:off x="437130" y="3347306"/>
            <a:ext cx="1645920" cy="674571"/>
          </a:xfrm>
          <a:prstGeom prst="round2DiagRect">
            <a:avLst>
              <a:gd name="adj1" fmla="val 0"/>
              <a:gd name="adj2" fmla="val 0"/>
            </a:avLst>
          </a:prstGeom>
          <a:noFill/>
          <a:ln w="19050" algn="ctr">
            <a:noFill/>
            <a:miter lim="800000"/>
            <a:headEnd/>
            <a:tailEnd/>
          </a:ln>
          <a:effectLst/>
        </p:spPr>
        <p:txBody>
          <a:bodyPr lIns="0" tIns="0" rIns="0" bIns="0" rtlCol="0" anchor="ctr"/>
          <a:lstStyle/>
          <a:p>
            <a:pPr algn="ctr">
              <a:spcBef>
                <a:spcPct val="0"/>
              </a:spcBef>
              <a:buSzPct val="90000"/>
            </a:pPr>
            <a:r>
              <a:rPr lang="en-GB" sz="1300" b="1" dirty="0" smtClean="0">
                <a:solidFill>
                  <a:srgbClr val="E31937"/>
                </a:solidFill>
                <a:cs typeface="Arial" pitchFamily="34" charset="0"/>
              </a:rPr>
              <a:t>Oil &amp; Gas</a:t>
            </a:r>
            <a:endParaRPr lang="en-US" sz="1300" b="1" dirty="0">
              <a:solidFill>
                <a:srgbClr val="E31937"/>
              </a:solidFill>
              <a:cs typeface="Arial" pitchFamily="34" charset="0"/>
            </a:endParaRPr>
          </a:p>
        </p:txBody>
      </p:sp>
      <p:sp>
        <p:nvSpPr>
          <p:cNvPr id="17" name="Round Diagonal Corner Rectangle 16"/>
          <p:cNvSpPr>
            <a:spLocks/>
          </p:cNvSpPr>
          <p:nvPr/>
        </p:nvSpPr>
        <p:spPr bwMode="gray">
          <a:xfrm>
            <a:off x="2116814" y="3347306"/>
            <a:ext cx="1645920" cy="674571"/>
          </a:xfrm>
          <a:prstGeom prst="round2DiagRect">
            <a:avLst>
              <a:gd name="adj1" fmla="val 0"/>
              <a:gd name="adj2" fmla="val 0"/>
            </a:avLst>
          </a:prstGeom>
          <a:noFill/>
          <a:ln w="19050" algn="ctr">
            <a:noFill/>
            <a:miter lim="800000"/>
            <a:headEnd/>
            <a:tailEnd/>
          </a:ln>
          <a:effectLst/>
        </p:spPr>
        <p:txBody>
          <a:bodyPr lIns="0" tIns="0" rIns="0" bIns="0" rtlCol="0" anchor="ctr"/>
          <a:lstStyle/>
          <a:p>
            <a:pPr algn="ctr">
              <a:spcBef>
                <a:spcPct val="0"/>
              </a:spcBef>
              <a:buSzPct val="90000"/>
            </a:pPr>
            <a:r>
              <a:rPr lang="en-GB" sz="1300" b="1" dirty="0" smtClean="0">
                <a:solidFill>
                  <a:srgbClr val="E31937"/>
                </a:solidFill>
                <a:cs typeface="Arial" pitchFamily="34" charset="0"/>
              </a:rPr>
              <a:t>Manufacturing</a:t>
            </a:r>
            <a:endParaRPr lang="en-US" sz="1300" b="1" dirty="0">
              <a:solidFill>
                <a:srgbClr val="E31937"/>
              </a:solidFill>
              <a:cs typeface="Arial" pitchFamily="34" charset="0"/>
            </a:endParaRPr>
          </a:p>
        </p:txBody>
      </p:sp>
      <p:sp>
        <p:nvSpPr>
          <p:cNvPr id="18" name="Round Diagonal Corner Rectangle 17"/>
          <p:cNvSpPr>
            <a:spLocks/>
          </p:cNvSpPr>
          <p:nvPr/>
        </p:nvSpPr>
        <p:spPr bwMode="gray">
          <a:xfrm>
            <a:off x="3796498" y="3347306"/>
            <a:ext cx="1645920" cy="674571"/>
          </a:xfrm>
          <a:prstGeom prst="round2DiagRect">
            <a:avLst>
              <a:gd name="adj1" fmla="val 0"/>
              <a:gd name="adj2" fmla="val 0"/>
            </a:avLst>
          </a:prstGeom>
          <a:noFill/>
          <a:ln w="19050" algn="ctr">
            <a:noFill/>
            <a:miter lim="800000"/>
            <a:headEnd/>
            <a:tailEnd/>
          </a:ln>
          <a:effectLst/>
        </p:spPr>
        <p:txBody>
          <a:bodyPr lIns="0" tIns="0" rIns="0" bIns="0" rtlCol="0" anchor="ctr"/>
          <a:lstStyle/>
          <a:p>
            <a:pPr algn="ctr">
              <a:spcBef>
                <a:spcPct val="0"/>
              </a:spcBef>
              <a:buSzPct val="90000"/>
            </a:pPr>
            <a:r>
              <a:rPr lang="en-GB" sz="1300" b="1" dirty="0" smtClean="0">
                <a:solidFill>
                  <a:srgbClr val="E31937"/>
                </a:solidFill>
                <a:cs typeface="Arial" pitchFamily="34" charset="0"/>
              </a:rPr>
              <a:t>Transportation</a:t>
            </a:r>
            <a:endParaRPr lang="en-US" sz="1300" b="1" dirty="0">
              <a:solidFill>
                <a:srgbClr val="E31937"/>
              </a:solidFill>
              <a:cs typeface="Arial" pitchFamily="34" charset="0"/>
            </a:endParaRPr>
          </a:p>
        </p:txBody>
      </p:sp>
      <p:sp>
        <p:nvSpPr>
          <p:cNvPr id="19" name="Round Diagonal Corner Rectangle 18"/>
          <p:cNvSpPr>
            <a:spLocks/>
          </p:cNvSpPr>
          <p:nvPr/>
        </p:nvSpPr>
        <p:spPr bwMode="gray">
          <a:xfrm>
            <a:off x="5476182" y="3347306"/>
            <a:ext cx="1645920" cy="674571"/>
          </a:xfrm>
          <a:prstGeom prst="round2DiagRect">
            <a:avLst>
              <a:gd name="adj1" fmla="val 0"/>
              <a:gd name="adj2" fmla="val 0"/>
            </a:avLst>
          </a:prstGeom>
          <a:noFill/>
          <a:ln w="19050" algn="ctr">
            <a:noFill/>
            <a:miter lim="800000"/>
            <a:headEnd/>
            <a:tailEnd/>
          </a:ln>
          <a:effectLst/>
        </p:spPr>
        <p:txBody>
          <a:bodyPr lIns="0" tIns="0" rIns="0" bIns="0" rtlCol="0" anchor="ctr"/>
          <a:lstStyle/>
          <a:p>
            <a:pPr algn="ctr">
              <a:spcBef>
                <a:spcPct val="0"/>
              </a:spcBef>
              <a:buSzPct val="90000"/>
            </a:pPr>
            <a:r>
              <a:rPr lang="en-GB" sz="1300" b="1" dirty="0" smtClean="0">
                <a:solidFill>
                  <a:srgbClr val="E31937"/>
                </a:solidFill>
                <a:cs typeface="Arial" pitchFamily="34" charset="0"/>
              </a:rPr>
              <a:t>Post &amp; Logistics</a:t>
            </a:r>
            <a:endParaRPr lang="en-US" sz="1300" b="1" dirty="0">
              <a:solidFill>
                <a:srgbClr val="E31937"/>
              </a:solidFill>
              <a:cs typeface="Arial" pitchFamily="34" charset="0"/>
            </a:endParaRPr>
          </a:p>
        </p:txBody>
      </p:sp>
      <p:sp>
        <p:nvSpPr>
          <p:cNvPr id="20" name="Round Diagonal Corner Rectangle 19"/>
          <p:cNvSpPr>
            <a:spLocks/>
          </p:cNvSpPr>
          <p:nvPr/>
        </p:nvSpPr>
        <p:spPr bwMode="gray">
          <a:xfrm>
            <a:off x="7155866" y="3347306"/>
            <a:ext cx="1645920" cy="674571"/>
          </a:xfrm>
          <a:prstGeom prst="round2DiagRect">
            <a:avLst>
              <a:gd name="adj1" fmla="val 0"/>
              <a:gd name="adj2" fmla="val 0"/>
            </a:avLst>
          </a:prstGeom>
          <a:noFill/>
          <a:ln w="19050" algn="ctr">
            <a:noFill/>
            <a:miter lim="800000"/>
            <a:headEnd/>
            <a:tailEnd/>
          </a:ln>
          <a:effectLst/>
        </p:spPr>
        <p:txBody>
          <a:bodyPr lIns="0" tIns="0" rIns="0" bIns="0" rtlCol="0" anchor="ctr"/>
          <a:lstStyle/>
          <a:p>
            <a:pPr algn="ctr">
              <a:spcBef>
                <a:spcPct val="0"/>
              </a:spcBef>
              <a:buSzPct val="90000"/>
            </a:pPr>
            <a:r>
              <a:rPr lang="en-GB" sz="1300" b="1" dirty="0" smtClean="0">
                <a:solidFill>
                  <a:srgbClr val="E31937"/>
                </a:solidFill>
                <a:cs typeface="Arial" pitchFamily="34" charset="0"/>
              </a:rPr>
              <a:t>Retail &amp;</a:t>
            </a:r>
            <a:br>
              <a:rPr lang="en-GB" sz="1300" b="1" dirty="0" smtClean="0">
                <a:solidFill>
                  <a:srgbClr val="E31937"/>
                </a:solidFill>
                <a:cs typeface="Arial" pitchFamily="34" charset="0"/>
              </a:rPr>
            </a:br>
            <a:r>
              <a:rPr lang="en-GB" sz="1300" b="1" dirty="0" smtClean="0">
                <a:solidFill>
                  <a:srgbClr val="E31937"/>
                </a:solidFill>
                <a:cs typeface="Arial" pitchFamily="34" charset="0"/>
              </a:rPr>
              <a:t>Consumer Services</a:t>
            </a:r>
            <a:endParaRPr lang="en-US" sz="1300" b="1" dirty="0">
              <a:solidFill>
                <a:srgbClr val="E31937"/>
              </a:solidFill>
              <a:cs typeface="Arial" pitchFamily="34" charset="0"/>
            </a:endParaRPr>
          </a:p>
        </p:txBody>
      </p:sp>
      <p:pic>
        <p:nvPicPr>
          <p:cNvPr id="25" name="Picture 1" descr="BNP Paribas Logo"/>
          <p:cNvPicPr>
            <a:picLocks noChangeAspect="1" noChangeArrowheads="1"/>
          </p:cNvPicPr>
          <p:nvPr/>
        </p:nvPicPr>
        <p:blipFill>
          <a:blip r:embed="rId6" cstate="print"/>
          <a:srcRect/>
          <a:stretch>
            <a:fillRect/>
          </a:stretch>
        </p:blipFill>
        <p:spPr bwMode="auto">
          <a:xfrm>
            <a:off x="815382" y="1429306"/>
            <a:ext cx="1061698" cy="226059"/>
          </a:xfrm>
          <a:prstGeom prst="rect">
            <a:avLst/>
          </a:prstGeom>
          <a:noFill/>
          <a:ln w="9525">
            <a:noFill/>
            <a:miter lim="800000"/>
            <a:headEnd/>
            <a:tailEnd/>
          </a:ln>
        </p:spPr>
      </p:pic>
      <p:pic>
        <p:nvPicPr>
          <p:cNvPr id="26" name="Picture 5" descr="http://t0.gstatic.com/images?q=tbn:ANd9GcTJ174QI_hBOgkX5OSZDYvZkyKz88qDMOu7J8BfaTwsSNl3TpJF"/>
          <p:cNvPicPr>
            <a:picLocks noChangeAspect="1" noChangeArrowheads="1"/>
          </p:cNvPicPr>
          <p:nvPr/>
        </p:nvPicPr>
        <p:blipFill>
          <a:blip r:embed="rId7" cstate="print"/>
          <a:srcRect b="68436"/>
          <a:stretch>
            <a:fillRect/>
          </a:stretch>
        </p:blipFill>
        <p:spPr bwMode="auto">
          <a:xfrm>
            <a:off x="815382" y="2915376"/>
            <a:ext cx="1009994" cy="318480"/>
          </a:xfrm>
          <a:prstGeom prst="rect">
            <a:avLst/>
          </a:prstGeom>
          <a:noFill/>
          <a:ln w="9525">
            <a:noFill/>
            <a:miter lim="800000"/>
            <a:headEnd/>
            <a:tailEnd/>
          </a:ln>
        </p:spPr>
      </p:pic>
      <p:pic>
        <p:nvPicPr>
          <p:cNvPr id="27" name="Picture 37"/>
          <p:cNvPicPr>
            <a:picLocks noChangeAspect="1" noChangeArrowheads="1"/>
          </p:cNvPicPr>
          <p:nvPr/>
        </p:nvPicPr>
        <p:blipFill>
          <a:blip r:embed="rId8" cstate="print"/>
          <a:srcRect r="86871" b="4582"/>
          <a:stretch>
            <a:fillRect/>
          </a:stretch>
        </p:blipFill>
        <p:spPr bwMode="auto">
          <a:xfrm>
            <a:off x="815382" y="2156772"/>
            <a:ext cx="322042" cy="280037"/>
          </a:xfrm>
          <a:prstGeom prst="rect">
            <a:avLst/>
          </a:prstGeom>
          <a:noFill/>
          <a:ln w="9525">
            <a:noFill/>
            <a:miter lim="800000"/>
            <a:headEnd/>
            <a:tailEnd/>
          </a:ln>
        </p:spPr>
      </p:pic>
      <p:pic>
        <p:nvPicPr>
          <p:cNvPr id="28" name="Picture 2" descr="Home">
            <a:hlinkClick r:id="rId9" tooltip="Home"/>
          </p:cNvPr>
          <p:cNvPicPr>
            <a:picLocks noChangeAspect="1" noChangeArrowheads="1"/>
          </p:cNvPicPr>
          <p:nvPr/>
        </p:nvPicPr>
        <p:blipFill>
          <a:blip r:embed="rId10" cstate="print"/>
          <a:srcRect/>
          <a:stretch>
            <a:fillRect/>
          </a:stretch>
        </p:blipFill>
        <p:spPr bwMode="auto">
          <a:xfrm>
            <a:off x="778212" y="1799300"/>
            <a:ext cx="879991" cy="202219"/>
          </a:xfrm>
          <a:prstGeom prst="rect">
            <a:avLst/>
          </a:prstGeom>
          <a:noFill/>
          <a:ln w="9525">
            <a:noFill/>
            <a:miter lim="800000"/>
            <a:headEnd/>
            <a:tailEnd/>
          </a:ln>
        </p:spPr>
      </p:pic>
      <p:pic>
        <p:nvPicPr>
          <p:cNvPr id="29" name="Picture 4" descr="http://www.google.ca/url?source=imgres&amp;ct=tbn&amp;q=http://www.gatewaygreening.org/assets/images/page_images/MeetOurSupporters/PNCBank_Logo.jpg&amp;sa=X&amp;ei=XGz_TbGqEeS20AGikfnrDA&amp;ved=0CAUQ8wc4Ag&amp;usg=AFQjCNHW3XSsSbWLpD1wX_2tCqVOMXSUhA"/>
          <p:cNvPicPr>
            <a:picLocks noChangeAspect="1" noChangeArrowheads="1"/>
          </p:cNvPicPr>
          <p:nvPr/>
        </p:nvPicPr>
        <p:blipFill>
          <a:blip r:embed="rId11" cstate="print"/>
          <a:srcRect l="6612" r="8247"/>
          <a:stretch>
            <a:fillRect/>
          </a:stretch>
        </p:blipFill>
        <p:spPr bwMode="auto">
          <a:xfrm>
            <a:off x="793080" y="2496473"/>
            <a:ext cx="693750" cy="369283"/>
          </a:xfrm>
          <a:prstGeom prst="rect">
            <a:avLst/>
          </a:prstGeom>
          <a:noFill/>
          <a:ln w="9525">
            <a:noFill/>
            <a:miter lim="800000"/>
            <a:headEnd/>
            <a:tailEnd/>
          </a:ln>
        </p:spPr>
      </p:pic>
      <p:pic>
        <p:nvPicPr>
          <p:cNvPr id="30" name="Picture 7"/>
          <p:cNvPicPr>
            <a:picLocks noChangeAspect="1" noChangeArrowheads="1"/>
          </p:cNvPicPr>
          <p:nvPr/>
        </p:nvPicPr>
        <p:blipFill>
          <a:blip r:embed="rId12" cstate="print">
            <a:clrChange>
              <a:clrFrom>
                <a:srgbClr val="000000"/>
              </a:clrFrom>
              <a:clrTo>
                <a:srgbClr val="000000">
                  <a:alpha val="0"/>
                </a:srgbClr>
              </a:clrTo>
            </a:clrChange>
          </a:blip>
          <a:srcRect/>
          <a:stretch>
            <a:fillRect/>
          </a:stretch>
        </p:blipFill>
        <p:spPr bwMode="auto">
          <a:xfrm>
            <a:off x="2624381" y="1427359"/>
            <a:ext cx="693975" cy="254172"/>
          </a:xfrm>
          <a:prstGeom prst="rect">
            <a:avLst/>
          </a:prstGeom>
          <a:noFill/>
          <a:ln w="9525">
            <a:noFill/>
            <a:miter lim="800000"/>
            <a:headEnd/>
            <a:tailEnd/>
          </a:ln>
        </p:spPr>
      </p:pic>
      <p:pic>
        <p:nvPicPr>
          <p:cNvPr id="31" name="Picture 67" descr="pfizer_logo_footer.jpg"/>
          <p:cNvPicPr>
            <a:picLocks noChangeAspect="1"/>
          </p:cNvPicPr>
          <p:nvPr/>
        </p:nvPicPr>
        <p:blipFill>
          <a:blip r:embed="rId13" cstate="print">
            <a:clrChange>
              <a:clrFrom>
                <a:srgbClr val="000000"/>
              </a:clrFrom>
              <a:clrTo>
                <a:srgbClr val="000000">
                  <a:alpha val="0"/>
                </a:srgbClr>
              </a:clrTo>
            </a:clrChange>
          </a:blip>
          <a:srcRect/>
          <a:stretch>
            <a:fillRect/>
          </a:stretch>
        </p:blipFill>
        <p:spPr bwMode="auto">
          <a:xfrm>
            <a:off x="2611108" y="2656203"/>
            <a:ext cx="392330" cy="238475"/>
          </a:xfrm>
          <a:prstGeom prst="rect">
            <a:avLst/>
          </a:prstGeom>
          <a:noFill/>
          <a:ln w="9525">
            <a:noFill/>
            <a:miter lim="800000"/>
            <a:headEnd/>
            <a:tailEnd/>
          </a:ln>
        </p:spPr>
      </p:pic>
      <p:pic>
        <p:nvPicPr>
          <p:cNvPr id="32" name="Picture 82" descr="http://westchesternewsonline.com/photos/blue-cross-blue-shield-logo.gif"/>
          <p:cNvPicPr>
            <a:picLocks noChangeAspect="1" noChangeArrowheads="1"/>
          </p:cNvPicPr>
          <p:nvPr/>
        </p:nvPicPr>
        <p:blipFill>
          <a:blip r:embed="rId14" cstate="print"/>
          <a:srcRect/>
          <a:stretch>
            <a:fillRect/>
          </a:stretch>
        </p:blipFill>
        <p:spPr bwMode="auto">
          <a:xfrm>
            <a:off x="2594981" y="2995082"/>
            <a:ext cx="453018" cy="260267"/>
          </a:xfrm>
          <a:prstGeom prst="rect">
            <a:avLst/>
          </a:prstGeom>
          <a:noFill/>
          <a:ln w="9525">
            <a:noFill/>
            <a:miter lim="800000"/>
            <a:headEnd/>
            <a:tailEnd/>
          </a:ln>
        </p:spPr>
      </p:pic>
      <p:pic>
        <p:nvPicPr>
          <p:cNvPr id="33" name="Picture 5" descr="www.hus.fi"/>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581125" y="2032103"/>
            <a:ext cx="601927" cy="228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 descr="nhs-logo.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591688" y="2385443"/>
            <a:ext cx="452266" cy="18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 descr="DMS logo"/>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610318" y="1747682"/>
            <a:ext cx="440898" cy="20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77" descr="team-canada-flag">
            <a:hlinkClick r:id="rId18"/>
          </p:cNvPr>
          <p:cNvPicPr>
            <a:picLocks noChangeAspect="1" noChangeArrowheads="1"/>
          </p:cNvPicPr>
          <p:nvPr/>
        </p:nvPicPr>
        <p:blipFill>
          <a:blip r:embed="rId19" cstate="print"/>
          <a:srcRect/>
          <a:stretch>
            <a:fillRect/>
          </a:stretch>
        </p:blipFill>
        <p:spPr bwMode="auto">
          <a:xfrm>
            <a:off x="4171639" y="1432481"/>
            <a:ext cx="351880" cy="230921"/>
          </a:xfrm>
          <a:prstGeom prst="rect">
            <a:avLst/>
          </a:prstGeom>
          <a:noFill/>
          <a:ln w="9525">
            <a:noFill/>
            <a:miter lim="800000"/>
            <a:headEnd/>
            <a:tailEnd/>
          </a:ln>
        </p:spPr>
      </p:pic>
      <p:pic>
        <p:nvPicPr>
          <p:cNvPr id="37" name="Picture 93" descr="170px-ESA_LOGO.svg.png"/>
          <p:cNvPicPr>
            <a:picLocks noChangeAspect="1"/>
          </p:cNvPicPr>
          <p:nvPr/>
        </p:nvPicPr>
        <p:blipFill>
          <a:blip r:embed="rId20" cstate="print"/>
          <a:srcRect/>
          <a:stretch>
            <a:fillRect/>
          </a:stretch>
        </p:blipFill>
        <p:spPr bwMode="auto">
          <a:xfrm>
            <a:off x="4171639" y="1800301"/>
            <a:ext cx="585868" cy="251525"/>
          </a:xfrm>
          <a:prstGeom prst="rect">
            <a:avLst/>
          </a:prstGeom>
          <a:noFill/>
          <a:ln w="9525">
            <a:noFill/>
            <a:miter lim="800000"/>
            <a:headEnd/>
            <a:tailEnd/>
          </a:ln>
        </p:spPr>
      </p:pic>
      <p:pic>
        <p:nvPicPr>
          <p:cNvPr id="38" name="Picture 94" descr="327px-Her_Majesty's_Government.svg.png"/>
          <p:cNvPicPr>
            <a:picLocks noChangeAspect="1"/>
          </p:cNvPicPr>
          <p:nvPr/>
        </p:nvPicPr>
        <p:blipFill>
          <a:blip r:embed="rId21" cstate="print"/>
          <a:srcRect/>
          <a:stretch>
            <a:fillRect/>
          </a:stretch>
        </p:blipFill>
        <p:spPr bwMode="auto">
          <a:xfrm>
            <a:off x="4171639" y="2156442"/>
            <a:ext cx="1110623" cy="180063"/>
          </a:xfrm>
          <a:prstGeom prst="rect">
            <a:avLst/>
          </a:prstGeom>
          <a:noFill/>
          <a:ln w="9525">
            <a:noFill/>
            <a:miter lim="800000"/>
            <a:headEnd/>
            <a:tailEnd/>
          </a:ln>
        </p:spPr>
      </p:pic>
      <p:pic>
        <p:nvPicPr>
          <p:cNvPr id="39" name="Picture 73" descr="US%2520Flag">
            <a:hlinkClick r:id="rId22"/>
          </p:cNvPr>
          <p:cNvPicPr>
            <a:picLocks noChangeAspect="1" noChangeArrowheads="1"/>
          </p:cNvPicPr>
          <p:nvPr/>
        </p:nvPicPr>
        <p:blipFill>
          <a:blip r:embed="rId23" cstate="print"/>
          <a:srcRect/>
          <a:stretch>
            <a:fillRect/>
          </a:stretch>
        </p:blipFill>
        <p:spPr bwMode="auto">
          <a:xfrm>
            <a:off x="4179073" y="2916010"/>
            <a:ext cx="431838" cy="288454"/>
          </a:xfrm>
          <a:prstGeom prst="rect">
            <a:avLst/>
          </a:prstGeom>
          <a:noFill/>
          <a:ln w="9525">
            <a:noFill/>
            <a:miter lim="800000"/>
            <a:headEnd/>
            <a:tailEnd/>
          </a:ln>
        </p:spPr>
      </p:pic>
      <p:pic>
        <p:nvPicPr>
          <p:cNvPr id="40" name="Picture 95" descr="800px-Logo_de_la_République_française.svg.png"/>
          <p:cNvPicPr>
            <a:picLocks noChangeAspect="1"/>
          </p:cNvPicPr>
          <p:nvPr/>
        </p:nvPicPr>
        <p:blipFill>
          <a:blip r:embed="rId24" cstate="print"/>
          <a:srcRect/>
          <a:stretch>
            <a:fillRect/>
          </a:stretch>
        </p:blipFill>
        <p:spPr bwMode="auto">
          <a:xfrm>
            <a:off x="4171639" y="2502079"/>
            <a:ext cx="452566" cy="266709"/>
          </a:xfrm>
          <a:prstGeom prst="rect">
            <a:avLst/>
          </a:prstGeom>
          <a:noFill/>
          <a:ln w="9525">
            <a:noFill/>
            <a:miter lim="800000"/>
            <a:headEnd/>
            <a:tailEnd/>
          </a:ln>
        </p:spPr>
      </p:pic>
      <p:pic>
        <p:nvPicPr>
          <p:cNvPr id="41" name="Picture 8"/>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l="19048" t="24889" r="8163" b="15274"/>
          <a:stretch>
            <a:fillRect/>
          </a:stretch>
        </p:blipFill>
        <p:spPr bwMode="auto">
          <a:xfrm>
            <a:off x="5831148" y="1330458"/>
            <a:ext cx="580353" cy="242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22" descr="image001"/>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866306" y="1649684"/>
            <a:ext cx="380854" cy="2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6" descr="File:TeliaSonera new logo.svg"/>
          <p:cNvPicPr>
            <a:picLocks noChangeAspect="1" noChangeArrowheads="1"/>
          </p:cNvPicPr>
          <p:nvPr/>
        </p:nvPicPr>
        <p:blipFill>
          <a:blip r:embed="rId27" cstate="print"/>
          <a:srcRect/>
          <a:stretch>
            <a:fillRect/>
          </a:stretch>
        </p:blipFill>
        <p:spPr bwMode="auto">
          <a:xfrm>
            <a:off x="5872880" y="2290418"/>
            <a:ext cx="910118" cy="196782"/>
          </a:xfrm>
          <a:prstGeom prst="rect">
            <a:avLst/>
          </a:prstGeom>
          <a:noFill/>
        </p:spPr>
      </p:pic>
      <p:pic>
        <p:nvPicPr>
          <p:cNvPr id="44" name="Picture 10" descr="http://ws2.global.logica.com/sites/013186/Logos/Vodafone.gif"/>
          <p:cNvPicPr>
            <a:picLocks noChangeAspect="1" noChangeArrowheads="1"/>
          </p:cNvPicPr>
          <p:nvPr/>
        </p:nvPicPr>
        <p:blipFill>
          <a:blip r:embed="rId28" cstate="print"/>
          <a:srcRect/>
          <a:stretch>
            <a:fillRect/>
          </a:stretch>
        </p:blipFill>
        <p:spPr bwMode="auto">
          <a:xfrm>
            <a:off x="5755791" y="2866572"/>
            <a:ext cx="488891" cy="484675"/>
          </a:xfrm>
          <a:prstGeom prst="rect">
            <a:avLst/>
          </a:prstGeom>
          <a:noFill/>
        </p:spPr>
      </p:pic>
      <p:pic>
        <p:nvPicPr>
          <p:cNvPr id="45" name="Picture 10" descr="http://www.google.ca/url?source=imgres&amp;ct=tbn&amp;q=http://www.besttechie.net/wp-content/uploads/2011/01/comcast_logo.jpg&amp;sa=X&amp;ei=A23_TYXiLqnz0gH-85nJAw&amp;ved=0CAUQ8wc4BA&amp;usg=AFQjCNFc8xZGpVwrGJzNhB8TgmoMX9BopQ"/>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851809" y="1998143"/>
            <a:ext cx="742279" cy="217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91" descr="image001"/>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876085" y="2600488"/>
            <a:ext cx="278784" cy="26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2" descr="BP logo">
            <a:hlinkClick r:id="rId31" tooltip="BP Global homepage"/>
          </p:cNvPr>
          <p:cNvPicPr>
            <a:picLocks noChangeAspect="1" noChangeArrowheads="1"/>
          </p:cNvPicPr>
          <p:nvPr/>
        </p:nvPicPr>
        <p:blipFill>
          <a:blip r:embed="rId32" cstate="print"/>
          <a:srcRect/>
          <a:stretch>
            <a:fillRect/>
          </a:stretch>
        </p:blipFill>
        <p:spPr bwMode="auto">
          <a:xfrm>
            <a:off x="798006" y="3970736"/>
            <a:ext cx="517836" cy="561624"/>
          </a:xfrm>
          <a:prstGeom prst="rect">
            <a:avLst/>
          </a:prstGeom>
          <a:noFill/>
          <a:ln w="9525">
            <a:noFill/>
            <a:miter lim="800000"/>
            <a:headEnd/>
            <a:tailEnd/>
          </a:ln>
        </p:spPr>
      </p:pic>
      <p:pic>
        <p:nvPicPr>
          <p:cNvPr id="48" name="Picture 2" descr="Go to www.shell.com">
            <a:hlinkClick r:id="rId33" tooltip="Go to www.shell.com"/>
          </p:cNvPr>
          <p:cNvPicPr>
            <a:picLocks noChangeAspect="1" noChangeArrowheads="1"/>
          </p:cNvPicPr>
          <p:nvPr/>
        </p:nvPicPr>
        <p:blipFill>
          <a:blip r:embed="rId34" cstate="print"/>
          <a:srcRect/>
          <a:stretch>
            <a:fillRect/>
          </a:stretch>
        </p:blipFill>
        <p:spPr bwMode="auto">
          <a:xfrm>
            <a:off x="801577" y="4572478"/>
            <a:ext cx="388938" cy="363537"/>
          </a:xfrm>
          <a:prstGeom prst="rect">
            <a:avLst/>
          </a:prstGeom>
          <a:noFill/>
          <a:ln w="9525">
            <a:noFill/>
            <a:miter lim="800000"/>
            <a:headEnd/>
            <a:tailEnd/>
          </a:ln>
        </p:spPr>
      </p:pic>
      <p:pic>
        <p:nvPicPr>
          <p:cNvPr id="49" name="Picture 27" descr="hp_total_ht_01"/>
          <p:cNvPicPr preferRelativeResize="0">
            <a:picLocks noChangeAspect="1" noChangeArrowheads="1"/>
          </p:cNvPicPr>
          <p:nvPr/>
        </p:nvPicPr>
        <p:blipFill>
          <a:blip r:embed="rId35" cstate="print">
            <a:clrChange>
              <a:clrFrom>
                <a:srgbClr val="FFFFFF"/>
              </a:clrFrom>
              <a:clrTo>
                <a:srgbClr val="FFFFFF">
                  <a:alpha val="0"/>
                </a:srgbClr>
              </a:clrTo>
            </a:clrChange>
          </a:blip>
          <a:srcRect r="12984"/>
          <a:stretch>
            <a:fillRect/>
          </a:stretch>
        </p:blipFill>
        <p:spPr bwMode="auto">
          <a:xfrm>
            <a:off x="717906" y="4978905"/>
            <a:ext cx="501294" cy="554063"/>
          </a:xfrm>
          <a:prstGeom prst="rect">
            <a:avLst/>
          </a:prstGeom>
          <a:noFill/>
          <a:ln w="9525">
            <a:noFill/>
            <a:miter lim="800000"/>
            <a:headEnd/>
            <a:tailEnd/>
          </a:ln>
        </p:spPr>
      </p:pic>
      <p:pic>
        <p:nvPicPr>
          <p:cNvPr id="50" name="Picture 6" descr="http://t2.gstatic.com/images?q=tbn:ANd9GcTqZpHU4OHk9zZaQihzFY6EDHmTtPbZeoGMXC5heEa_RdOzVSMqlw"/>
          <p:cNvPicPr>
            <a:picLocks noChangeAspect="1" noChangeArrowheads="1"/>
          </p:cNvPicPr>
          <p:nvPr/>
        </p:nvPicPr>
        <p:blipFill>
          <a:blip r:embed="rId36" cstate="print"/>
          <a:srcRect/>
          <a:stretch>
            <a:fillRect/>
          </a:stretch>
        </p:blipFill>
        <p:spPr bwMode="auto">
          <a:xfrm>
            <a:off x="788947" y="5624771"/>
            <a:ext cx="911225" cy="180975"/>
          </a:xfrm>
          <a:prstGeom prst="rect">
            <a:avLst/>
          </a:prstGeom>
          <a:noFill/>
          <a:ln w="9525">
            <a:noFill/>
            <a:miter lim="800000"/>
            <a:headEnd/>
            <a:tailEnd/>
          </a:ln>
        </p:spPr>
      </p:pic>
      <p:pic>
        <p:nvPicPr>
          <p:cNvPr id="51" name="Picture 85" descr="hydro_quebec2.gif"/>
          <p:cNvPicPr>
            <a:picLocks noChangeAspect="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525760" y="1939088"/>
            <a:ext cx="852524" cy="322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descr="EDF"/>
          <p:cNvPicPr>
            <a:picLocks noChangeAspect="1" noChangeArrowheads="1"/>
          </p:cNvPicPr>
          <p:nvPr/>
        </p:nvPicPr>
        <p:blipFill>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3587" y="1441850"/>
            <a:ext cx="269065"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7" descr="nstar_logo"/>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7514451" y="2338805"/>
            <a:ext cx="894780" cy="22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23"/>
          <p:cNvPicPr>
            <a:picLocks noChangeAspect="1" noChangeArrowheads="1"/>
          </p:cNvPicPr>
          <p:nvPr/>
        </p:nvPicPr>
        <p:blipFill>
          <a:blip r:embed="rId40" cstate="print"/>
          <a:srcRect/>
          <a:stretch>
            <a:fillRect/>
          </a:stretch>
        </p:blipFill>
        <p:spPr bwMode="auto">
          <a:xfrm>
            <a:off x="2306196" y="4825235"/>
            <a:ext cx="996634" cy="163085"/>
          </a:xfrm>
          <a:prstGeom prst="rect">
            <a:avLst/>
          </a:prstGeom>
          <a:noFill/>
          <a:ln w="9525">
            <a:noFill/>
            <a:miter lim="800000"/>
            <a:headEnd/>
            <a:tailEnd/>
          </a:ln>
        </p:spPr>
      </p:pic>
      <p:pic>
        <p:nvPicPr>
          <p:cNvPr id="55" name="Picture 12" descr="http://www.google.ca/url?source=imgres&amp;ct=tbn&amp;q=http://www.dynamicwestsideauto.com/wordpress/wp-content/uploads/2010/04/Michelin-Tires-Kelowna.gif&amp;sa=X&amp;ei=Rm3_TbbiLaXz0gGu0sDcAw&amp;ved=0CAUQ8wc4AQ&amp;usg=AFQjCNHE87NnRpnIUDJA1_WzyvrB9BOjZQ"/>
          <p:cNvPicPr>
            <a:picLocks noChangeAspect="1" noChangeArrowheads="1"/>
          </p:cNvPicPr>
          <p:nvPr/>
        </p:nvPicPr>
        <p:blipFill>
          <a:blip r:embed="rId41" cstate="print"/>
          <a:srcRect/>
          <a:stretch>
            <a:fillRect/>
          </a:stretch>
        </p:blipFill>
        <p:spPr bwMode="auto">
          <a:xfrm>
            <a:off x="2276460" y="5367677"/>
            <a:ext cx="957394" cy="348709"/>
          </a:xfrm>
          <a:prstGeom prst="rect">
            <a:avLst/>
          </a:prstGeom>
          <a:noFill/>
          <a:ln w="9525">
            <a:noFill/>
            <a:miter lim="800000"/>
            <a:headEnd/>
            <a:tailEnd/>
          </a:ln>
        </p:spPr>
      </p:pic>
      <p:pic>
        <p:nvPicPr>
          <p:cNvPr id="56" name="Bild 1" descr="http://www.bi-me.com/myPictures/EADS_New_Logo_180.jpg"/>
          <p:cNvPicPr>
            <a:picLocks noChangeAspect="1" noChangeArrowheads="1"/>
          </p:cNvPicPr>
          <p:nvPr/>
        </p:nvPicPr>
        <p:blipFill>
          <a:blip r:embed="rId42" r:link="rId43" cstate="print"/>
          <a:srcRect/>
          <a:stretch>
            <a:fillRect/>
          </a:stretch>
        </p:blipFill>
        <p:spPr bwMode="auto">
          <a:xfrm>
            <a:off x="2335931" y="5125049"/>
            <a:ext cx="694521" cy="175497"/>
          </a:xfrm>
          <a:prstGeom prst="rect">
            <a:avLst/>
          </a:prstGeom>
          <a:noFill/>
          <a:ln w="9525">
            <a:noFill/>
            <a:miter lim="800000"/>
            <a:headEnd/>
            <a:tailEnd/>
          </a:ln>
        </p:spPr>
      </p:pic>
      <p:pic>
        <p:nvPicPr>
          <p:cNvPr id="57" name="il_fi" descr="http://www.vitalaire.gr/image/photoelement/pj/air%20liquide%20logo-50253.jpg"/>
          <p:cNvPicPr/>
          <p:nvPr/>
        </p:nvPicPr>
        <p:blipFill>
          <a:blip r:embed="rId44" cstate="print"/>
          <a:srcRect/>
          <a:stretch>
            <a:fillRect/>
          </a:stretch>
        </p:blipFill>
        <p:spPr bwMode="auto">
          <a:xfrm>
            <a:off x="2313630" y="4416689"/>
            <a:ext cx="857394" cy="318870"/>
          </a:xfrm>
          <a:prstGeom prst="rect">
            <a:avLst/>
          </a:prstGeom>
          <a:noFill/>
          <a:ln w="9525">
            <a:noFill/>
            <a:miter lim="800000"/>
            <a:headEnd/>
            <a:tailEnd/>
          </a:ln>
        </p:spPr>
      </p:pic>
      <p:pic>
        <p:nvPicPr>
          <p:cNvPr id="58" name="Picture 20" descr="http://www.logostage.com/logos/Airbus.pn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2313630" y="3922168"/>
            <a:ext cx="511516" cy="45249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volvologo"/>
          <p:cNvPicPr>
            <a:picLocks noChangeAspect="1" noChangeArrowheads="1"/>
          </p:cNvPicPr>
          <p:nvPr/>
        </p:nvPicPr>
        <p:blipFill>
          <a:blip r:embed="rId46" cstate="print"/>
          <a:srcRect/>
          <a:stretch>
            <a:fillRect/>
          </a:stretch>
        </p:blipFill>
        <p:spPr bwMode="auto">
          <a:xfrm>
            <a:off x="3282436" y="3929378"/>
            <a:ext cx="408567" cy="393396"/>
          </a:xfrm>
          <a:prstGeom prst="rect">
            <a:avLst/>
          </a:prstGeom>
          <a:noFill/>
          <a:ln w="9525">
            <a:noFill/>
            <a:miter lim="800000"/>
            <a:headEnd/>
            <a:tailEnd/>
          </a:ln>
        </p:spPr>
      </p:pic>
      <p:pic>
        <p:nvPicPr>
          <p:cNvPr id="60" name="Picture 32" descr="http://logok.org/wp-content/uploads/2010/09/RioTinto1.pn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2313630" y="5713069"/>
            <a:ext cx="892678" cy="29372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p:cNvPicPr>
            <a:picLocks noChangeAspect="1" noChangeArrowheads="1"/>
          </p:cNvPicPr>
          <p:nvPr/>
        </p:nvPicPr>
        <p:blipFill>
          <a:blip r:embed="rId48" cstate="print">
            <a:extLst>
              <a:ext uri="{28A0092B-C50C-407E-A947-70E740481C1C}">
                <a14:useLocalDpi xmlns:a14="http://schemas.microsoft.com/office/drawing/2010/main" val="0"/>
              </a:ext>
            </a:extLst>
          </a:blip>
          <a:srcRect t="12500" b="13635"/>
          <a:stretch>
            <a:fillRect/>
          </a:stretch>
        </p:blipFill>
        <p:spPr bwMode="auto">
          <a:xfrm>
            <a:off x="7579758" y="4783249"/>
            <a:ext cx="572834" cy="25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61"/>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7600174" y="4001269"/>
            <a:ext cx="467422" cy="36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62"/>
          <p:cNvPicPr>
            <a:picLocks noChangeAspect="1" noChangeArrowheads="1"/>
          </p:cNvPicPr>
          <p:nvPr/>
        </p:nvPicPr>
        <p:blipFill>
          <a:blip r:embed="rId50" cstate="print">
            <a:extLst>
              <a:ext uri="{28A0092B-C50C-407E-A947-70E740481C1C}">
                <a14:useLocalDpi xmlns:a14="http://schemas.microsoft.com/office/drawing/2010/main" val="0"/>
              </a:ext>
            </a:extLst>
          </a:blip>
          <a:srcRect l="2332" t="36665" r="2359" b="39212"/>
          <a:stretch>
            <a:fillRect/>
          </a:stretch>
        </p:blipFill>
        <p:spPr bwMode="auto">
          <a:xfrm>
            <a:off x="7583545" y="4457528"/>
            <a:ext cx="864265" cy="21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63"/>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573292" y="5073401"/>
            <a:ext cx="1010470" cy="318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5" name="Object 64"/>
          <p:cNvGraphicFramePr>
            <a:graphicFrameLocks noChangeAspect="1"/>
          </p:cNvGraphicFramePr>
          <p:nvPr>
            <p:extLst>
              <p:ext uri="{D42A27DB-BD31-4B8C-83A1-F6EECF244321}">
                <p14:modId xmlns:p14="http://schemas.microsoft.com/office/powerpoint/2010/main" val="947691955"/>
              </p:ext>
            </p:extLst>
          </p:nvPr>
        </p:nvGraphicFramePr>
        <p:xfrm>
          <a:off x="7593808" y="5453502"/>
          <a:ext cx="701107" cy="207165"/>
        </p:xfrm>
        <a:graphic>
          <a:graphicData uri="http://schemas.openxmlformats.org/presentationml/2006/ole">
            <mc:AlternateContent xmlns:mc="http://schemas.openxmlformats.org/markup-compatibility/2006">
              <mc:Choice xmlns:v="urn:schemas-microsoft-com:vml" Requires="v">
                <p:oleObj spid="_x0000_s1177" r:id="rId52" imgW="0" imgH="0" progId="">
                  <p:embed/>
                </p:oleObj>
              </mc:Choice>
              <mc:Fallback>
                <p:oleObj r:id="rId52" imgW="0" imgH="0" progId="">
                  <p:embed/>
                  <p:pic>
                    <p:nvPicPr>
                      <p:cNvPr id="0" name=""/>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7593808" y="5453502"/>
                        <a:ext cx="701107" cy="2071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8" name="Picture 9"/>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4031524" y="4690952"/>
            <a:ext cx="524037" cy="304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11"/>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4129097" y="5099789"/>
            <a:ext cx="95250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 name="Picture 14" descr="cplogo-e"/>
          <p:cNvPicPr>
            <a:picLocks noChangeAspect="1" noChangeArrowheads="1"/>
          </p:cNvPicPr>
          <p:nvPr/>
        </p:nvPicPr>
        <p:blipFill>
          <a:blip r:embed="rId56" cstate="print"/>
          <a:srcRect/>
          <a:stretch>
            <a:fillRect/>
          </a:stretch>
        </p:blipFill>
        <p:spPr bwMode="auto">
          <a:xfrm>
            <a:off x="5711087" y="5220765"/>
            <a:ext cx="883000" cy="310084"/>
          </a:xfrm>
          <a:prstGeom prst="rect">
            <a:avLst/>
          </a:prstGeom>
          <a:noFill/>
          <a:ln w="9525">
            <a:noFill/>
            <a:miter lim="800000"/>
            <a:headEnd/>
            <a:tailEnd/>
          </a:ln>
        </p:spPr>
      </p:pic>
      <p:pic>
        <p:nvPicPr>
          <p:cNvPr id="71" name="Picture 12"/>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5771969" y="4406770"/>
            <a:ext cx="970778" cy="242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 name="Picture 14"/>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5792896" y="4690952"/>
            <a:ext cx="470556" cy="420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13"/>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5798812" y="4087112"/>
            <a:ext cx="877051" cy="147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6" name="Straight Connector 75"/>
          <p:cNvCxnSpPr/>
          <p:nvPr/>
        </p:nvCxnSpPr>
        <p:spPr bwMode="gray">
          <a:xfrm>
            <a:off x="2116814" y="958860"/>
            <a:ext cx="16788" cy="4902966"/>
          </a:xfrm>
          <a:prstGeom prst="line">
            <a:avLst/>
          </a:prstGeom>
          <a:noFill/>
          <a:ln w="12700">
            <a:solidFill>
              <a:schemeClr val="bg1">
                <a:lumMod val="85000"/>
              </a:schemeClr>
            </a:solidFill>
            <a:round/>
            <a:headEnd/>
            <a:tailEnd/>
          </a:ln>
          <a:effectLst/>
        </p:spPr>
      </p:cxnSp>
      <p:cxnSp>
        <p:nvCxnSpPr>
          <p:cNvPr id="77" name="Straight Connector 76"/>
          <p:cNvCxnSpPr/>
          <p:nvPr/>
        </p:nvCxnSpPr>
        <p:spPr bwMode="gray">
          <a:xfrm>
            <a:off x="3793213" y="958860"/>
            <a:ext cx="16788" cy="4902966"/>
          </a:xfrm>
          <a:prstGeom prst="line">
            <a:avLst/>
          </a:prstGeom>
          <a:noFill/>
          <a:ln w="12700">
            <a:solidFill>
              <a:schemeClr val="bg1">
                <a:lumMod val="85000"/>
              </a:schemeClr>
            </a:solidFill>
            <a:round/>
            <a:headEnd/>
            <a:tailEnd/>
          </a:ln>
          <a:effectLst/>
        </p:spPr>
      </p:cxnSp>
      <p:cxnSp>
        <p:nvCxnSpPr>
          <p:cNvPr id="78" name="Straight Connector 77"/>
          <p:cNvCxnSpPr/>
          <p:nvPr/>
        </p:nvCxnSpPr>
        <p:spPr bwMode="gray">
          <a:xfrm>
            <a:off x="5469612" y="958860"/>
            <a:ext cx="16788" cy="4902966"/>
          </a:xfrm>
          <a:prstGeom prst="line">
            <a:avLst/>
          </a:prstGeom>
          <a:noFill/>
          <a:ln w="12700">
            <a:solidFill>
              <a:schemeClr val="bg1">
                <a:lumMod val="85000"/>
              </a:schemeClr>
            </a:solidFill>
            <a:round/>
            <a:headEnd/>
            <a:tailEnd/>
          </a:ln>
          <a:effectLst/>
        </p:spPr>
      </p:cxnSp>
      <p:cxnSp>
        <p:nvCxnSpPr>
          <p:cNvPr id="79" name="Straight Connector 78"/>
          <p:cNvCxnSpPr/>
          <p:nvPr/>
        </p:nvCxnSpPr>
        <p:spPr bwMode="gray">
          <a:xfrm>
            <a:off x="7146012" y="958860"/>
            <a:ext cx="16788" cy="4902966"/>
          </a:xfrm>
          <a:prstGeom prst="line">
            <a:avLst/>
          </a:prstGeom>
          <a:noFill/>
          <a:ln w="12700">
            <a:solidFill>
              <a:schemeClr val="bg1">
                <a:lumMod val="85000"/>
              </a:schemeClr>
            </a:solidFill>
            <a:round/>
            <a:headEnd/>
            <a:tailEnd/>
          </a:ln>
          <a:effectLst/>
        </p:spPr>
      </p:cxnSp>
      <p:pic>
        <p:nvPicPr>
          <p:cNvPr id="80" name="Picture 8"/>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4133821" y="4403479"/>
            <a:ext cx="1122121" cy="189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4" name="Straight Connector 83"/>
          <p:cNvCxnSpPr/>
          <p:nvPr/>
        </p:nvCxnSpPr>
        <p:spPr bwMode="gray">
          <a:xfrm>
            <a:off x="542695" y="3442013"/>
            <a:ext cx="8177559" cy="7436"/>
          </a:xfrm>
          <a:prstGeom prst="line">
            <a:avLst/>
          </a:prstGeom>
          <a:ln>
            <a:headEnd/>
            <a:tailEnd/>
          </a:ln>
        </p:spPr>
        <p:style>
          <a:lnRef idx="1">
            <a:schemeClr val="accent6"/>
          </a:lnRef>
          <a:fillRef idx="0">
            <a:schemeClr val="accent6"/>
          </a:fillRef>
          <a:effectRef idx="0">
            <a:schemeClr val="accent6"/>
          </a:effectRef>
          <a:fontRef idx="minor">
            <a:schemeClr val="tx1"/>
          </a:fontRef>
        </p:style>
      </p:cxnSp>
      <p:sp>
        <p:nvSpPr>
          <p:cNvPr id="86" name="TextBox 19"/>
          <p:cNvSpPr txBox="1"/>
          <p:nvPr>
            <p:custDataLst>
              <p:tags r:id="rId2"/>
            </p:custDataLst>
          </p:nvPr>
        </p:nvSpPr>
        <p:spPr>
          <a:xfrm>
            <a:off x="1486833" y="6066267"/>
            <a:ext cx="6162905" cy="365760"/>
          </a:xfrm>
          <a:prstGeom prst="rect">
            <a:avLst/>
          </a:prstGeom>
          <a:solidFill>
            <a:schemeClr val="tx2"/>
          </a:solidFill>
          <a:ln w="19050">
            <a:noFill/>
            <a:prstDash val="sysDash"/>
          </a:ln>
          <a:effectLst/>
        </p:spPr>
        <p:txBody>
          <a:bodyPr lIns="0" rIns="0" anchor="ctr"/>
          <a:lstStyle/>
          <a:p>
            <a:pPr algn="ctr">
              <a:defRPr/>
            </a:pPr>
            <a:r>
              <a:rPr lang="en-US" sz="1600" kern="0" dirty="0" smtClean="0">
                <a:solidFill>
                  <a:srgbClr val="FFFFFF"/>
                </a:solidFill>
              </a:rPr>
              <a:t>Over </a:t>
            </a:r>
            <a:r>
              <a:rPr lang="en-US" sz="1600" b="1" kern="0" dirty="0" smtClean="0">
                <a:solidFill>
                  <a:srgbClr val="FFFFFF"/>
                </a:solidFill>
                <a:latin typeface="Arial Black" pitchFamily="34" charset="0"/>
              </a:rPr>
              <a:t>5,000</a:t>
            </a:r>
            <a:r>
              <a:rPr lang="en-US" sz="1600" kern="0" dirty="0" smtClean="0">
                <a:solidFill>
                  <a:srgbClr val="FFFFFF"/>
                </a:solidFill>
              </a:rPr>
              <a:t> commercial and government organizations worldwide</a:t>
            </a:r>
            <a:endParaRPr lang="en-US" sz="1600" kern="0" dirty="0">
              <a:solidFill>
                <a:srgbClr val="FFFFFF"/>
              </a:solidFill>
            </a:endParaRPr>
          </a:p>
        </p:txBody>
      </p:sp>
      <p:pic>
        <p:nvPicPr>
          <p:cNvPr id="8" name="Picture 7"/>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4721821" y="2539696"/>
            <a:ext cx="540314" cy="540314"/>
          </a:xfrm>
          <a:prstGeom prst="rect">
            <a:avLst/>
          </a:prstGeom>
        </p:spPr>
      </p:pic>
    </p:spTree>
    <p:extLst>
      <p:ext uri="{BB962C8B-B14F-4D97-AF65-F5344CB8AC3E}">
        <p14:creationId xmlns:p14="http://schemas.microsoft.com/office/powerpoint/2010/main" val="13592721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Resource Management - Between Assignments</a:t>
            </a:r>
            <a:endParaRPr lang="en-GB" dirty="0"/>
          </a:p>
        </p:txBody>
      </p:sp>
      <p:sp>
        <p:nvSpPr>
          <p:cNvPr id="3" name="Content Placeholder 2"/>
          <p:cNvSpPr>
            <a:spLocks noGrp="1"/>
          </p:cNvSpPr>
          <p:nvPr>
            <p:ph sz="quarter" idx="17"/>
          </p:nvPr>
        </p:nvSpPr>
        <p:spPr/>
        <p:txBody>
          <a:bodyPr/>
          <a:lstStyle/>
          <a:p>
            <a:r>
              <a:rPr lang="en-GB" dirty="0" smtClean="0"/>
              <a:t>CGI’s Assignment and Transfer policy is here:</a:t>
            </a:r>
            <a:endParaRPr lang="en-GB" dirty="0"/>
          </a:p>
          <a:p>
            <a:r>
              <a:rPr lang="en-GB" sz="1800" dirty="0">
                <a:hlinkClick r:id="rId2"/>
              </a:rPr>
              <a:t>http://</a:t>
            </a:r>
            <a:r>
              <a:rPr lang="en-GB" sz="1800" dirty="0" smtClean="0">
                <a:hlinkClick r:id="rId2"/>
              </a:rPr>
              <a:t>portal.ent.cgi.com/lib/bs/hr/uk/cme/GBR_HR_Assignment_Transfer_Policy.pdf</a:t>
            </a:r>
            <a:endParaRPr lang="en-GB" sz="1800" dirty="0" smtClean="0"/>
          </a:p>
          <a:p>
            <a:endParaRPr lang="en-GB" dirty="0" smtClean="0"/>
          </a:p>
          <a:p>
            <a:r>
              <a:rPr lang="en-GB" sz="1600" dirty="0" smtClean="0"/>
              <a:t>CGI’s is a company that supplies services and people to clients.  As clients needs change over time it is to be expected that assignments will change an end.   Members that find themselves between assignments are also described as being “on the bench”</a:t>
            </a:r>
          </a:p>
          <a:p>
            <a:r>
              <a:rPr lang="en-GB" sz="1600" dirty="0" smtClean="0"/>
              <a:t>You will have a utilization target (percentage of chargeable versus non-chargeable time)</a:t>
            </a:r>
          </a:p>
          <a:p>
            <a:r>
              <a:rPr lang="en-GB" sz="1600" dirty="0" smtClean="0"/>
              <a:t>If you are between assignments you are expected to devote your time to looking for a new role.</a:t>
            </a:r>
          </a:p>
          <a:p>
            <a:r>
              <a:rPr lang="en-GB" sz="1600" dirty="0" smtClean="0"/>
              <a:t>Members transfer between business units periodically in response to long-term assignments and shifts in client demands.</a:t>
            </a:r>
          </a:p>
          <a:p>
            <a:endParaRPr lang="en-GB" dirty="0" smtClean="0"/>
          </a:p>
          <a:p>
            <a:r>
              <a:rPr lang="en-GB" dirty="0" smtClean="0"/>
              <a:t>Useful Links:</a:t>
            </a:r>
          </a:p>
          <a:p>
            <a:endParaRPr lang="en-GB" dirty="0" smtClean="0"/>
          </a:p>
          <a:p>
            <a:pPr marL="342900" indent="-342900">
              <a:buFont typeface="Arial" pitchFamily="34" charset="0"/>
              <a:buChar char="•"/>
            </a:pPr>
            <a:endParaRPr lang="en-GB"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90</a:t>
            </a:fld>
            <a:endParaRPr lang="en-US" dirty="0"/>
          </a:p>
        </p:txBody>
      </p:sp>
    </p:spTree>
    <p:extLst>
      <p:ext uri="{BB962C8B-B14F-4D97-AF65-F5344CB8AC3E}">
        <p14:creationId xmlns:p14="http://schemas.microsoft.com/office/powerpoint/2010/main" val="159015328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Topics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91</a:t>
            </a:fld>
            <a:endParaRPr lang="en-US" dirty="0"/>
          </a:p>
        </p:txBody>
      </p:sp>
      <p:sp>
        <p:nvSpPr>
          <p:cNvPr id="4" name="Content Placeholder 3"/>
          <p:cNvSpPr>
            <a:spLocks noGrp="1"/>
          </p:cNvSpPr>
          <p:nvPr>
            <p:ph sz="quarter" idx="17"/>
          </p:nvPr>
        </p:nvSpPr>
        <p:spPr/>
        <p:txBody>
          <a:bodyPr>
            <a:normAutofit/>
          </a:bodyPr>
          <a:lstStyle/>
          <a:p>
            <a:pPr marL="342900" indent="-342900">
              <a:buFont typeface="Arial" pitchFamily="34" charset="0"/>
              <a:buChar char="•"/>
            </a:pPr>
            <a:r>
              <a:rPr lang="en-GB" sz="2400" dirty="0" smtClean="0"/>
              <a:t>About </a:t>
            </a:r>
            <a:r>
              <a:rPr lang="en-GB" sz="2400" dirty="0"/>
              <a:t>CGI</a:t>
            </a:r>
          </a:p>
          <a:p>
            <a:pPr marL="342900" indent="-342900">
              <a:buFont typeface="Arial" pitchFamily="34" charset="0"/>
              <a:buChar char="•"/>
            </a:pPr>
            <a:r>
              <a:rPr lang="en-GB" sz="2400" dirty="0" smtClean="0"/>
              <a:t>Laptops </a:t>
            </a:r>
            <a:r>
              <a:rPr lang="en-GB" sz="2400" dirty="0"/>
              <a:t>and Phones</a:t>
            </a:r>
          </a:p>
          <a:p>
            <a:pPr marL="342900" indent="-342900">
              <a:buFont typeface="Arial" pitchFamily="34" charset="0"/>
              <a:buChar char="•"/>
            </a:pPr>
            <a:r>
              <a:rPr lang="en-GB" sz="2400" dirty="0" smtClean="0"/>
              <a:t>Software</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Break and Tour Office</a:t>
            </a:r>
            <a:endParaRPr lang="en-GB" sz="2400" dirty="0"/>
          </a:p>
          <a:p>
            <a:pPr marL="342900" indent="-342900">
              <a:buFont typeface="Arial" pitchFamily="34" charset="0"/>
              <a:buChar char="•"/>
            </a:pPr>
            <a:endParaRPr lang="en-GB" sz="2400" dirty="0"/>
          </a:p>
          <a:p>
            <a:pPr marL="342900" indent="-342900">
              <a:buFont typeface="Arial" pitchFamily="34" charset="0"/>
              <a:buChar char="•"/>
            </a:pPr>
            <a:r>
              <a:rPr lang="en-GB" sz="2400" dirty="0" smtClean="0"/>
              <a:t>Timesheets</a:t>
            </a:r>
          </a:p>
          <a:p>
            <a:pPr marL="342900" indent="-342900">
              <a:buFont typeface="Arial" pitchFamily="34" charset="0"/>
              <a:buChar char="•"/>
            </a:pPr>
            <a:r>
              <a:rPr lang="en-GB" sz="2400" dirty="0" smtClean="0"/>
              <a:t>Expenses &amp; Travel</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Book Desks and Rooms</a:t>
            </a:r>
          </a:p>
          <a:p>
            <a:pPr marL="342900" indent="-342900">
              <a:buFont typeface="Arial" pitchFamily="34" charset="0"/>
              <a:buChar char="•"/>
            </a:pPr>
            <a:r>
              <a:rPr lang="en-GB" sz="2400" dirty="0" smtClean="0"/>
              <a:t>Remote Working</a:t>
            </a:r>
          </a:p>
        </p:txBody>
      </p:sp>
      <p:sp>
        <p:nvSpPr>
          <p:cNvPr id="5" name="Content Placeholder 4"/>
          <p:cNvSpPr>
            <a:spLocks noGrp="1"/>
          </p:cNvSpPr>
          <p:nvPr>
            <p:ph sz="quarter" idx="18"/>
          </p:nvPr>
        </p:nvSpPr>
        <p:spPr>
          <a:xfrm>
            <a:off x="4754116" y="1255104"/>
            <a:ext cx="3945384" cy="4871259"/>
          </a:xfrm>
        </p:spPr>
        <p:txBody>
          <a:bodyPr>
            <a:normAutofit lnSpcReduction="10000"/>
          </a:bodyPr>
          <a:lstStyle/>
          <a:p>
            <a:pPr marL="342900" indent="-342900">
              <a:buFont typeface="Arial" pitchFamily="34" charset="0"/>
              <a:buChar char="•"/>
            </a:pPr>
            <a:r>
              <a:rPr lang="en-GB" sz="2400" dirty="0" smtClean="0"/>
              <a:t>E-learning and </a:t>
            </a:r>
            <a:r>
              <a:rPr lang="en-GB" sz="2400" dirty="0" err="1" smtClean="0"/>
              <a:t>Skillport</a:t>
            </a:r>
            <a:endParaRPr lang="en-GB" sz="2400" dirty="0" smtClean="0"/>
          </a:p>
          <a:p>
            <a:pPr marL="342900" indent="-342900">
              <a:buFont typeface="Arial" pitchFamily="34" charset="0"/>
              <a:buChar char="•"/>
            </a:pPr>
            <a:r>
              <a:rPr lang="en-GB" sz="2400" dirty="0" smtClean="0"/>
              <a:t>Social Media</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Holidays &amp; Sick Leave</a:t>
            </a:r>
          </a:p>
          <a:p>
            <a:pPr marL="342900" indent="-342900">
              <a:buFont typeface="Arial" pitchFamily="34" charset="0"/>
              <a:buChar char="•"/>
            </a:pPr>
            <a:r>
              <a:rPr lang="en-GB" sz="2400" dirty="0" smtClean="0"/>
              <a:t>Flexible Benefits</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Break</a:t>
            </a:r>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Dress Code</a:t>
            </a:r>
          </a:p>
          <a:p>
            <a:pPr marL="342900" indent="-342900">
              <a:buFont typeface="Arial" pitchFamily="34" charset="0"/>
              <a:buChar char="•"/>
            </a:pPr>
            <a:r>
              <a:rPr lang="en-GB" sz="2400" dirty="0" smtClean="0"/>
              <a:t>Resource Management</a:t>
            </a:r>
          </a:p>
          <a:p>
            <a:pPr marL="342900" indent="-342900">
              <a:buFont typeface="Arial" pitchFamily="34" charset="0"/>
              <a:buChar char="•"/>
            </a:pPr>
            <a:endParaRPr lang="en-GB" sz="2400" dirty="0"/>
          </a:p>
          <a:p>
            <a:pPr marL="342900" indent="-342900">
              <a:buFont typeface="Arial" pitchFamily="34" charset="0"/>
              <a:buChar char="•"/>
            </a:pPr>
            <a:r>
              <a:rPr lang="en-GB" sz="2400" dirty="0" smtClean="0"/>
              <a:t>Wrap-Up</a:t>
            </a:r>
          </a:p>
          <a:p>
            <a:endParaRPr lang="en-GB" dirty="0"/>
          </a:p>
        </p:txBody>
      </p:sp>
      <p:sp>
        <p:nvSpPr>
          <p:cNvPr id="6" name="Rectangle 5"/>
          <p:cNvSpPr/>
          <p:nvPr/>
        </p:nvSpPr>
        <p:spPr bwMode="gray">
          <a:xfrm>
            <a:off x="4652018" y="5617570"/>
            <a:ext cx="3925924" cy="512650"/>
          </a:xfrm>
          <a:prstGeom prst="rect">
            <a:avLst/>
          </a:prstGeom>
          <a:noFill/>
          <a:ln w="38100">
            <a:headEnd/>
            <a:tailEn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spTree>
    <p:extLst>
      <p:ext uri="{BB962C8B-B14F-4D97-AF65-F5344CB8AC3E}">
        <p14:creationId xmlns:p14="http://schemas.microsoft.com/office/powerpoint/2010/main" val="9691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Wrap Up – last few mentions</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92</a:t>
            </a:fld>
            <a:endParaRPr lang="en-US" dirty="0"/>
          </a:p>
        </p:txBody>
      </p:sp>
      <p:sp>
        <p:nvSpPr>
          <p:cNvPr id="4" name="Content Placeholder 3"/>
          <p:cNvSpPr>
            <a:spLocks noGrp="1"/>
          </p:cNvSpPr>
          <p:nvPr>
            <p:ph sz="quarter" idx="17"/>
          </p:nvPr>
        </p:nvSpPr>
        <p:spPr/>
        <p:txBody>
          <a:bodyPr>
            <a:normAutofit fontScale="92500" lnSpcReduction="20000"/>
          </a:bodyPr>
          <a:lstStyle/>
          <a:p>
            <a:pPr marL="342900" indent="-342900">
              <a:buFont typeface="Arial" pitchFamily="34" charset="0"/>
              <a:buChar char="•"/>
            </a:pPr>
            <a:r>
              <a:rPr lang="en-GB" sz="2400" dirty="0" smtClean="0"/>
              <a:t>Business Cards</a:t>
            </a:r>
          </a:p>
          <a:p>
            <a:pPr marL="342900" indent="-342900">
              <a:buFont typeface="Arial" pitchFamily="34" charset="0"/>
              <a:buChar char="•"/>
            </a:pPr>
            <a:r>
              <a:rPr lang="en-GB" sz="2400" dirty="0" smtClean="0"/>
              <a:t>Mostly not used in the organisation unless in sales facing roles</a:t>
            </a:r>
          </a:p>
          <a:p>
            <a:pPr marL="342900" indent="-342900">
              <a:buFont typeface="Arial" pitchFamily="34" charset="0"/>
              <a:buChar char="•"/>
            </a:pPr>
            <a:r>
              <a:rPr lang="en-GB" sz="2400" dirty="0" smtClean="0">
                <a:hlinkClick r:id="rId2"/>
              </a:rPr>
              <a:t>http</a:t>
            </a:r>
            <a:r>
              <a:rPr lang="en-GB" sz="2400" dirty="0">
                <a:hlinkClick r:id="rId2"/>
              </a:rPr>
              <a:t>://</a:t>
            </a:r>
            <a:r>
              <a:rPr lang="en-GB" sz="2400" dirty="0" smtClean="0">
                <a:hlinkClick r:id="rId2"/>
              </a:rPr>
              <a:t>portal.ent.cgi.com/ab/func/comms/org/uk/Pages/UK-Business-Cards.aspx</a:t>
            </a:r>
            <a:endParaRPr lang="en-GB" sz="2400" dirty="0" smtClean="0"/>
          </a:p>
          <a:p>
            <a:pPr marL="342900" indent="-342900">
              <a:buFont typeface="Arial" pitchFamily="34" charset="0"/>
              <a:buChar char="•"/>
            </a:pPr>
            <a:endParaRPr lang="en-GB" sz="2400" dirty="0"/>
          </a:p>
          <a:p>
            <a:pPr marL="342900" indent="-342900">
              <a:buFont typeface="Arial" pitchFamily="34" charset="0"/>
              <a:buChar char="•"/>
            </a:pPr>
            <a:r>
              <a:rPr lang="en-GB" sz="2400" dirty="0" smtClean="0"/>
              <a:t>Sports and Social Club</a:t>
            </a:r>
          </a:p>
          <a:p>
            <a:pPr marL="342900" indent="-342900">
              <a:buFont typeface="Arial" pitchFamily="34" charset="0"/>
              <a:buChar char="•"/>
            </a:pPr>
            <a:r>
              <a:rPr lang="en-GB" sz="2400" dirty="0" smtClean="0"/>
              <a:t>Sponsors events that members (and partners) can participate in</a:t>
            </a:r>
          </a:p>
          <a:p>
            <a:pPr marL="342900" indent="-342900">
              <a:buFont typeface="Arial" pitchFamily="34" charset="0"/>
              <a:buChar char="•"/>
            </a:pPr>
            <a:r>
              <a:rPr lang="en-GB" sz="2400" dirty="0" smtClean="0">
                <a:hlinkClick r:id="rId3"/>
              </a:rPr>
              <a:t>http</a:t>
            </a:r>
            <a:r>
              <a:rPr lang="en-GB" sz="2400" dirty="0">
                <a:hlinkClick r:id="rId3"/>
              </a:rPr>
              <a:t>://</a:t>
            </a:r>
            <a:r>
              <a:rPr lang="en-GB" sz="2400" dirty="0" smtClean="0">
                <a:hlinkClick r:id="rId3"/>
              </a:rPr>
              <a:t>portal.ent.cgi.com/ab/func/hr/org/uk/cme/sc/Pages/default.aspx</a:t>
            </a:r>
            <a:endParaRPr lang="en-GB" sz="2400" dirty="0" smtClean="0"/>
          </a:p>
          <a:p>
            <a:pPr marL="342900" indent="-342900">
              <a:buFont typeface="Arial" pitchFamily="34" charset="0"/>
              <a:buChar char="•"/>
            </a:pPr>
            <a:endParaRPr lang="en-GB" sz="2400" dirty="0"/>
          </a:p>
          <a:p>
            <a:pPr marL="342900" indent="-342900">
              <a:buFont typeface="Arial" pitchFamily="34" charset="0"/>
              <a:buChar char="•"/>
            </a:pPr>
            <a:endParaRPr lang="en-GB" sz="2400" dirty="0" smtClean="0"/>
          </a:p>
        </p:txBody>
      </p:sp>
      <p:sp>
        <p:nvSpPr>
          <p:cNvPr id="5" name="Content Placeholder 4"/>
          <p:cNvSpPr>
            <a:spLocks noGrp="1"/>
          </p:cNvSpPr>
          <p:nvPr>
            <p:ph sz="quarter" idx="18"/>
          </p:nvPr>
        </p:nvSpPr>
        <p:spPr>
          <a:xfrm>
            <a:off x="4754116" y="1255104"/>
            <a:ext cx="3945384" cy="4871259"/>
          </a:xfrm>
        </p:spPr>
        <p:txBody>
          <a:bodyPr>
            <a:normAutofit lnSpcReduction="10000"/>
          </a:bodyPr>
          <a:lstStyle/>
          <a:p>
            <a:pPr marL="342900" indent="-342900">
              <a:buFont typeface="Arial" pitchFamily="34" charset="0"/>
              <a:buChar char="•"/>
            </a:pPr>
            <a:r>
              <a:rPr lang="en-GB" sz="2400" dirty="0" smtClean="0"/>
              <a:t>Member </a:t>
            </a:r>
            <a:r>
              <a:rPr lang="en-GB" sz="2400" dirty="0" err="1" smtClean="0"/>
              <a:t>ReCoGnItion</a:t>
            </a:r>
            <a:r>
              <a:rPr lang="en-GB" sz="2400" dirty="0" smtClean="0"/>
              <a:t> Scheme</a:t>
            </a:r>
          </a:p>
          <a:p>
            <a:pPr marL="342900" indent="-342900">
              <a:buFont typeface="Arial" pitchFamily="34" charset="0"/>
              <a:buChar char="•"/>
            </a:pPr>
            <a:r>
              <a:rPr lang="en-GB" sz="2400" dirty="0" smtClean="0">
                <a:hlinkClick r:id="rId4"/>
              </a:rPr>
              <a:t>http</a:t>
            </a:r>
            <a:r>
              <a:rPr lang="en-GB" sz="2400" dirty="0">
                <a:hlinkClick r:id="rId4"/>
              </a:rPr>
              <a:t>://</a:t>
            </a:r>
            <a:r>
              <a:rPr lang="en-GB" sz="2400" dirty="0" smtClean="0">
                <a:hlinkClick r:id="rId4"/>
              </a:rPr>
              <a:t>portal.ent.cgi.com/ab/func/hr/org/uk/cme/rp/Pages/mrs.aspx</a:t>
            </a:r>
            <a:endParaRPr lang="en-GB" sz="2400" dirty="0" smtClean="0"/>
          </a:p>
          <a:p>
            <a:pPr marL="342900" indent="-342900">
              <a:buFont typeface="Arial" pitchFamily="34" charset="0"/>
              <a:buChar char="•"/>
            </a:pPr>
            <a:endParaRPr lang="en-GB" sz="2400" dirty="0" smtClean="0"/>
          </a:p>
          <a:p>
            <a:pPr marL="342900" indent="-342900">
              <a:buFont typeface="Arial" pitchFamily="34" charset="0"/>
              <a:buChar char="•"/>
            </a:pPr>
            <a:r>
              <a:rPr lang="en-GB" sz="2400" dirty="0" smtClean="0"/>
              <a:t>Member Council</a:t>
            </a:r>
          </a:p>
          <a:p>
            <a:pPr marL="342900" indent="-342900">
              <a:buFont typeface="Arial" pitchFamily="34" charset="0"/>
              <a:buChar char="•"/>
            </a:pPr>
            <a:r>
              <a:rPr lang="en-GB" sz="2400" dirty="0" smtClean="0"/>
              <a:t>Elected council for conveying common member concerns</a:t>
            </a:r>
          </a:p>
          <a:p>
            <a:pPr marL="342900" indent="-342900">
              <a:buFont typeface="Arial" pitchFamily="34" charset="0"/>
              <a:buChar char="•"/>
            </a:pPr>
            <a:r>
              <a:rPr lang="en-GB" sz="2400" dirty="0" smtClean="0">
                <a:hlinkClick r:id="rId5"/>
              </a:rPr>
              <a:t>http</a:t>
            </a:r>
            <a:r>
              <a:rPr lang="en-GB" sz="2400" dirty="0">
                <a:hlinkClick r:id="rId5"/>
              </a:rPr>
              <a:t>://</a:t>
            </a:r>
            <a:r>
              <a:rPr lang="en-GB" sz="2400" dirty="0" smtClean="0">
                <a:hlinkClick r:id="rId5"/>
              </a:rPr>
              <a:t>portal.ent.cgi.com/latest/news/uk/Pages/members-council.aspx</a:t>
            </a:r>
            <a:endParaRPr lang="en-GB" sz="2400" dirty="0" smtClean="0"/>
          </a:p>
          <a:p>
            <a:pPr marL="342900" indent="-342900">
              <a:buFont typeface="Arial" pitchFamily="34" charset="0"/>
              <a:buChar char="•"/>
            </a:pPr>
            <a:endParaRPr lang="en-GB" sz="2400" dirty="0" smtClean="0"/>
          </a:p>
          <a:p>
            <a:pPr marL="342900" indent="-342900">
              <a:buFont typeface="Arial" pitchFamily="34" charset="0"/>
              <a:buChar char="•"/>
            </a:pPr>
            <a:endParaRPr lang="en-GB" sz="2400" dirty="0"/>
          </a:p>
        </p:txBody>
      </p:sp>
    </p:spTree>
    <p:extLst>
      <p:ext uri="{BB962C8B-B14F-4D97-AF65-F5344CB8AC3E}">
        <p14:creationId xmlns:p14="http://schemas.microsoft.com/office/powerpoint/2010/main" val="4645514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Any Last Questions ?</a:t>
            </a:r>
            <a:endParaRPr lang="en-GB"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93</a:t>
            </a:fld>
            <a:endParaRPr lang="en-US" dirty="0"/>
          </a:p>
        </p:txBody>
      </p:sp>
      <p:pic>
        <p:nvPicPr>
          <p:cNvPr id="6" name="Picture 2" descr="C:\Users\munroe\AppData\Local\Microsoft\Windows\Temporary Internet Files\Content.IE5\TJUCGZIC\MP90031559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74" y="1167853"/>
            <a:ext cx="6780628" cy="483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9030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Our commitment to you</a:t>
            </a:r>
            <a:br>
              <a:rPr lang="en-US" dirty="0" smtClean="0"/>
            </a:br>
            <a:r>
              <a:rPr lang="en-US" sz="2800" dirty="0" smtClean="0">
                <a:solidFill>
                  <a:schemeClr val="tx1"/>
                </a:solidFill>
              </a:rPr>
              <a:t>We approach every engagement with one objective in mind: to help clients succeed</a:t>
            </a:r>
            <a:endParaRPr lang="en-US" sz="2800" dirty="0">
              <a:solidFill>
                <a:schemeClr val="tx1"/>
              </a:solidFill>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4"/>
</p:tagLst>
</file>

<file path=ppt/theme/theme1.xml><?xml version="1.0" encoding="utf-8"?>
<a:theme xmlns:a="http://schemas.openxmlformats.org/drawingml/2006/main" name="CGI Ice">
  <a:themeElements>
    <a:clrScheme name="CGI">
      <a:dk1>
        <a:srgbClr val="363534"/>
      </a:dk1>
      <a:lt1>
        <a:srgbClr val="FFFFFF"/>
      </a:lt1>
      <a:dk2>
        <a:srgbClr val="991F3D"/>
      </a:dk2>
      <a:lt2>
        <a:srgbClr val="FFFFFF"/>
      </a:lt2>
      <a:accent1>
        <a:srgbClr val="E31937"/>
      </a:accent1>
      <a:accent2>
        <a:srgbClr val="991F3D"/>
      </a:accent2>
      <a:accent3>
        <a:srgbClr val="FF6A00"/>
      </a:accent3>
      <a:accent4>
        <a:srgbClr val="A1C4D0"/>
      </a:accent4>
      <a:accent5>
        <a:srgbClr val="F2A200"/>
      </a:accent5>
      <a:accent6>
        <a:srgbClr val="A5ACB0"/>
      </a:accent6>
      <a:hlink>
        <a:srgbClr val="E67386"/>
      </a:hlink>
      <a:folHlink>
        <a:srgbClr val="FFAA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bwMode="auto">
        <a:noFill/>
        <a:ln w="9525" algn="ctr">
          <a:noFill/>
          <a:miter lim="800000"/>
          <a:headEnd/>
          <a:tailEnd/>
        </a:ln>
        <a:effectLst/>
      </a:spPr>
      <a:bodyPr wrap="square" lIns="0" tIns="0" rIns="0" bIns="0" rtlCol="0">
        <a:spAutoFit/>
      </a:bodyPr>
      <a:lstStyle>
        <a:defPPr>
          <a:defRPr dirty="0" smtClean="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2B4ABDD183148BB55116954A8880A" ma:contentTypeVersion="7" ma:contentTypeDescription="Create a new document." ma:contentTypeScope="" ma:versionID="cf0bafcde616a58335ed1e53514d0c3e">
  <xsd:schema xmlns:xsd="http://www.w3.org/2001/XMLSchema" xmlns:p="http://schemas.microsoft.com/office/2006/metadata/properties" xmlns:ns1="http://schemas.microsoft.com/sharepoint/v3" xmlns:ns2="3bf3b097-c2a1-4fc1-a917-9fa0b9e1f73e" targetNamespace="http://schemas.microsoft.com/office/2006/metadata/properties" ma:root="true" ma:fieldsID="e9f33a8e1748871c1d1147319c2876c8" ns1:_="" ns2:_="">
    <xsd:import namespace="http://schemas.microsoft.com/sharepoint/v3"/>
    <xsd:import namespace="3bf3b097-c2a1-4fc1-a917-9fa0b9e1f73e"/>
    <xsd:element name="properties">
      <xsd:complexType>
        <xsd:sequence>
          <xsd:element name="documentManagement">
            <xsd:complexType>
              <xsd:all>
                <xsd:element ref="ns1:EmailSender" minOccurs="0"/>
                <xsd:element ref="ns1:EmailTo" minOccurs="0"/>
                <xsd:element ref="ns1:EmailCc" minOccurs="0"/>
                <xsd:element ref="ns1:EmailFrom" minOccurs="0"/>
                <xsd:element ref="ns1:EmailSubject" minOccurs="0"/>
                <xsd:element ref="ns2:Status" minOccurs="0"/>
                <xsd:element ref="ns2:Expiry_x0020_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EmailSender" ma:index="8" nillable="true" ma:displayName="E-Mail Sender" ma:hidden="true" ma:internalName="EmailSender">
      <xsd:simpleType>
        <xsd:restriction base="dms:Note"/>
      </xsd:simpleType>
    </xsd:element>
    <xsd:element name="EmailTo" ma:index="9" nillable="true" ma:displayName="E-Mail To" ma:hidden="true" ma:internalName="EmailTo">
      <xsd:simpleType>
        <xsd:restriction base="dms:Note"/>
      </xsd:simpleType>
    </xsd:element>
    <xsd:element name="EmailCc" ma:index="10" nillable="true" ma:displayName="E-Mail Cc" ma:hidden="true" ma:internalName="EmailCc">
      <xsd:simpleType>
        <xsd:restriction base="dms:Note"/>
      </xsd:simpleType>
    </xsd:element>
    <xsd:element name="EmailFrom" ma:index="11" nillable="true" ma:displayName="E-Mail From" ma:hidden="true" ma:internalName="EmailFrom">
      <xsd:simpleType>
        <xsd:restriction base="dms:Text"/>
      </xsd:simpleType>
    </xsd:element>
    <xsd:element name="EmailSubject" ma:index="12" nillable="true" ma:displayName="E-Mail Subject" ma:hidden="true" ma:internalName="EmailSubject">
      <xsd:simpleType>
        <xsd:restriction base="dms:Text"/>
      </xsd:simpleType>
    </xsd:element>
  </xsd:schema>
  <xsd:schema xmlns:xsd="http://www.w3.org/2001/XMLSchema" xmlns:dms="http://schemas.microsoft.com/office/2006/documentManagement/types" targetNamespace="3bf3b097-c2a1-4fc1-a917-9fa0b9e1f73e" elementFormDefault="qualified">
    <xsd:import namespace="http://schemas.microsoft.com/office/2006/documentManagement/types"/>
    <xsd:element name="Status" ma:index="13" nillable="true" ma:displayName="Status" ma:default="Draft" ma:format="Dropdown" ma:internalName="Status">
      <xsd:simpleType>
        <xsd:union memberTypes="dms:Text">
          <xsd:simpleType>
            <xsd:restriction base="dms:Choice">
              <xsd:enumeration value="Draft"/>
              <xsd:enumeration value="Final"/>
              <xsd:enumeration value="Superceded"/>
            </xsd:restriction>
          </xsd:simpleType>
        </xsd:union>
      </xsd:simpleType>
    </xsd:element>
    <xsd:element name="Expiry_x0020_date" ma:index="14" nillable="true" ma:displayName="Expiry date" ma:format="DateOnly" ma:internalName="Expiry_x0020_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EmailTo xmlns="http://schemas.microsoft.com/sharepoint/v3" xsi:nil="true"/>
    <EmailSender xmlns="http://schemas.microsoft.com/sharepoint/v3" xsi:nil="true"/>
    <EmailFrom xmlns="http://schemas.microsoft.com/sharepoint/v3" xsi:nil="true"/>
    <EmailSubject xmlns="http://schemas.microsoft.com/sharepoint/v3" xsi:nil="true"/>
    <Status xmlns="3bf3b097-c2a1-4fc1-a917-9fa0b9e1f73e">Draft</Status>
    <EmailCc xmlns="http://schemas.microsoft.com/sharepoint/v3" xsi:nil="true"/>
    <Expiry_x0020_date xmlns="3bf3b097-c2a1-4fc1-a917-9fa0b9e1f73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6BF980-7533-499E-93D2-E64A087EC2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bf3b097-c2a1-4fc1-a917-9fa0b9e1f73e"/>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F4C4F6A-F6A5-45C8-BAAA-52FB70E387C7}">
  <ds:schemaRefs>
    <ds:schemaRef ds:uri="http://schemas.microsoft.com/sharepoint/v3"/>
    <ds:schemaRef ds:uri="http://purl.org/dc/terms/"/>
    <ds:schemaRef ds:uri="http://schemas.microsoft.com/office/2006/metadata/properties"/>
    <ds:schemaRef ds:uri="http://purl.org/dc/dcmitype/"/>
    <ds:schemaRef ds:uri="http://schemas.microsoft.com/office/2006/documentManagement/types"/>
    <ds:schemaRef ds:uri="http://purl.org/dc/elements/1.1/"/>
    <ds:schemaRef ds:uri="http://schemas.openxmlformats.org/package/2006/metadata/core-properties"/>
    <ds:schemaRef ds:uri="3bf3b097-c2a1-4fc1-a917-9fa0b9e1f73e"/>
    <ds:schemaRef ds:uri="http://www.w3.org/XML/1998/namespace"/>
  </ds:schemaRefs>
</ds:datastoreItem>
</file>

<file path=customXml/itemProps3.xml><?xml version="1.0" encoding="utf-8"?>
<ds:datastoreItem xmlns:ds="http://schemas.openxmlformats.org/officeDocument/2006/customXml" ds:itemID="{ADA5D674-9920-4D2F-B065-BC24FD29F8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CGI Onscreen Template - Ice v17</Template>
  <TotalTime>16543</TotalTime>
  <Words>3812</Words>
  <Application>Microsoft Office PowerPoint</Application>
  <PresentationFormat>On-screen Show (4:3)</PresentationFormat>
  <Paragraphs>1019</Paragraphs>
  <Slides>94</Slides>
  <Notes>36</Notes>
  <HiddenSlides>1</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94</vt:i4>
      </vt:variant>
    </vt:vector>
  </HeadingPairs>
  <TitlesOfParts>
    <vt:vector size="95" baseType="lpstr">
      <vt:lpstr>CGI Ice</vt:lpstr>
      <vt:lpstr>Notes for the Delivery of the Induction </vt:lpstr>
      <vt:lpstr>CGI New Member Induction</vt:lpstr>
      <vt:lpstr>Welcome </vt:lpstr>
      <vt:lpstr>Topics</vt:lpstr>
      <vt:lpstr>About CGI – The Dream, Mission and Values</vt:lpstr>
      <vt:lpstr>About CGI - Membership</vt:lpstr>
      <vt:lpstr> About CGI – core statistics </vt:lpstr>
      <vt:lpstr>About CGI - Key credentials</vt:lpstr>
      <vt:lpstr>About CGI - A few of our clients</vt:lpstr>
      <vt:lpstr>About CGI - Branding</vt:lpstr>
      <vt:lpstr>Topics</vt:lpstr>
      <vt:lpstr>Laptops and Phones</vt:lpstr>
      <vt:lpstr>Software – Standard Software</vt:lpstr>
      <vt:lpstr>Software – Other Software Utilities</vt:lpstr>
      <vt:lpstr>Software - Microsoft Home Use Programme</vt:lpstr>
      <vt:lpstr>Topics</vt:lpstr>
      <vt:lpstr>Office Tour</vt:lpstr>
      <vt:lpstr>Topics</vt:lpstr>
      <vt:lpstr>Timesheets</vt:lpstr>
      <vt:lpstr>Walkthrough - Timesheets</vt:lpstr>
      <vt:lpstr>Walkthrough - Timesheets</vt:lpstr>
      <vt:lpstr>Walkthrough - Timesheets</vt:lpstr>
      <vt:lpstr>Walkthrough - Timesheets</vt:lpstr>
      <vt:lpstr>Demonstration - Timesheets</vt:lpstr>
      <vt:lpstr>Topics</vt:lpstr>
      <vt:lpstr>Expenses</vt:lpstr>
      <vt:lpstr>Expenses</vt:lpstr>
      <vt:lpstr>Walkthrough - Expenses</vt:lpstr>
      <vt:lpstr>Walkthrough - Expenses</vt:lpstr>
      <vt:lpstr>Walkthrough - Expenses</vt:lpstr>
      <vt:lpstr>Walkthrough - Expenses</vt:lpstr>
      <vt:lpstr>Walkthrough - Expenses</vt:lpstr>
      <vt:lpstr>Demonstration - Expenses</vt:lpstr>
      <vt:lpstr>Travel</vt:lpstr>
      <vt:lpstr>Travel</vt:lpstr>
      <vt:lpstr>Travel</vt:lpstr>
      <vt:lpstr>Walkthrough - Travel</vt:lpstr>
      <vt:lpstr>Walkthrough - Travel</vt:lpstr>
      <vt:lpstr>Walkthrough - Travel</vt:lpstr>
      <vt:lpstr>Walkthrough - Travel</vt:lpstr>
      <vt:lpstr>Walkthrough - Travel</vt:lpstr>
      <vt:lpstr>Walkthrough - Travel</vt:lpstr>
      <vt:lpstr>Walkthrough - Travel</vt:lpstr>
      <vt:lpstr>Walkthrough - Travel</vt:lpstr>
      <vt:lpstr>Walkthrough - Travel</vt:lpstr>
      <vt:lpstr>Demonstration - Travel</vt:lpstr>
      <vt:lpstr>Topics</vt:lpstr>
      <vt:lpstr>Desk and Room Booking</vt:lpstr>
      <vt:lpstr>Walkthrough – Desk and Room Booking</vt:lpstr>
      <vt:lpstr>Walkthrough – Desk and Room Booking</vt:lpstr>
      <vt:lpstr>Walkthrough – Desk and Room Booking</vt:lpstr>
      <vt:lpstr>Walkthrough – Desk and Room Booking</vt:lpstr>
      <vt:lpstr>Demonstration – Desk and Room Booking</vt:lpstr>
      <vt:lpstr>Topics</vt:lpstr>
      <vt:lpstr>Walkthrough – Remote Working</vt:lpstr>
      <vt:lpstr>Walkthrough – Remote Working</vt:lpstr>
      <vt:lpstr>Walkthrough – Remote Working</vt:lpstr>
      <vt:lpstr>Walkthrough – Remote Working</vt:lpstr>
      <vt:lpstr>Walkthrough – Remote Working</vt:lpstr>
      <vt:lpstr>Walkthrough – Remote Working</vt:lpstr>
      <vt:lpstr>Walkthrough – Remote Working</vt:lpstr>
      <vt:lpstr>Demonstration – Remote Working</vt:lpstr>
      <vt:lpstr>Topics</vt:lpstr>
      <vt:lpstr>Walkthrough – Cynergi / Social Network</vt:lpstr>
      <vt:lpstr>Demonstration – Cynergi / Social Network</vt:lpstr>
      <vt:lpstr>Walkthrough – Learning Portal</vt:lpstr>
      <vt:lpstr>Walkthrough – Learning Portal</vt:lpstr>
      <vt:lpstr>Walkthrough – Learning Portal</vt:lpstr>
      <vt:lpstr>Demonstration – Learning Portal</vt:lpstr>
      <vt:lpstr>Topics</vt:lpstr>
      <vt:lpstr>Lunch Break</vt:lpstr>
      <vt:lpstr>Topics</vt:lpstr>
      <vt:lpstr>Holidays                                                          1/2</vt:lpstr>
      <vt:lpstr>Holidays                                                          2/2</vt:lpstr>
      <vt:lpstr>Sick Leave</vt:lpstr>
      <vt:lpstr>Topics</vt:lpstr>
      <vt:lpstr>Flexible benefits                                             1/3</vt:lpstr>
      <vt:lpstr>Flexible benefits                                             2/3</vt:lpstr>
      <vt:lpstr>Flexible benefits                                             3/3</vt:lpstr>
      <vt:lpstr>Topics</vt:lpstr>
      <vt:lpstr>Time for a Break ?</vt:lpstr>
      <vt:lpstr>Topics</vt:lpstr>
      <vt:lpstr>Dress Code </vt:lpstr>
      <vt:lpstr>Walkthrough – Resource Management</vt:lpstr>
      <vt:lpstr>Walkthrough – Resource Management</vt:lpstr>
      <vt:lpstr>Walkthrough – Resource Management</vt:lpstr>
      <vt:lpstr>Walkthrough – Resource Management</vt:lpstr>
      <vt:lpstr>Walkthrough – Resource Management</vt:lpstr>
      <vt:lpstr>Demonstration – Resource Management</vt:lpstr>
      <vt:lpstr>Resource Management - Between Assignments</vt:lpstr>
      <vt:lpstr>Topics</vt:lpstr>
      <vt:lpstr>Wrap Up – last few mentions</vt:lpstr>
      <vt:lpstr>Any Last Questions ?</vt:lpstr>
      <vt:lpstr>Our commitment to you We approach every engagement with one objective in mind: to help clients succeed</vt:lpstr>
    </vt:vector>
  </TitlesOfParts>
  <Company>CGI Group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karen.sellers</dc:creator>
  <cp:lastModifiedBy>Munro, Ewan</cp:lastModifiedBy>
  <cp:revision>234</cp:revision>
  <dcterms:created xsi:type="dcterms:W3CDTF">2012-12-22T14:27:28Z</dcterms:created>
  <dcterms:modified xsi:type="dcterms:W3CDTF">2017-01-16T16:16:16Z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izKit Template Type">
    <vt:lpwstr>Onscreen</vt:lpwstr>
  </property>
  <property fmtid="{D5CDD505-2E9C-101B-9397-08002B2CF9AE}" pid="3" name="WizKit Template Version">
    <vt:i4>5</vt:i4>
  </property>
  <property fmtid="{D5CDD505-2E9C-101B-9397-08002B2CF9AE}" pid="4" name="ContentTypeId">
    <vt:lpwstr>0x0101001922B4ABDD183148BB55116954A8880A</vt:lpwstr>
  </property>
  <property fmtid="{D5CDD505-2E9C-101B-9397-08002B2CF9AE}" pid="5" name="CSClassificationMetaXML">
    <vt:lpwstr>cb5dc3c5-268e-4ea5-8825-517ef1bf2f0d;2012-01-24 10:31:10;PENDINGCLASSIFICATION;</vt:lpwstr>
  </property>
  <property fmtid="{D5CDD505-2E9C-101B-9397-08002B2CF9AE}" pid="6" name="Service_x0020_line">
    <vt:lpwstr/>
  </property>
  <property fmtid="{D5CDD505-2E9C-101B-9397-08002B2CF9AE}" pid="7" name="Proposition1">
    <vt:lpwstr/>
  </property>
  <property fmtid="{D5CDD505-2E9C-101B-9397-08002B2CF9AE}" pid="8" name="Service line">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Business theme">
    <vt:lpwstr/>
  </property>
  <property fmtid="{D5CDD505-2E9C-101B-9397-08002B2CF9AE}" pid="12" name="Order">
    <vt:r8>6900</vt:r8>
  </property>
  <property fmtid="{D5CDD505-2E9C-101B-9397-08002B2CF9AE}" pid="13" name="TaxKeyword">
    <vt:lpwstr/>
  </property>
  <property fmtid="{D5CDD505-2E9C-101B-9397-08002B2CF9AE}" pid="14" name="c5aebc35b3e840e5912c276ffe755dcf">
    <vt:lpwstr/>
  </property>
  <property fmtid="{D5CDD505-2E9C-101B-9397-08002B2CF9AE}" pid="15" name="Publication Date">
    <vt:lpwstr>2015-09-28T23:00:00+00:00</vt:lpwstr>
  </property>
  <property fmtid="{D5CDD505-2E9C-101B-9397-08002B2CF9AE}" pid="16" name="TaxKeywordTaxHTField">
    <vt:lpwstr/>
  </property>
  <property fmtid="{D5CDD505-2E9C-101B-9397-08002B2CF9AE}" pid="17" name="CSMeta2010Field">
    <vt:lpwstr>ee3860c2-e8ff-4459-adfa-f8981203cf2c;2015-11-27 00:57:44;AUTOCLASSIFIED;Business theme:2015-11-27 00:57:44|False||AUTOCLASSIFIED|2015-11-27 00:57:44|UNDEFINED;Organization:2015-11-27 00:57:44|False||AUTOCLASSIFIED|2015-11-27 00:57:44|UNDEFINED;Sector:2015</vt:lpwstr>
  </property>
  <property fmtid="{D5CDD505-2E9C-101B-9397-08002B2CF9AE}" pid="18" name="Language">
    <vt:lpwstr>EN</vt:lpwstr>
  </property>
  <property fmtid="{D5CDD505-2E9C-101B-9397-08002B2CF9AE}" pid="19" name="Abstract">
    <vt:lpwstr>CGI-ice-option_EN</vt:lpwstr>
  </property>
  <property fmtid="{D5CDD505-2E9C-101B-9397-08002B2CF9AE}" pid="20" name="BS Document Sub Type">
    <vt:lpwstr>Pro Forma</vt:lpwstr>
  </property>
  <property fmtid="{D5CDD505-2E9C-101B-9397-08002B2CF9AE}" pid="21" name="Best Before Date">
    <vt:lpwstr>2020-09-28T23:00:00+00:00</vt:lpwstr>
  </property>
  <property fmtid="{D5CDD505-2E9C-101B-9397-08002B2CF9AE}" pid="22" name="Published By">
    <vt:lpwstr>Stiller, Regina C55167</vt:lpwstr>
  </property>
  <property fmtid="{D5CDD505-2E9C-101B-9397-08002B2CF9AE}" pid="23" name="External Use">
    <vt:lpwstr>No</vt:lpwstr>
  </property>
  <property fmtid="{D5CDD505-2E9C-101B-9397-08002B2CF9AE}" pid="24" name="Owner Organisation">
    <vt:lpwstr>Group</vt:lpwstr>
  </property>
  <property fmtid="{D5CDD505-2E9C-101B-9397-08002B2CF9AE}" pid="25" name="c79d12643ffc4d60ab657aaa1718cc32">
    <vt:lpwstr>Group43ac7042-3752-4f1b-8a93-43b36e65d3e5</vt:lpwstr>
  </property>
  <property fmtid="{D5CDD505-2E9C-101B-9397-08002B2CF9AE}" pid="26" name="p43f7bb208e443c9b50eb304fe6606a3">
    <vt:lpwstr/>
  </property>
  <property fmtid="{D5CDD505-2E9C-101B-9397-08002B2CF9AE}" pid="27" name="h4c66fbf292e4125b0e390af25f11c04">
    <vt:lpwstr/>
  </property>
  <property fmtid="{D5CDD505-2E9C-101B-9397-08002B2CF9AE}" pid="28" name="eafb632c3f5c40ba98242be6bbd6bb17">
    <vt:lpwstr/>
  </property>
  <property fmtid="{D5CDD505-2E9C-101B-9397-08002B2CF9AE}" pid="29" name="TaxCatchAll">
    <vt:lpwstr>260</vt:lpwstr>
  </property>
</Properties>
</file>